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2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3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4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698" r:id="rId2"/>
    <p:sldMasterId id="2147483713" r:id="rId3"/>
    <p:sldMasterId id="2147483734" r:id="rId4"/>
    <p:sldMasterId id="2147483740" r:id="rId5"/>
    <p:sldMasterId id="2147483776" r:id="rId6"/>
    <p:sldMasterId id="2147483837" r:id="rId7"/>
    <p:sldMasterId id="2147483839" r:id="rId8"/>
    <p:sldMasterId id="2147483866" r:id="rId9"/>
    <p:sldMasterId id="2147483878" r:id="rId10"/>
    <p:sldMasterId id="2147483915" r:id="rId11"/>
    <p:sldMasterId id="2147483975" r:id="rId12"/>
    <p:sldMasterId id="2147484004" r:id="rId13"/>
    <p:sldMasterId id="2147484016" r:id="rId14"/>
    <p:sldMasterId id="2147484029" r:id="rId15"/>
  </p:sldMasterIdLst>
  <p:notesMasterIdLst>
    <p:notesMasterId r:id="rId89"/>
  </p:notesMasterIdLst>
  <p:handoutMasterIdLst>
    <p:handoutMasterId r:id="rId90"/>
  </p:handoutMasterIdLst>
  <p:sldIdLst>
    <p:sldId id="579" r:id="rId16"/>
    <p:sldId id="582" r:id="rId17"/>
    <p:sldId id="585" r:id="rId18"/>
    <p:sldId id="583" r:id="rId19"/>
    <p:sldId id="470" r:id="rId20"/>
    <p:sldId id="448" r:id="rId21"/>
    <p:sldId id="595" r:id="rId22"/>
    <p:sldId id="844" r:id="rId23"/>
    <p:sldId id="474" r:id="rId24"/>
    <p:sldId id="764" r:id="rId25"/>
    <p:sldId id="673" r:id="rId26"/>
    <p:sldId id="771" r:id="rId27"/>
    <p:sldId id="662" r:id="rId28"/>
    <p:sldId id="632" r:id="rId29"/>
    <p:sldId id="633" r:id="rId30"/>
    <p:sldId id="706" r:id="rId31"/>
    <p:sldId id="788" r:id="rId32"/>
    <p:sldId id="707" r:id="rId33"/>
    <p:sldId id="708" r:id="rId34"/>
    <p:sldId id="667" r:id="rId35"/>
    <p:sldId id="781" r:id="rId36"/>
    <p:sldId id="458" r:id="rId37"/>
    <p:sldId id="828" r:id="rId38"/>
    <p:sldId id="829" r:id="rId39"/>
    <p:sldId id="830" r:id="rId40"/>
    <p:sldId id="831" r:id="rId41"/>
    <p:sldId id="832" r:id="rId42"/>
    <p:sldId id="833" r:id="rId43"/>
    <p:sldId id="834" r:id="rId44"/>
    <p:sldId id="837" r:id="rId45"/>
    <p:sldId id="835" r:id="rId46"/>
    <p:sldId id="836" r:id="rId47"/>
    <p:sldId id="838" r:id="rId48"/>
    <p:sldId id="809" r:id="rId49"/>
    <p:sldId id="841" r:id="rId50"/>
    <p:sldId id="842" r:id="rId51"/>
    <p:sldId id="843" r:id="rId52"/>
    <p:sldId id="783" r:id="rId53"/>
    <p:sldId id="752" r:id="rId54"/>
    <p:sldId id="753" r:id="rId55"/>
    <p:sldId id="754" r:id="rId56"/>
    <p:sldId id="782" r:id="rId57"/>
    <p:sldId id="811" r:id="rId58"/>
    <p:sldId id="784" r:id="rId59"/>
    <p:sldId id="610" r:id="rId60"/>
    <p:sldId id="810" r:id="rId61"/>
    <p:sldId id="785" r:id="rId62"/>
    <p:sldId id="536" r:id="rId63"/>
    <p:sldId id="812" r:id="rId64"/>
    <p:sldId id="786" r:id="rId65"/>
    <p:sldId id="537" r:id="rId66"/>
    <p:sldId id="787" r:id="rId67"/>
    <p:sldId id="665" r:id="rId68"/>
    <p:sldId id="457" r:id="rId69"/>
    <p:sldId id="596" r:id="rId70"/>
    <p:sldId id="540" r:id="rId71"/>
    <p:sldId id="622" r:id="rId72"/>
    <p:sldId id="586" r:id="rId73"/>
    <p:sldId id="603" r:id="rId74"/>
    <p:sldId id="604" r:id="rId75"/>
    <p:sldId id="712" r:id="rId76"/>
    <p:sldId id="845" r:id="rId77"/>
    <p:sldId id="848" r:id="rId78"/>
    <p:sldId id="849" r:id="rId79"/>
    <p:sldId id="846" r:id="rId80"/>
    <p:sldId id="469" r:id="rId81"/>
    <p:sldId id="591" r:id="rId82"/>
    <p:sldId id="590" r:id="rId83"/>
    <p:sldId id="588" r:id="rId84"/>
    <p:sldId id="477" r:id="rId85"/>
    <p:sldId id="747" r:id="rId86"/>
    <p:sldId id="770" r:id="rId87"/>
    <p:sldId id="478" r:id="rId88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D050"/>
    <a:srgbClr val="3AE6A0"/>
    <a:srgbClr val="105C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49" autoAdjust="0"/>
    <p:restoredTop sz="86339" autoAdjust="0"/>
  </p:normalViewPr>
  <p:slideViewPr>
    <p:cSldViewPr>
      <p:cViewPr varScale="1">
        <p:scale>
          <a:sx n="62" d="100"/>
          <a:sy n="62" d="100"/>
        </p:scale>
        <p:origin x="96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125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76" Type="http://schemas.openxmlformats.org/officeDocument/2006/relationships/slide" Target="slides/slide61.xml"/><Relationship Id="rId84" Type="http://schemas.openxmlformats.org/officeDocument/2006/relationships/slide" Target="slides/slide69.xml"/><Relationship Id="rId89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66" Type="http://schemas.openxmlformats.org/officeDocument/2006/relationships/slide" Target="slides/slide51.xml"/><Relationship Id="rId74" Type="http://schemas.openxmlformats.org/officeDocument/2006/relationships/slide" Target="slides/slide59.xml"/><Relationship Id="rId79" Type="http://schemas.openxmlformats.org/officeDocument/2006/relationships/slide" Target="slides/slide64.xml"/><Relationship Id="rId87" Type="http://schemas.openxmlformats.org/officeDocument/2006/relationships/slide" Target="slides/slide72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6.xml"/><Relationship Id="rId82" Type="http://schemas.openxmlformats.org/officeDocument/2006/relationships/slide" Target="slides/slide67.xml"/><Relationship Id="rId90" Type="http://schemas.openxmlformats.org/officeDocument/2006/relationships/handoutMaster" Target="handoutMasters/handoutMaster1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77" Type="http://schemas.openxmlformats.org/officeDocument/2006/relationships/slide" Target="slides/slide6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80" Type="http://schemas.openxmlformats.org/officeDocument/2006/relationships/slide" Target="slides/slide65.xml"/><Relationship Id="rId85" Type="http://schemas.openxmlformats.org/officeDocument/2006/relationships/slide" Target="slides/slide70.xml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83" Type="http://schemas.openxmlformats.org/officeDocument/2006/relationships/slide" Target="slides/slide68.xml"/><Relationship Id="rId88" Type="http://schemas.openxmlformats.org/officeDocument/2006/relationships/slide" Target="slides/slide73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81" Type="http://schemas.openxmlformats.org/officeDocument/2006/relationships/slide" Target="slides/slide66.xml"/><Relationship Id="rId86" Type="http://schemas.openxmlformats.org/officeDocument/2006/relationships/slide" Target="slides/slide71.xml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2F0A9E17-A1CF-4C70-9031-E498E69F01E3}" type="datetimeFigureOut">
              <a:rPr lang="en-US" smtClean="0"/>
              <a:t>1/3/2019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AB7FFA97-6141-404A-B7D2-C893D4B66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9074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75218976-E1B7-4EBB-9339-27320D8C05EC}" type="datetimeFigureOut">
              <a:rPr lang="en-US" smtClean="0"/>
              <a:t>1/3/2019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C6E56C46-BD35-4F9B-825F-1A1638535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91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56C46-BD35-4F9B-825F-1A16385350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93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95177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2630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51494" indent="-28903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6145" indent="-231229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8602" indent="-231229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81060" indent="-231229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43518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05976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68434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30891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8E3D6-A12E-41B5-95C0-F471A180165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1593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4FA9C7-AC17-4D40-BC0C-05CCD50F43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000" dirty="0"/>
              <a:t>Dr. William Marston, a professor at Columbia University in the 1920’s, observed what you just brought to life --- that is people behave in different ways.  The basis for his research lead him to a few simple conclusions around how individuals perceive the environment that they are in and how they perceive themselves in that environment.</a:t>
            </a:r>
          </a:p>
          <a:p>
            <a:endParaRPr lang="en-US" sz="1000" dirty="0"/>
          </a:p>
          <a:p>
            <a:r>
              <a:rPr lang="en-US" sz="1000" i="1" dirty="0"/>
              <a:t>“Marston theorized that human behavior could be studied using a two-axis model based on a</a:t>
            </a:r>
          </a:p>
          <a:p>
            <a:r>
              <a:rPr lang="en-US" sz="1000" i="1" dirty="0"/>
              <a:t>person’s action in a favorable or an unfavorable environment. Marston provided observational</a:t>
            </a:r>
          </a:p>
          <a:p>
            <a:r>
              <a:rPr lang="en-US" sz="1000" i="1" dirty="0"/>
              <a:t>methods to demonstrate how four primary emotions are related to a logical analysis of</a:t>
            </a:r>
          </a:p>
          <a:p>
            <a:r>
              <a:rPr lang="en-US" sz="1000" i="1" dirty="0"/>
              <a:t>neurological results. He introduced a hypothetical construct and provided meaningful</a:t>
            </a:r>
          </a:p>
          <a:p>
            <a:r>
              <a:rPr lang="en-US" sz="1000" i="1" dirty="0"/>
              <a:t>terminology to describe the four primary emotions. He clustered traits for each of the four</a:t>
            </a:r>
          </a:p>
          <a:p>
            <a:r>
              <a:rPr lang="en-US" sz="1000" i="1" dirty="0"/>
              <a:t>emotions.” </a:t>
            </a:r>
            <a:r>
              <a:rPr lang="en-US" sz="1000" b="1" dirty="0"/>
              <a:t>*John G. </a:t>
            </a:r>
            <a:r>
              <a:rPr lang="en-US" sz="1000" b="1" dirty="0" err="1"/>
              <a:t>Geier’s</a:t>
            </a:r>
            <a:r>
              <a:rPr lang="en-US" sz="1000" b="1" dirty="0"/>
              <a:t> introduction to the 1979 edition of </a:t>
            </a:r>
            <a:r>
              <a:rPr lang="en-US" sz="1000" b="1" i="1" dirty="0"/>
              <a:t>“Emotions of Normal</a:t>
            </a:r>
          </a:p>
          <a:p>
            <a:r>
              <a:rPr lang="en-US" sz="1000" b="1" i="1" dirty="0"/>
              <a:t>People.”</a:t>
            </a:r>
            <a:endParaRPr lang="en-US" sz="1000" dirty="0"/>
          </a:p>
          <a:p>
            <a:endParaRPr lang="en-US" sz="1000" dirty="0"/>
          </a:p>
          <a:p>
            <a:r>
              <a:rPr lang="en-US" sz="1000" dirty="0"/>
              <a:t>The </a:t>
            </a:r>
            <a:r>
              <a:rPr lang="en-US" sz="1000" dirty="0" err="1"/>
              <a:t>DiSC</a:t>
            </a:r>
            <a:r>
              <a:rPr lang="en-US" sz="1000" dirty="0"/>
              <a:t> model provides a foundational piece – a common language that people can use to discuss what behaviors they share with others and what they do differently.</a:t>
            </a:r>
          </a:p>
        </p:txBody>
      </p:sp>
    </p:spTree>
    <p:extLst>
      <p:ext uri="{BB962C8B-B14F-4D97-AF65-F5344CB8AC3E}">
        <p14:creationId xmlns:p14="http://schemas.microsoft.com/office/powerpoint/2010/main" val="36881841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B888FF-4823-4546-B231-67A64CA6E8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8500"/>
            <a:ext cx="4602163" cy="3451225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070" y="4387136"/>
            <a:ext cx="5098330" cy="4156234"/>
          </a:xfrm>
          <a:noFill/>
          <a:ln/>
        </p:spPr>
        <p:txBody>
          <a:bodyPr lIns="90029" tIns="45015" rIns="90029" bIns="45015"/>
          <a:lstStyle/>
          <a:p>
            <a:pPr eaLnBrk="1" hangingPunct="1"/>
            <a:r>
              <a:rPr lang="en-US" sz="1000" dirty="0">
                <a:latin typeface="Arial" charset="0"/>
              </a:rPr>
              <a:t>In this model, we can see how it was all integrated and made alive with bringing together theory and explanation. </a:t>
            </a:r>
          </a:p>
          <a:p>
            <a:pPr eaLnBrk="1" hangingPunct="1"/>
            <a:endParaRPr lang="en-US" sz="1000" dirty="0">
              <a:latin typeface="Arial" charset="0"/>
            </a:endParaRPr>
          </a:p>
          <a:p>
            <a:pPr eaLnBrk="1" hangingPunct="1"/>
            <a:r>
              <a:rPr lang="en-US" sz="1000" dirty="0">
                <a:latin typeface="Arial" charset="0"/>
              </a:rPr>
              <a:t>Explain each </a:t>
            </a:r>
            <a:r>
              <a:rPr lang="en-US" sz="1000" dirty="0" err="1">
                <a:latin typeface="Arial" charset="0"/>
              </a:rPr>
              <a:t>DiSC</a:t>
            </a:r>
            <a:r>
              <a:rPr lang="en-US" sz="1000" dirty="0">
                <a:latin typeface="Arial" charset="0"/>
              </a:rPr>
              <a:t> style: </a:t>
            </a:r>
          </a:p>
          <a:p>
            <a:pPr eaLnBrk="1" hangingPunct="1"/>
            <a:r>
              <a:rPr lang="en-US" sz="1000" dirty="0">
                <a:latin typeface="Arial" charset="0"/>
              </a:rPr>
              <a:t>D: D’s see the environment and ask what is it that I can change, move, alter, control? </a:t>
            </a:r>
          </a:p>
          <a:p>
            <a:pPr eaLnBrk="1" hangingPunct="1"/>
            <a:r>
              <a:rPr lang="en-US" sz="1000" dirty="0">
                <a:latin typeface="Arial" charset="0"/>
              </a:rPr>
              <a:t>I: I’s have a high social need, high need for affiliation, loves people, likes to socialize and gets their energy from others.</a:t>
            </a:r>
          </a:p>
          <a:p>
            <a:pPr eaLnBrk="1" hangingPunct="1"/>
            <a:endParaRPr lang="en-US" sz="1000" dirty="0">
              <a:latin typeface="Arial" charset="0"/>
            </a:endParaRPr>
          </a:p>
          <a:p>
            <a:pPr eaLnBrk="1" hangingPunct="1"/>
            <a:endParaRPr lang="en-US" sz="1000" dirty="0">
              <a:latin typeface="Arial" charset="0"/>
            </a:endParaRPr>
          </a:p>
          <a:p>
            <a:pPr eaLnBrk="1" hangingPunct="1"/>
            <a:r>
              <a:rPr lang="en-US" sz="1000" dirty="0">
                <a:latin typeface="Arial" charset="0"/>
              </a:rPr>
              <a:t>Marston had a theory – never developed an instrument</a:t>
            </a:r>
          </a:p>
          <a:p>
            <a:pPr eaLnBrk="1" hangingPunct="1"/>
            <a:endParaRPr lang="en-US" sz="1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419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2630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51494" indent="-28903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6145" indent="-231229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8602" indent="-231229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81060" indent="-231229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43518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05976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68434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30891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8E3D6-A12E-41B5-95C0-F471A180165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3824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396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37359" indent="-283599" defTabSz="915396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34399" indent="-226880" defTabSz="915396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588157" indent="-226880" defTabSz="915396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41918" indent="-226880" defTabSz="915396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495676" indent="-226880" defTabSz="9153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49435" indent="-226880" defTabSz="9153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03195" indent="-226880" defTabSz="9153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56954" indent="-226880" defTabSz="9153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r" defTabSz="91539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49F110-F2CE-4EE4-B48F-318B797793D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pPr marL="0" marR="0" lvl="0" indent="0" algn="r" defTabSz="91539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6226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1961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56C46-BD35-4F9B-825F-1A16385350E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832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396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37359" indent="-283599" defTabSz="915396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34399" indent="-226880" defTabSz="915396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588157" indent="-226880" defTabSz="915396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41918" indent="-226880" defTabSz="915396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495676" indent="-226880" defTabSz="9153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49435" indent="-226880" defTabSz="9153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03195" indent="-226880" defTabSz="9153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56954" indent="-226880" defTabSz="9153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r" defTabSz="91539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03B181-7392-498C-8EA1-1052CF412B1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pPr marL="0" marR="0" lvl="0" indent="0" algn="r" defTabSz="91539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4439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136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2630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51494" indent="-28903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6145" indent="-231229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8602" indent="-231229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81060" indent="-231229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43518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05976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68434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30891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3338E3D6-A12E-41B5-95C0-F471A1801653}" type="slidenum">
              <a:rPr lang="en-US" altLang="en-US" sz="120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396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37359" indent="-283599" defTabSz="915396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34399" indent="-226880" defTabSz="915396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588157" indent="-226880" defTabSz="915396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41918" indent="-226880" defTabSz="915396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495676" indent="-226880" defTabSz="9153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49435" indent="-226880" defTabSz="9153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03195" indent="-226880" defTabSz="9153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56954" indent="-226880" defTabSz="9153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r" defTabSz="91539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EA34C3-1E02-4C9D-A68C-E8AF7A0BA8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pPr marL="0" marR="0" lvl="0" indent="0" algn="r" defTabSz="91539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6217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5038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396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37359" indent="-283599" defTabSz="915396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34399" indent="-226880" defTabSz="915396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588157" indent="-226880" defTabSz="915396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41918" indent="-226880" defTabSz="915396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495676" indent="-226880" defTabSz="9153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49435" indent="-226880" defTabSz="9153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03195" indent="-226880" defTabSz="9153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56954" indent="-226880" defTabSz="9153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r" defTabSz="91539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6F07D4-FE0B-4E10-890D-31D2409226F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pPr marL="0" marR="0" lvl="0" indent="0" algn="r" defTabSz="91539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5006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2718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2630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51494" indent="-28903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6145" indent="-231229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8602" indent="-231229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81060" indent="-231229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43518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05976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68434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30891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8E3D6-A12E-41B5-95C0-F471A180165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4748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2630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51494" indent="-28903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6145" indent="-231229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8602" indent="-231229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81060" indent="-231229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43518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05976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68434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30891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3338E3D6-A12E-41B5-95C0-F471A1801653}" type="slidenum">
              <a:rPr lang="en-US" altLang="en-US" sz="1200">
                <a:solidFill>
                  <a:srgbClr val="000000"/>
                </a:solidFill>
              </a:rPr>
              <a:pPr>
                <a:defRPr/>
              </a:pPr>
              <a:t>54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56C46-BD35-4F9B-825F-1A16385350E3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5270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2630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51494" indent="-28903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6145" indent="-231229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8602" indent="-231229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81060" indent="-231229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43518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05976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68434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30891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3338E3D6-A12E-41B5-95C0-F471A1801653}" type="slidenum">
              <a:rPr lang="en-US" altLang="en-US" sz="1200">
                <a:solidFill>
                  <a:srgbClr val="000000"/>
                </a:solidFill>
              </a:rPr>
              <a:pPr>
                <a:defRPr/>
              </a:pPr>
              <a:t>73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44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37394" indent="-283612" defTabSz="91544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34453" indent="-226890" defTabSz="91544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588233" indent="-226890" defTabSz="91544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42015" indent="-226890" defTabSz="91544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495795" indent="-226890" defTabSz="91544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49576" indent="-226890" defTabSz="91544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03358" indent="-226890" defTabSz="91544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57139" indent="-226890" defTabSz="91544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2AE9505-D30C-4649-AC0C-F4A2A6B6495B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7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463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5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37452" indent="-283635" defTabSz="9155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34542" indent="-226908" defTabSz="9155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588359" indent="-226908" defTabSz="9155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42175" indent="-226908" defTabSz="9155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495992" indent="-226908" defTabSz="91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49809" indent="-226908" defTabSz="91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03625" indent="-226908" defTabSz="91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57442" indent="-226908" defTabSz="91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1B585C8-6FDC-468B-BB43-41AEFBD60396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9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5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37452" indent="-283635" defTabSz="9155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34542" indent="-226908" defTabSz="9155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588359" indent="-226908" defTabSz="9155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42175" indent="-226908" defTabSz="9155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495992" indent="-226908" defTabSz="91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49809" indent="-226908" defTabSz="91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03625" indent="-226908" defTabSz="91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57442" indent="-226908" defTabSz="91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1B585C8-6FDC-468B-BB43-41AEFBD60396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10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591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5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37452" indent="-283635" defTabSz="9155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34542" indent="-226908" defTabSz="9155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588359" indent="-226908" defTabSz="9155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42175" indent="-226908" defTabSz="9155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495992" indent="-226908" defTabSz="91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49809" indent="-226908" defTabSz="91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03625" indent="-226908" defTabSz="91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57442" indent="-226908" defTabSz="91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1B585C8-6FDC-468B-BB43-41AEFBD60396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11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2184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2630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51494" indent="-28903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6145" indent="-231229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8602" indent="-231229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81060" indent="-231229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43518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05976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68434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30891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8E3D6-A12E-41B5-95C0-F471A180165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01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0B4087-F5AD-4BCB-881B-16337F8B50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698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2630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51494" indent="-28903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6145" indent="-231229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8602" indent="-231229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81060" indent="-231229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43518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05976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68434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30891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3338E3D6-A12E-41B5-95C0-F471A1801653}" type="slidenum">
              <a:rPr lang="en-US" altLang="en-US" sz="120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8.jpeg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8.jpe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4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4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4.pn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4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5235139"/>
            <a:ext cx="77724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3193474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808572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Parallelogram 15"/>
          <p:cNvSpPr/>
          <p:nvPr/>
        </p:nvSpPr>
        <p:spPr>
          <a:xfrm>
            <a:off x="1295400" y="0"/>
            <a:ext cx="7391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352800" y="1335319"/>
            <a:ext cx="5486400" cy="23207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500" b="0" i="0" spc="-1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276600" y="3864988"/>
            <a:ext cx="5562600" cy="685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  <p:pic>
        <p:nvPicPr>
          <p:cNvPr id="7" name="Picture 6" descr="S:\Barb\jobs\branding\working images\from Jamie\small\iStock_000007384989-sma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8" t="11154" r="29982" b="39924"/>
          <a:stretch/>
        </p:blipFill>
        <p:spPr bwMode="auto">
          <a:xfrm>
            <a:off x="0" y="2255130"/>
            <a:ext cx="1432802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S:\Barb\jobs\branding\working images\from Jamie\small\iStock_000016259757-smal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9" t="17534" r="29816" b="49270"/>
          <a:stretch/>
        </p:blipFill>
        <p:spPr bwMode="auto">
          <a:xfrm>
            <a:off x="1597398" y="3452815"/>
            <a:ext cx="1465321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:\Barb\jobs\branding\working images\from Jamie\small\iStock_000009383757-smal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8" t="3158" r="56655" b="54181"/>
          <a:stretch/>
        </p:blipFill>
        <p:spPr bwMode="auto">
          <a:xfrm>
            <a:off x="1592636" y="1203570"/>
            <a:ext cx="1432800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4400" y="4826425"/>
            <a:ext cx="2390969" cy="82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:\Barb\jobs\branding\working images\from Jamie\small\iStock_000004003387-small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81" r="22690" b="36720"/>
          <a:stretch/>
        </p:blipFill>
        <p:spPr bwMode="auto">
          <a:xfrm>
            <a:off x="0" y="0"/>
            <a:ext cx="1432802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" name="Parallelogram 16"/>
          <p:cNvSpPr/>
          <p:nvPr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Parallelogram 13"/>
          <p:cNvSpPr/>
          <p:nvPr userDrawn="1"/>
        </p:nvSpPr>
        <p:spPr>
          <a:xfrm>
            <a:off x="1295400" y="0"/>
            <a:ext cx="7391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5" name="Picture 14" descr="S:\Barb\jobs\branding\working images\from Jamie\small\iStock_000007384989-small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8" t="11154" r="29982" b="39924"/>
          <a:stretch/>
        </p:blipFill>
        <p:spPr bwMode="auto">
          <a:xfrm>
            <a:off x="0" y="2255130"/>
            <a:ext cx="1432802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S:\Barb\jobs\branding\working images\from Jamie\small\iStock_000016259757-small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9" t="17534" r="29816" b="49270"/>
          <a:stretch/>
        </p:blipFill>
        <p:spPr bwMode="auto">
          <a:xfrm>
            <a:off x="1597398" y="3452815"/>
            <a:ext cx="1465321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S:\Barb\jobs\branding\working images\from Jamie\small\iStock_000009383757-small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8" t="3158" r="56655" b="54181"/>
          <a:stretch/>
        </p:blipFill>
        <p:spPr bwMode="auto">
          <a:xfrm>
            <a:off x="1592636" y="1203570"/>
            <a:ext cx="1432800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4400" y="4826425"/>
            <a:ext cx="2390969" cy="82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S:\Barb\jobs\branding\working images\from Jamie\small\iStock_000004003387-small.jp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81" r="22690" b="36720"/>
          <a:stretch/>
        </p:blipFill>
        <p:spPr bwMode="auto">
          <a:xfrm>
            <a:off x="0" y="0"/>
            <a:ext cx="1432802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5" name="Parallelogram 24"/>
          <p:cNvSpPr/>
          <p:nvPr userDrawn="1"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75723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Parallelogram 15"/>
          <p:cNvSpPr/>
          <p:nvPr/>
        </p:nvSpPr>
        <p:spPr>
          <a:xfrm>
            <a:off x="1295400" y="0"/>
            <a:ext cx="7391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352800" y="1335319"/>
            <a:ext cx="5486400" cy="23207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500" b="0" i="0" spc="-1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276600" y="3864988"/>
            <a:ext cx="5562600" cy="685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  <p:pic>
        <p:nvPicPr>
          <p:cNvPr id="7" name="Picture 6" descr="S:\Barb\jobs\branding\working images\from Jamie\small\iStock_000007384989-sma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8" t="11154" r="29982" b="39924"/>
          <a:stretch/>
        </p:blipFill>
        <p:spPr bwMode="auto">
          <a:xfrm>
            <a:off x="0" y="2255130"/>
            <a:ext cx="1432802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S:\Barb\jobs\branding\working images\from Jamie\small\iStock_000016259757-smal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9" t="17534" r="29816" b="49270"/>
          <a:stretch/>
        </p:blipFill>
        <p:spPr bwMode="auto">
          <a:xfrm>
            <a:off x="1597398" y="3452815"/>
            <a:ext cx="1465321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:\Barb\jobs\branding\working images\from Jamie\small\iStock_000009383757-smal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8" t="3158" r="56655" b="54181"/>
          <a:stretch/>
        </p:blipFill>
        <p:spPr bwMode="auto">
          <a:xfrm>
            <a:off x="1592636" y="1203570"/>
            <a:ext cx="1432800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:\Barb\jobs\branding\working images\from Jamie\small\iStock_000004003387-smal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81" r="22690" b="36720"/>
          <a:stretch/>
        </p:blipFill>
        <p:spPr bwMode="auto">
          <a:xfrm>
            <a:off x="0" y="0"/>
            <a:ext cx="1432802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" name="Parallelogram 16"/>
          <p:cNvSpPr/>
          <p:nvPr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Parallelogram 13"/>
          <p:cNvSpPr/>
          <p:nvPr userDrawn="1"/>
        </p:nvSpPr>
        <p:spPr>
          <a:xfrm>
            <a:off x="1295400" y="0"/>
            <a:ext cx="7391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5" name="Picture 14" descr="S:\Barb\jobs\branding\working images\from Jamie\small\iStock_000007384989-small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8" t="11154" r="29982" b="39924"/>
          <a:stretch/>
        </p:blipFill>
        <p:spPr bwMode="auto">
          <a:xfrm>
            <a:off x="0" y="2255130"/>
            <a:ext cx="1432802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S:\Barb\jobs\branding\working images\from Jamie\small\iStock_000016259757-small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9" t="17534" r="29816" b="49270"/>
          <a:stretch/>
        </p:blipFill>
        <p:spPr bwMode="auto">
          <a:xfrm>
            <a:off x="1597398" y="3452815"/>
            <a:ext cx="1465321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S:\Barb\jobs\branding\working images\from Jamie\small\iStock_000009383757-small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8" t="3158" r="56655" b="54181"/>
          <a:stretch/>
        </p:blipFill>
        <p:spPr bwMode="auto">
          <a:xfrm>
            <a:off x="1592636" y="1203570"/>
            <a:ext cx="1432800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5400" y="4953000"/>
            <a:ext cx="2176639" cy="82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S:\Barb\jobs\branding\working images\from Jamie\small\iStock_000004003387-small.jp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81" r="22690" b="36720"/>
          <a:stretch/>
        </p:blipFill>
        <p:spPr bwMode="auto">
          <a:xfrm>
            <a:off x="0" y="0"/>
            <a:ext cx="1432802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5" name="Parallelogram 24"/>
          <p:cNvSpPr/>
          <p:nvPr userDrawn="1"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95201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Parallelogram 3"/>
          <p:cNvSpPr/>
          <p:nvPr/>
        </p:nvSpPr>
        <p:spPr>
          <a:xfrm>
            <a:off x="1295400" y="0"/>
            <a:ext cx="7391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468018" y="838200"/>
            <a:ext cx="4419600" cy="14840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500" b="0" i="0" spc="-1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Parallelogram 10"/>
          <p:cNvSpPr/>
          <p:nvPr userDrawn="1"/>
        </p:nvSpPr>
        <p:spPr>
          <a:xfrm>
            <a:off x="-228600" y="0"/>
            <a:ext cx="8915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Parallelogram 15"/>
          <p:cNvSpPr/>
          <p:nvPr userDrawn="1"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-228600" y="228600"/>
            <a:ext cx="4457700" cy="6400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8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8550" y="5105400"/>
            <a:ext cx="3576726" cy="122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28523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Parallelogram 3"/>
          <p:cNvSpPr/>
          <p:nvPr/>
        </p:nvSpPr>
        <p:spPr>
          <a:xfrm>
            <a:off x="1295400" y="0"/>
            <a:ext cx="7391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643718" y="1066800"/>
            <a:ext cx="4195482" cy="990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0" i="0" spc="-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Parallelogram 10"/>
          <p:cNvSpPr/>
          <p:nvPr userDrawn="1"/>
        </p:nvSpPr>
        <p:spPr>
          <a:xfrm>
            <a:off x="-228600" y="0"/>
            <a:ext cx="8915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Parallelogram 15"/>
          <p:cNvSpPr/>
          <p:nvPr userDrawn="1"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-228600" y="228600"/>
            <a:ext cx="4457700" cy="6400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7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5930575"/>
            <a:ext cx="1515715" cy="52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8550" y="2590800"/>
            <a:ext cx="3576726" cy="122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98670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Parallelogram 3"/>
          <p:cNvSpPr/>
          <p:nvPr/>
        </p:nvSpPr>
        <p:spPr>
          <a:xfrm>
            <a:off x="-228600" y="0"/>
            <a:ext cx="8915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Parallelogram 5"/>
          <p:cNvSpPr/>
          <p:nvPr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228600"/>
            <a:ext cx="80772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85800" y="1905000"/>
            <a:ext cx="8128720" cy="434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-100" baseline="0"/>
            </a:lvl1pPr>
            <a:lvl2pPr marL="742950" indent="-285750">
              <a:spcBef>
                <a:spcPts val="0"/>
              </a:spcBef>
              <a:spcAft>
                <a:spcPts val="1800"/>
              </a:spcAft>
              <a:buClr>
                <a:schemeClr val="accent6"/>
              </a:buClr>
              <a:buFont typeface="Arial" pitchFamily="34" charset="0"/>
              <a:buChar char="•"/>
              <a:defRPr spc="-100" baseline="0"/>
            </a:lvl2pPr>
            <a:lvl3pPr marL="1143000" indent="-228600">
              <a:buFont typeface="Calibri" pitchFamily="34" charset="0"/>
              <a:buChar char="‒"/>
              <a:defRPr spc="-100" baseline="0"/>
            </a:lvl3pPr>
            <a:lvl4pPr marL="1600200" indent="-228600">
              <a:buFont typeface="Courier New" pitchFamily="49" charset="0"/>
              <a:buChar char="o"/>
              <a:defRPr spc="-100" baseline="0"/>
            </a:lvl4pPr>
            <a:lvl5pPr>
              <a:defRPr spc="-1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Parallelogram 10"/>
          <p:cNvSpPr/>
          <p:nvPr userDrawn="1"/>
        </p:nvSpPr>
        <p:spPr>
          <a:xfrm>
            <a:off x="-228600" y="0"/>
            <a:ext cx="8915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Parallelogram 12"/>
          <p:cNvSpPr/>
          <p:nvPr userDrawn="1"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47462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228600"/>
            <a:ext cx="80772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85800" y="1905000"/>
            <a:ext cx="8128720" cy="4343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spc="0" baseline="0"/>
            </a:lvl1pPr>
            <a:lvl2pPr marL="623888" indent="-227013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Wingdings" panose="05000000000000000000" pitchFamily="2" charset="2"/>
              <a:buChar char="§"/>
              <a:tabLst/>
              <a:defRPr sz="2400" spc="0" baseline="0"/>
            </a:lvl2pPr>
            <a:lvl3pPr marL="1143000" indent="-228600">
              <a:buFont typeface="Calibri" pitchFamily="34" charset="0"/>
              <a:buChar char="‒"/>
              <a:defRPr spc="-100" baseline="0"/>
            </a:lvl3pPr>
            <a:lvl4pPr marL="1600200" indent="-228600">
              <a:buFont typeface="Courier New" pitchFamily="49" charset="0"/>
              <a:buChar char="o"/>
              <a:defRPr spc="-100" baseline="0"/>
            </a:lvl4pPr>
            <a:lvl5pPr>
              <a:defRPr spc="-1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Isosceles Triangle 5"/>
          <p:cNvSpPr/>
          <p:nvPr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rgbClr val="F5833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Isosceles Triangle 8"/>
          <p:cNvSpPr/>
          <p:nvPr userDrawn="1"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6200" y="63246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7395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228600"/>
            <a:ext cx="80772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Media Placeholder 2"/>
          <p:cNvSpPr>
            <a:spLocks noGrp="1"/>
          </p:cNvSpPr>
          <p:nvPr>
            <p:ph type="media" sz="quarter" idx="11"/>
          </p:nvPr>
        </p:nvSpPr>
        <p:spPr>
          <a:xfrm>
            <a:off x="685800" y="1676400"/>
            <a:ext cx="8077200" cy="4419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Isosceles Triangle 13"/>
          <p:cNvSpPr/>
          <p:nvPr userDrawn="1"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6200" y="63246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74487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228600"/>
            <a:ext cx="80772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62000" y="1981200"/>
            <a:ext cx="8077200" cy="3962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Isosceles Triangle 12"/>
          <p:cNvSpPr/>
          <p:nvPr userDrawn="1"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6200" y="63246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51095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5181600" y="1828800"/>
            <a:ext cx="350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228600"/>
            <a:ext cx="80772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09600" y="1752600"/>
            <a:ext cx="4267200" cy="43957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Isosceles Triangle 12"/>
          <p:cNvSpPr/>
          <p:nvPr userDrawn="1"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6200" y="63246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99954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762000" y="1828800"/>
            <a:ext cx="3657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228600"/>
            <a:ext cx="80772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876800" y="1828800"/>
            <a:ext cx="3962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Isosceles Triangle 12"/>
          <p:cNvSpPr/>
          <p:nvPr userDrawn="1"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6200" y="63246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496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54455"/>
            <a:ext cx="3200400" cy="131206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2" y="2666999"/>
            <a:ext cx="8229599" cy="29718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1" y="1154455"/>
            <a:ext cx="4876799" cy="130060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1" y="6324604"/>
            <a:ext cx="2133600" cy="365125"/>
          </a:xfrm>
        </p:spPr>
        <p:txBody>
          <a:bodyPr/>
          <a:lstStyle/>
          <a:p>
            <a:fld id="{63B6E3A7-88CB-4F43-8279-CCB19FC9784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40551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307183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Isosceles Triangle 11"/>
          <p:cNvSpPr/>
          <p:nvPr userDrawn="1"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>
            <a:off x="266699" y="528877"/>
            <a:ext cx="1219203" cy="1798319"/>
            <a:chOff x="266699" y="528877"/>
            <a:chExt cx="1219203" cy="1798319"/>
          </a:xfrm>
        </p:grpSpPr>
        <p:sp>
          <p:nvSpPr>
            <p:cNvPr id="6" name="Oval 5"/>
            <p:cNvSpPr/>
            <p:nvPr/>
          </p:nvSpPr>
          <p:spPr>
            <a:xfrm>
              <a:off x="266699" y="528877"/>
              <a:ext cx="1219203" cy="1219203"/>
            </a:xfrm>
            <a:prstGeom prst="ellipse">
              <a:avLst/>
            </a:prstGeom>
            <a:gradFill flip="none" rotWithShape="1">
              <a:gsLst>
                <a:gs pos="57000">
                  <a:schemeClr val="bg1"/>
                </a:gs>
                <a:gs pos="100000">
                  <a:schemeClr val="bg2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glow rad="4445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571499" y="1633779"/>
              <a:ext cx="609600" cy="34289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61983" y="2014781"/>
              <a:ext cx="457200" cy="13811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97702" y="2194327"/>
              <a:ext cx="395284" cy="4571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745332" y="2281477"/>
              <a:ext cx="292887" cy="4571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3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1828800" y="228600"/>
            <a:ext cx="7391400" cy="1143000"/>
          </a:xfrm>
          <a:prstGeom prst="rect">
            <a:avLst/>
          </a:prstGeom>
        </p:spPr>
        <p:txBody>
          <a:bodyPr anchor="b" anchorCtr="0"/>
          <a:lstStyle/>
          <a:p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02203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5200650" y="-19317"/>
            <a:ext cx="3943350" cy="68773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6" t="1" r="17625" b="296"/>
          <a:stretch/>
        </p:blipFill>
        <p:spPr bwMode="auto">
          <a:xfrm>
            <a:off x="1587" y="-76200"/>
            <a:ext cx="5199063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307183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5313363" y="280445"/>
            <a:ext cx="3733800" cy="5891755"/>
          </a:xfrm>
          <a:prstGeom prst="rect">
            <a:avLst/>
          </a:prstGeom>
        </p:spPr>
        <p:txBody>
          <a:bodyPr anchor="t" anchorCtr="0"/>
          <a:lstStyle/>
          <a:p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90845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5200650" y="0"/>
            <a:ext cx="394335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307183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5313363" y="280445"/>
            <a:ext cx="3733800" cy="5891755"/>
          </a:xfrm>
          <a:prstGeom prst="rect">
            <a:avLst/>
          </a:prstGeom>
        </p:spPr>
        <p:txBody>
          <a:bodyPr anchor="t" anchorCtr="0"/>
          <a:lstStyle/>
          <a:p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90"/>
          <a:stretch/>
        </p:blipFill>
        <p:spPr bwMode="auto">
          <a:xfrm>
            <a:off x="-369621" y="-77824"/>
            <a:ext cx="5570271" cy="693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213448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07" y="0"/>
            <a:ext cx="913459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307183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304801" y="3276600"/>
            <a:ext cx="6172200" cy="3429000"/>
          </a:xfrm>
          <a:prstGeom prst="rect">
            <a:avLst/>
          </a:prstGeo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58194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8"/>
          <a:stretch/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484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3352800" y="228600"/>
            <a:ext cx="5867400" cy="1143000"/>
          </a:xfrm>
          <a:prstGeom prst="rect">
            <a:avLst/>
          </a:prstGeom>
        </p:spPr>
        <p:txBody>
          <a:bodyPr anchor="b" anchorCtr="0"/>
          <a:lstStyle/>
          <a:p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63202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6976659" y="0"/>
            <a:ext cx="2322391" cy="10668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Parallelogram 3"/>
          <p:cNvSpPr/>
          <p:nvPr userDrawn="1"/>
        </p:nvSpPr>
        <p:spPr>
          <a:xfrm>
            <a:off x="-838200" y="0"/>
            <a:ext cx="9525000" cy="10668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3580" y="228600"/>
            <a:ext cx="8560420" cy="76200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Parallelogram 6"/>
          <p:cNvSpPr/>
          <p:nvPr userDrawn="1"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540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3"/>
          <a:stretch/>
        </p:blipFill>
        <p:spPr bwMode="auto">
          <a:xfrm>
            <a:off x="0" y="0"/>
            <a:ext cx="9142413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484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37264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1371600" y="1828801"/>
            <a:ext cx="6034255" cy="6034255"/>
          </a:xfrm>
          <a:prstGeom prst="ellipse">
            <a:avLst/>
          </a:prstGeom>
          <a:gradFill>
            <a:gsLst>
              <a:gs pos="0">
                <a:srgbClr val="FFC000"/>
              </a:gs>
              <a:gs pos="100000">
                <a:schemeClr val="bg1"/>
              </a:gs>
            </a:gsLst>
            <a:lin ang="16200000" scaled="0"/>
          </a:gradFill>
          <a:ln w="12700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3341066" y="3194237"/>
            <a:ext cx="3429000" cy="2404424"/>
            <a:chOff x="2743200" y="1905000"/>
            <a:chExt cx="5290270" cy="3709552"/>
          </a:xfrm>
        </p:grpSpPr>
        <p:sp>
          <p:nvSpPr>
            <p:cNvPr id="5" name="Rectangle 4"/>
            <p:cNvSpPr/>
            <p:nvPr userDrawn="1"/>
          </p:nvSpPr>
          <p:spPr>
            <a:xfrm rot="19080339">
              <a:off x="2743200" y="3311413"/>
              <a:ext cx="5290270" cy="319889"/>
            </a:xfrm>
            <a:custGeom>
              <a:avLst/>
              <a:gdLst>
                <a:gd name="connsiteX0" fmla="*/ 0 w 5334000"/>
                <a:gd name="connsiteY0" fmla="*/ 0 h 152400"/>
                <a:gd name="connsiteX1" fmla="*/ 5334000 w 5334000"/>
                <a:gd name="connsiteY1" fmla="*/ 0 h 152400"/>
                <a:gd name="connsiteX2" fmla="*/ 5334000 w 5334000"/>
                <a:gd name="connsiteY2" fmla="*/ 152400 h 152400"/>
                <a:gd name="connsiteX3" fmla="*/ 0 w 5334000"/>
                <a:gd name="connsiteY3" fmla="*/ 152400 h 152400"/>
                <a:gd name="connsiteX4" fmla="*/ 0 w 5334000"/>
                <a:gd name="connsiteY4" fmla="*/ 0 h 152400"/>
                <a:gd name="connsiteX0" fmla="*/ 10757 w 5344757"/>
                <a:gd name="connsiteY0" fmla="*/ 0 h 507402"/>
                <a:gd name="connsiteX1" fmla="*/ 5344757 w 5344757"/>
                <a:gd name="connsiteY1" fmla="*/ 0 h 507402"/>
                <a:gd name="connsiteX2" fmla="*/ 5344757 w 5344757"/>
                <a:gd name="connsiteY2" fmla="*/ 152400 h 507402"/>
                <a:gd name="connsiteX3" fmla="*/ 0 w 5344757"/>
                <a:gd name="connsiteY3" fmla="*/ 507402 h 507402"/>
                <a:gd name="connsiteX4" fmla="*/ 10757 w 5344757"/>
                <a:gd name="connsiteY4" fmla="*/ 0 h 507402"/>
                <a:gd name="connsiteX0" fmla="*/ 10757 w 5354282"/>
                <a:gd name="connsiteY0" fmla="*/ 0 h 507402"/>
                <a:gd name="connsiteX1" fmla="*/ 5344757 w 5354282"/>
                <a:gd name="connsiteY1" fmla="*/ 0 h 507402"/>
                <a:gd name="connsiteX2" fmla="*/ 5354282 w 5354282"/>
                <a:gd name="connsiteY2" fmla="*/ 9525 h 507402"/>
                <a:gd name="connsiteX3" fmla="*/ 0 w 5354282"/>
                <a:gd name="connsiteY3" fmla="*/ 507402 h 507402"/>
                <a:gd name="connsiteX4" fmla="*/ 10757 w 5354282"/>
                <a:gd name="connsiteY4" fmla="*/ 0 h 507402"/>
                <a:gd name="connsiteX0" fmla="*/ 1232 w 5344757"/>
                <a:gd name="connsiteY0" fmla="*/ 0 h 502640"/>
                <a:gd name="connsiteX1" fmla="*/ 5335232 w 5344757"/>
                <a:gd name="connsiteY1" fmla="*/ 0 h 502640"/>
                <a:gd name="connsiteX2" fmla="*/ 5344757 w 5344757"/>
                <a:gd name="connsiteY2" fmla="*/ 9525 h 502640"/>
                <a:gd name="connsiteX3" fmla="*/ 0 w 5344757"/>
                <a:gd name="connsiteY3" fmla="*/ 502640 h 502640"/>
                <a:gd name="connsiteX4" fmla="*/ 1232 w 5344757"/>
                <a:gd name="connsiteY4" fmla="*/ 0 h 502640"/>
                <a:gd name="connsiteX0" fmla="*/ 1232 w 5335232"/>
                <a:gd name="connsiteY0" fmla="*/ 0 h 502640"/>
                <a:gd name="connsiteX1" fmla="*/ 5335232 w 5335232"/>
                <a:gd name="connsiteY1" fmla="*/ 0 h 502640"/>
                <a:gd name="connsiteX2" fmla="*/ 5333999 w 5335232"/>
                <a:gd name="connsiteY2" fmla="*/ 127859 h 502640"/>
                <a:gd name="connsiteX3" fmla="*/ 0 w 5335232"/>
                <a:gd name="connsiteY3" fmla="*/ 502640 h 502640"/>
                <a:gd name="connsiteX4" fmla="*/ 1232 w 5335232"/>
                <a:gd name="connsiteY4" fmla="*/ 0 h 502640"/>
                <a:gd name="connsiteX0" fmla="*/ 1232 w 5333999"/>
                <a:gd name="connsiteY0" fmla="*/ 0 h 502640"/>
                <a:gd name="connsiteX1" fmla="*/ 5302960 w 5333999"/>
                <a:gd name="connsiteY1" fmla="*/ 118334 h 502640"/>
                <a:gd name="connsiteX2" fmla="*/ 5333999 w 5333999"/>
                <a:gd name="connsiteY2" fmla="*/ 127859 h 502640"/>
                <a:gd name="connsiteX3" fmla="*/ 0 w 5333999"/>
                <a:gd name="connsiteY3" fmla="*/ 502640 h 502640"/>
                <a:gd name="connsiteX4" fmla="*/ 1232 w 5333999"/>
                <a:gd name="connsiteY4" fmla="*/ 0 h 5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3999" h="502640">
                  <a:moveTo>
                    <a:pt x="1232" y="0"/>
                  </a:moveTo>
                  <a:lnTo>
                    <a:pt x="5302960" y="118334"/>
                  </a:lnTo>
                  <a:lnTo>
                    <a:pt x="5333999" y="127859"/>
                  </a:lnTo>
                  <a:lnTo>
                    <a:pt x="0" y="502640"/>
                  </a:lnTo>
                  <a:cubicBezTo>
                    <a:pt x="411" y="335093"/>
                    <a:pt x="821" y="167547"/>
                    <a:pt x="1232" y="0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508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ectangle 4"/>
            <p:cNvSpPr/>
            <p:nvPr userDrawn="1"/>
          </p:nvSpPr>
          <p:spPr>
            <a:xfrm rot="14203996">
              <a:off x="1310865" y="3592291"/>
              <a:ext cx="3709552" cy="334969"/>
            </a:xfrm>
            <a:custGeom>
              <a:avLst/>
              <a:gdLst>
                <a:gd name="connsiteX0" fmla="*/ 0 w 5334000"/>
                <a:gd name="connsiteY0" fmla="*/ 0 h 152400"/>
                <a:gd name="connsiteX1" fmla="*/ 5334000 w 5334000"/>
                <a:gd name="connsiteY1" fmla="*/ 0 h 152400"/>
                <a:gd name="connsiteX2" fmla="*/ 5334000 w 5334000"/>
                <a:gd name="connsiteY2" fmla="*/ 152400 h 152400"/>
                <a:gd name="connsiteX3" fmla="*/ 0 w 5334000"/>
                <a:gd name="connsiteY3" fmla="*/ 152400 h 152400"/>
                <a:gd name="connsiteX4" fmla="*/ 0 w 5334000"/>
                <a:gd name="connsiteY4" fmla="*/ 0 h 152400"/>
                <a:gd name="connsiteX0" fmla="*/ 10757 w 5344757"/>
                <a:gd name="connsiteY0" fmla="*/ 0 h 507402"/>
                <a:gd name="connsiteX1" fmla="*/ 5344757 w 5344757"/>
                <a:gd name="connsiteY1" fmla="*/ 0 h 507402"/>
                <a:gd name="connsiteX2" fmla="*/ 5344757 w 5344757"/>
                <a:gd name="connsiteY2" fmla="*/ 152400 h 507402"/>
                <a:gd name="connsiteX3" fmla="*/ 0 w 5344757"/>
                <a:gd name="connsiteY3" fmla="*/ 507402 h 507402"/>
                <a:gd name="connsiteX4" fmla="*/ 10757 w 5344757"/>
                <a:gd name="connsiteY4" fmla="*/ 0 h 507402"/>
                <a:gd name="connsiteX0" fmla="*/ 10757 w 5354282"/>
                <a:gd name="connsiteY0" fmla="*/ 0 h 507402"/>
                <a:gd name="connsiteX1" fmla="*/ 5344757 w 5354282"/>
                <a:gd name="connsiteY1" fmla="*/ 0 h 507402"/>
                <a:gd name="connsiteX2" fmla="*/ 5354282 w 5354282"/>
                <a:gd name="connsiteY2" fmla="*/ 9525 h 507402"/>
                <a:gd name="connsiteX3" fmla="*/ 0 w 5354282"/>
                <a:gd name="connsiteY3" fmla="*/ 507402 h 507402"/>
                <a:gd name="connsiteX4" fmla="*/ 10757 w 5354282"/>
                <a:gd name="connsiteY4" fmla="*/ 0 h 507402"/>
                <a:gd name="connsiteX0" fmla="*/ 1232 w 5344757"/>
                <a:gd name="connsiteY0" fmla="*/ 0 h 502640"/>
                <a:gd name="connsiteX1" fmla="*/ 5335232 w 5344757"/>
                <a:gd name="connsiteY1" fmla="*/ 0 h 502640"/>
                <a:gd name="connsiteX2" fmla="*/ 5344757 w 5344757"/>
                <a:gd name="connsiteY2" fmla="*/ 9525 h 502640"/>
                <a:gd name="connsiteX3" fmla="*/ 0 w 5344757"/>
                <a:gd name="connsiteY3" fmla="*/ 502640 h 502640"/>
                <a:gd name="connsiteX4" fmla="*/ 1232 w 5344757"/>
                <a:gd name="connsiteY4" fmla="*/ 0 h 502640"/>
                <a:gd name="connsiteX0" fmla="*/ 1232 w 5335232"/>
                <a:gd name="connsiteY0" fmla="*/ 0 h 502640"/>
                <a:gd name="connsiteX1" fmla="*/ 5335232 w 5335232"/>
                <a:gd name="connsiteY1" fmla="*/ 0 h 502640"/>
                <a:gd name="connsiteX2" fmla="*/ 5333999 w 5335232"/>
                <a:gd name="connsiteY2" fmla="*/ 127859 h 502640"/>
                <a:gd name="connsiteX3" fmla="*/ 0 w 5335232"/>
                <a:gd name="connsiteY3" fmla="*/ 502640 h 502640"/>
                <a:gd name="connsiteX4" fmla="*/ 1232 w 5335232"/>
                <a:gd name="connsiteY4" fmla="*/ 0 h 502640"/>
                <a:gd name="connsiteX0" fmla="*/ 1232 w 5333999"/>
                <a:gd name="connsiteY0" fmla="*/ 0 h 502640"/>
                <a:gd name="connsiteX1" fmla="*/ 5302960 w 5333999"/>
                <a:gd name="connsiteY1" fmla="*/ 118334 h 502640"/>
                <a:gd name="connsiteX2" fmla="*/ 5333999 w 5333999"/>
                <a:gd name="connsiteY2" fmla="*/ 127859 h 502640"/>
                <a:gd name="connsiteX3" fmla="*/ 0 w 5333999"/>
                <a:gd name="connsiteY3" fmla="*/ 502640 h 502640"/>
                <a:gd name="connsiteX4" fmla="*/ 1232 w 5333999"/>
                <a:gd name="connsiteY4" fmla="*/ 0 h 5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3999" h="502640">
                  <a:moveTo>
                    <a:pt x="1232" y="0"/>
                  </a:moveTo>
                  <a:lnTo>
                    <a:pt x="5302960" y="118334"/>
                  </a:lnTo>
                  <a:lnTo>
                    <a:pt x="5333999" y="127859"/>
                  </a:lnTo>
                  <a:lnTo>
                    <a:pt x="0" y="502640"/>
                  </a:lnTo>
                  <a:cubicBezTo>
                    <a:pt x="411" y="335093"/>
                    <a:pt x="821" y="167547"/>
                    <a:pt x="1232" y="0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508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 userDrawn="1"/>
          </p:nvSpPr>
          <p:spPr>
            <a:xfrm>
              <a:off x="3532190" y="4491191"/>
              <a:ext cx="685800" cy="685800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Rectangle 4"/>
            <p:cNvSpPr/>
            <p:nvPr userDrawn="1"/>
          </p:nvSpPr>
          <p:spPr>
            <a:xfrm rot="755984">
              <a:off x="3173034" y="5118223"/>
              <a:ext cx="4479741" cy="170868"/>
            </a:xfrm>
            <a:custGeom>
              <a:avLst/>
              <a:gdLst>
                <a:gd name="connsiteX0" fmla="*/ 0 w 5334000"/>
                <a:gd name="connsiteY0" fmla="*/ 0 h 152400"/>
                <a:gd name="connsiteX1" fmla="*/ 5334000 w 5334000"/>
                <a:gd name="connsiteY1" fmla="*/ 0 h 152400"/>
                <a:gd name="connsiteX2" fmla="*/ 5334000 w 5334000"/>
                <a:gd name="connsiteY2" fmla="*/ 152400 h 152400"/>
                <a:gd name="connsiteX3" fmla="*/ 0 w 5334000"/>
                <a:gd name="connsiteY3" fmla="*/ 152400 h 152400"/>
                <a:gd name="connsiteX4" fmla="*/ 0 w 5334000"/>
                <a:gd name="connsiteY4" fmla="*/ 0 h 152400"/>
                <a:gd name="connsiteX0" fmla="*/ 10757 w 5344757"/>
                <a:gd name="connsiteY0" fmla="*/ 0 h 507402"/>
                <a:gd name="connsiteX1" fmla="*/ 5344757 w 5344757"/>
                <a:gd name="connsiteY1" fmla="*/ 0 h 507402"/>
                <a:gd name="connsiteX2" fmla="*/ 5344757 w 5344757"/>
                <a:gd name="connsiteY2" fmla="*/ 152400 h 507402"/>
                <a:gd name="connsiteX3" fmla="*/ 0 w 5344757"/>
                <a:gd name="connsiteY3" fmla="*/ 507402 h 507402"/>
                <a:gd name="connsiteX4" fmla="*/ 10757 w 5344757"/>
                <a:gd name="connsiteY4" fmla="*/ 0 h 507402"/>
                <a:gd name="connsiteX0" fmla="*/ 10757 w 5354282"/>
                <a:gd name="connsiteY0" fmla="*/ 0 h 507402"/>
                <a:gd name="connsiteX1" fmla="*/ 5344757 w 5354282"/>
                <a:gd name="connsiteY1" fmla="*/ 0 h 507402"/>
                <a:gd name="connsiteX2" fmla="*/ 5354282 w 5354282"/>
                <a:gd name="connsiteY2" fmla="*/ 9525 h 507402"/>
                <a:gd name="connsiteX3" fmla="*/ 0 w 5354282"/>
                <a:gd name="connsiteY3" fmla="*/ 507402 h 507402"/>
                <a:gd name="connsiteX4" fmla="*/ 10757 w 5354282"/>
                <a:gd name="connsiteY4" fmla="*/ 0 h 507402"/>
                <a:gd name="connsiteX0" fmla="*/ 1232 w 5344757"/>
                <a:gd name="connsiteY0" fmla="*/ 0 h 502640"/>
                <a:gd name="connsiteX1" fmla="*/ 5335232 w 5344757"/>
                <a:gd name="connsiteY1" fmla="*/ 0 h 502640"/>
                <a:gd name="connsiteX2" fmla="*/ 5344757 w 5344757"/>
                <a:gd name="connsiteY2" fmla="*/ 9525 h 502640"/>
                <a:gd name="connsiteX3" fmla="*/ 0 w 5344757"/>
                <a:gd name="connsiteY3" fmla="*/ 502640 h 502640"/>
                <a:gd name="connsiteX4" fmla="*/ 1232 w 5344757"/>
                <a:gd name="connsiteY4" fmla="*/ 0 h 502640"/>
                <a:gd name="connsiteX0" fmla="*/ 1232 w 5335232"/>
                <a:gd name="connsiteY0" fmla="*/ 0 h 502640"/>
                <a:gd name="connsiteX1" fmla="*/ 5335232 w 5335232"/>
                <a:gd name="connsiteY1" fmla="*/ 0 h 502640"/>
                <a:gd name="connsiteX2" fmla="*/ 5333999 w 5335232"/>
                <a:gd name="connsiteY2" fmla="*/ 127859 h 502640"/>
                <a:gd name="connsiteX3" fmla="*/ 0 w 5335232"/>
                <a:gd name="connsiteY3" fmla="*/ 502640 h 502640"/>
                <a:gd name="connsiteX4" fmla="*/ 1232 w 5335232"/>
                <a:gd name="connsiteY4" fmla="*/ 0 h 502640"/>
                <a:gd name="connsiteX0" fmla="*/ 1232 w 5333999"/>
                <a:gd name="connsiteY0" fmla="*/ 0 h 502640"/>
                <a:gd name="connsiteX1" fmla="*/ 5302960 w 5333999"/>
                <a:gd name="connsiteY1" fmla="*/ 118334 h 502640"/>
                <a:gd name="connsiteX2" fmla="*/ 5333999 w 5333999"/>
                <a:gd name="connsiteY2" fmla="*/ 127859 h 502640"/>
                <a:gd name="connsiteX3" fmla="*/ 0 w 5333999"/>
                <a:gd name="connsiteY3" fmla="*/ 502640 h 502640"/>
                <a:gd name="connsiteX4" fmla="*/ 1232 w 5333999"/>
                <a:gd name="connsiteY4" fmla="*/ 0 h 5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3999" h="502640">
                  <a:moveTo>
                    <a:pt x="1232" y="0"/>
                  </a:moveTo>
                  <a:lnTo>
                    <a:pt x="5302960" y="118334"/>
                  </a:lnTo>
                  <a:lnTo>
                    <a:pt x="5333999" y="127859"/>
                  </a:lnTo>
                  <a:lnTo>
                    <a:pt x="0" y="502640"/>
                  </a:lnTo>
                  <a:cubicBezTo>
                    <a:pt x="411" y="335093"/>
                    <a:pt x="821" y="167547"/>
                    <a:pt x="1232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 userDrawn="1"/>
          </p:nvSpPr>
          <p:spPr>
            <a:xfrm>
              <a:off x="3608390" y="4584489"/>
              <a:ext cx="498764" cy="49876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Oval 10"/>
            <p:cNvSpPr/>
            <p:nvPr userDrawn="1"/>
          </p:nvSpPr>
          <p:spPr>
            <a:xfrm>
              <a:off x="3705372" y="4681691"/>
              <a:ext cx="304800" cy="3048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2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484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Isosceles Triangle 14"/>
          <p:cNvSpPr/>
          <p:nvPr userDrawn="1"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ext Placeholder 7"/>
          <p:cNvSpPr>
            <a:spLocks noGrp="1"/>
          </p:cNvSpPr>
          <p:nvPr userDrawn="1">
            <p:ph type="body" sz="quarter" idx="10"/>
          </p:nvPr>
        </p:nvSpPr>
        <p:spPr>
          <a:xfrm>
            <a:off x="685800" y="228600"/>
            <a:ext cx="80772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4388727" y="1981203"/>
            <a:ext cx="0" cy="38099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4304209" y="7162800"/>
            <a:ext cx="0" cy="38099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>
            <a:off x="6832600" y="4724400"/>
            <a:ext cx="381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>
            <a:off x="1524000" y="4743450"/>
            <a:ext cx="381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>
          <a:xfrm flipV="1">
            <a:off x="5715000" y="2514600"/>
            <a:ext cx="152400" cy="1524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flipV="1">
            <a:off x="6678228" y="3543300"/>
            <a:ext cx="177800" cy="1143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 userDrawn="1"/>
        </p:nvCxnSpPr>
        <p:spPr>
          <a:xfrm rot="4765861" flipV="1">
            <a:off x="6667515" y="5805940"/>
            <a:ext cx="152400" cy="1524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 userDrawn="1"/>
        </p:nvCxnSpPr>
        <p:spPr>
          <a:xfrm rot="4765861" flipV="1">
            <a:off x="5848195" y="6879366"/>
            <a:ext cx="177800" cy="1143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>
          <a:xfrm rot="649513" flipV="1">
            <a:off x="1966505" y="5895095"/>
            <a:ext cx="152400" cy="1524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 userDrawn="1"/>
        </p:nvCxnSpPr>
        <p:spPr>
          <a:xfrm flipV="1">
            <a:off x="2699091" y="6936516"/>
            <a:ext cx="165562" cy="15900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 userDrawn="1"/>
        </p:nvCxnSpPr>
        <p:spPr>
          <a:xfrm>
            <a:off x="3075747" y="2378436"/>
            <a:ext cx="124653" cy="13616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 userDrawn="1"/>
        </p:nvCxnSpPr>
        <p:spPr>
          <a:xfrm>
            <a:off x="2053922" y="3318106"/>
            <a:ext cx="155878" cy="11089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847646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035" y="-293914"/>
            <a:ext cx="6662344" cy="544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1"/>
          <p:cNvSpPr>
            <a:spLocks noGrp="1"/>
          </p:cNvSpPr>
          <p:nvPr>
            <p:ph sz="quarter" idx="10"/>
          </p:nvPr>
        </p:nvSpPr>
        <p:spPr>
          <a:xfrm>
            <a:off x="537219" y="477606"/>
            <a:ext cx="4483100" cy="1533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endParaRPr lang="en-US" sz="4500" b="1" dirty="0">
              <a:solidFill>
                <a:srgbClr val="FFC000"/>
              </a:solidFill>
            </a:endParaRPr>
          </a:p>
        </p:txBody>
      </p:sp>
      <p:sp>
        <p:nvSpPr>
          <p:cNvPr id="9" name="Content Placeholder 14"/>
          <p:cNvSpPr>
            <a:spLocks noGrp="1"/>
          </p:cNvSpPr>
          <p:nvPr>
            <p:ph sz="quarter" idx="11"/>
          </p:nvPr>
        </p:nvSpPr>
        <p:spPr>
          <a:xfrm>
            <a:off x="626119" y="2146300"/>
            <a:ext cx="6047731" cy="41116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indent="-514350">
              <a:buClr>
                <a:schemeClr val="bg1"/>
              </a:buClr>
              <a:buSzPct val="100000"/>
              <a:buFont typeface="+mj-lt"/>
              <a:buAutoNum type="arabicPeriod"/>
            </a:pP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0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484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48036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FA212-BCDB-4CC7-A3AC-5DFB62EC0E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041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143000"/>
            <a:ext cx="8213831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1" y="6324604"/>
            <a:ext cx="2133600" cy="365125"/>
          </a:xfrm>
        </p:spPr>
        <p:txBody>
          <a:bodyPr/>
          <a:lstStyle/>
          <a:p>
            <a:fld id="{63B6E3A7-88CB-4F43-8279-CCB19FC9784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32470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29538853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2607102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1950255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5226416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710308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3106757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5912276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90105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9694815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721464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1" y="1143000"/>
            <a:ext cx="716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1" y="6324604"/>
            <a:ext cx="21336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3B6E3A7-88CB-4F43-8279-CCB19FC97848}" type="slidenum">
              <a:rPr lang="en-US" smtClean="0">
                <a:solidFill>
                  <a:srgbClr val="4F2C1D"/>
                </a:solidFill>
              </a:rPr>
              <a:pPr/>
              <a:t>‹#›</a:t>
            </a:fld>
            <a:endParaRPr lang="en-US" dirty="0">
              <a:solidFill>
                <a:srgbClr val="4F2C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75985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8064313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8288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3601067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25833665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3113866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2284933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1812601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3652067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7379528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3096590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350463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B6E3A7-88CB-4F43-8279-CCB19FC9784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610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340820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3579323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9632110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8288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7495734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nl-NL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en-US" sz="2400">
                <a:latin typeface="Times New Roman" panose="02020603050405020304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en-US" sz="2400"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21523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524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F13BC4-C888-466E-8864-DC43FC8100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4110487"/>
      </p:ext>
    </p:extLst>
  </p:cSld>
  <p:clrMapOvr>
    <a:masterClrMapping/>
  </p:clrMapOvr>
  <p:transition>
    <p:push dir="r"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93C47A-FDB0-4ACE-9495-CDBB37ACC1D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8209"/>
      </p:ext>
    </p:extLst>
  </p:cSld>
  <p:clrMapOvr>
    <a:masterClrMapping/>
  </p:clrMapOvr>
  <p:transition>
    <p:push dir="r"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F08555-9B3C-4EC8-B0C3-AA1D9B6B245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663063"/>
      </p:ext>
    </p:extLst>
  </p:cSld>
  <p:clrMapOvr>
    <a:masterClrMapping/>
  </p:clrMapOvr>
  <p:transition>
    <p:push dir="r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95225F-8FA6-45C5-98B3-B7C83298530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38942"/>
      </p:ext>
    </p:extLst>
  </p:cSld>
  <p:clrMapOvr>
    <a:masterClrMapping/>
  </p:clrMapOvr>
  <p:transition>
    <p:push dir="r"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E4B26B-4EA5-4937-A308-9F4ED8E3D983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903842"/>
      </p:ext>
    </p:extLst>
  </p:cSld>
  <p:clrMapOvr>
    <a:masterClrMapping/>
  </p:clrMapOvr>
  <p:transition>
    <p:push dir="r"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9F0107-2F72-4243-84DB-FD7FEF40773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85307"/>
      </p:ext>
    </p:extLst>
  </p:cSld>
  <p:clrMapOvr>
    <a:masterClrMapping/>
  </p:clrMapOvr>
  <p:transition>
    <p:push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08483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483CA3-AC17-4616-8525-101D588A190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932116"/>
      </p:ext>
    </p:extLst>
  </p:cSld>
  <p:clrMapOvr>
    <a:masterClrMapping/>
  </p:clrMapOvr>
  <p:transition>
    <p:push dir="r"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01A4C7-2B70-476C-AEA0-DB1AF07E81E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737324"/>
      </p:ext>
    </p:extLst>
  </p:cSld>
  <p:clrMapOvr>
    <a:masterClrMapping/>
  </p:clrMapOvr>
  <p:transition>
    <p:push dir="r"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7E84D3-6E68-40B1-AA1F-38375E0B186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886084"/>
      </p:ext>
    </p:extLst>
  </p:cSld>
  <p:clrMapOvr>
    <a:masterClrMapping/>
  </p:clrMapOvr>
  <p:transition>
    <p:push dir="r"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8128E7-2C6C-4312-AD54-7AEA663F334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601271"/>
      </p:ext>
    </p:extLst>
  </p:cSld>
  <p:clrMapOvr>
    <a:masterClrMapping/>
  </p:clrMapOvr>
  <p:transition>
    <p:push dir="r"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E83CE4-4EC5-4CDB-BC70-7DAE3B87FCE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373969"/>
      </p:ext>
    </p:extLst>
  </p:cSld>
  <p:clrMapOvr>
    <a:masterClrMapping/>
  </p:clrMapOvr>
  <p:transition>
    <p:push dir="r"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5D3BB7-D484-410B-88E3-8C44F4B1BA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697142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0C46DF-8EF7-4246-9D6A-4FFA327451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321369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99E533-4BAE-47A8-A428-B55149E745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272770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89E687-088E-4970-8740-931B16822A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01496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85D05D-5D1A-4634-B9E7-6807C70F6C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1882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129013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CBA433-DE6D-4E56-8D49-7ADD8F4BD2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26167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3BC7A0-99CD-4BF2-B6BB-CBEFE8F3BE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9829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CD8BAD-0062-493C-BCF4-2884676743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617595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4BE981-0912-4A9C-AA66-7B03F8C52E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152843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564EC8-9A8F-4E5C-BD0D-C5086B0F5C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054794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BCB6CA-6C9C-4115-9B33-290FD79A84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903592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72EB8B-F310-4E8B-8F98-ED2E1B1680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443419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47275430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6317231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397645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46B3F3C1-90CA-4654-AC36-C262D190AE85}" type="datetimeFigureOut">
              <a:rPr lang="en-US" smtClean="0"/>
              <a:t>1/3/2019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99A6F-3229-4CCF-84EF-01E3CB983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40341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0206494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8513615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4784729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5535898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7458537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2359267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3751845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228600"/>
            <a:ext cx="19431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228600"/>
            <a:ext cx="56769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7942668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8288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521514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228600"/>
            <a:ext cx="80772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85800" y="1905000"/>
            <a:ext cx="8128720" cy="4343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spc="0" baseline="0"/>
            </a:lvl1pPr>
            <a:lvl2pPr marL="623888" indent="-227013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Wingdings" panose="05000000000000000000" pitchFamily="2" charset="2"/>
              <a:buChar char="§"/>
              <a:tabLst/>
              <a:defRPr sz="2400" spc="0" baseline="0"/>
            </a:lvl2pPr>
            <a:lvl3pPr marL="1143000" indent="-228600">
              <a:buFont typeface="Calibri" pitchFamily="34" charset="0"/>
              <a:buChar char="‒"/>
              <a:defRPr spc="-100" baseline="0"/>
            </a:lvl3pPr>
            <a:lvl4pPr marL="1600200" indent="-228600">
              <a:buFont typeface="Courier New" pitchFamily="49" charset="0"/>
              <a:buChar char="o"/>
              <a:defRPr spc="-100" baseline="0"/>
            </a:lvl4pPr>
            <a:lvl5pPr>
              <a:defRPr spc="-1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Isosceles Triangle 5"/>
          <p:cNvSpPr/>
          <p:nvPr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rgbClr val="F5833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Isosceles Triangle 8"/>
          <p:cNvSpPr/>
          <p:nvPr userDrawn="1"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6200" y="63246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84176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B7AE08E-7BCA-45B3-93F7-529D9D7BCC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695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43003"/>
            <a:ext cx="8229600" cy="102159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18704"/>
            <a:ext cx="8229600" cy="33052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1" y="6324604"/>
            <a:ext cx="2133600" cy="365125"/>
          </a:xfrm>
        </p:spPr>
        <p:txBody>
          <a:bodyPr/>
          <a:lstStyle/>
          <a:p>
            <a:fld id="{63B6E3A7-88CB-4F43-8279-CCB19FC9784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5683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0F13FC56-7F86-45A3-AFFA-A052840ADD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8460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81FF05E7-8E11-45FC-8C18-7110993A68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107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D324FFDB-6D7C-4568-B731-C772723467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7992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DD0824FC-2CA0-4BD1-A7E1-C3D6D747F7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8841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8F3C4A06-2AD4-4427-923C-65E06288E2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3215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5ED486B-8E74-42FE-9558-917419BD2A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8370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CCDB43F4-DB92-4887-B48A-44666CCF94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4406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7E158B53-247C-4EF6-B1B7-0E15C78CD6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7962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2F8BFE82-7076-437F-B030-0C0420EC5B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1870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826D384C-AEC0-4B95-9AF3-5C93B494D1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145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527907"/>
            <a:ext cx="4038600" cy="311089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527906"/>
            <a:ext cx="4038600" cy="31108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1" y="6324604"/>
            <a:ext cx="2133600" cy="365125"/>
          </a:xfrm>
        </p:spPr>
        <p:txBody>
          <a:bodyPr/>
          <a:lstStyle/>
          <a:p>
            <a:fld id="{63B6E3A7-88CB-4F43-8279-CCB19FC9784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4532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0" y="228600"/>
            <a:ext cx="9144000" cy="1470025"/>
          </a:xfrm>
        </p:spPr>
        <p:txBody>
          <a:bodyPr/>
          <a:lstStyle>
            <a:lvl1pPr>
              <a:defRPr sz="4000">
                <a:solidFill>
                  <a:srgbClr val="FFFF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914400" y="1981200"/>
            <a:ext cx="7467600" cy="3733800"/>
          </a:xfrm>
        </p:spPr>
        <p:txBody>
          <a:bodyPr/>
          <a:lstStyle>
            <a:lvl1pPr marL="0" indent="0" algn="l">
              <a:buNone/>
              <a:defRPr sz="4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013814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Parallelogram 15"/>
          <p:cNvSpPr/>
          <p:nvPr/>
        </p:nvSpPr>
        <p:spPr>
          <a:xfrm>
            <a:off x="1295400" y="0"/>
            <a:ext cx="7391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352800" y="1335319"/>
            <a:ext cx="5486400" cy="23207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500" b="0" i="0" spc="-1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276600" y="3864988"/>
            <a:ext cx="5562600" cy="685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  <p:pic>
        <p:nvPicPr>
          <p:cNvPr id="7" name="Picture 6" descr="S:\Barb\jobs\branding\working images\from Jamie\small\iStock_000007384989-sma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8" t="11154" r="29982" b="39924"/>
          <a:stretch/>
        </p:blipFill>
        <p:spPr bwMode="auto">
          <a:xfrm>
            <a:off x="0" y="2255130"/>
            <a:ext cx="1432802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S:\Barb\jobs\branding\working images\from Jamie\small\iStock_000016259757-smal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9" t="17534" r="29816" b="49270"/>
          <a:stretch/>
        </p:blipFill>
        <p:spPr bwMode="auto">
          <a:xfrm>
            <a:off x="1597398" y="3452815"/>
            <a:ext cx="1465321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:\Barb\jobs\branding\working images\from Jamie\small\iStock_000009383757-smal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8" t="3158" r="56655" b="54181"/>
          <a:stretch/>
        </p:blipFill>
        <p:spPr bwMode="auto">
          <a:xfrm>
            <a:off x="1592636" y="1203570"/>
            <a:ext cx="1432800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4400" y="4826425"/>
            <a:ext cx="2390969" cy="82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:\Barb\jobs\branding\working images\from Jamie\small\iStock_000004003387-small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81" r="22690" b="36720"/>
          <a:stretch/>
        </p:blipFill>
        <p:spPr bwMode="auto">
          <a:xfrm>
            <a:off x="0" y="0"/>
            <a:ext cx="1432802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Parallelogram 16"/>
          <p:cNvSpPr/>
          <p:nvPr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Parallelogram 13"/>
          <p:cNvSpPr/>
          <p:nvPr userDrawn="1"/>
        </p:nvSpPr>
        <p:spPr>
          <a:xfrm>
            <a:off x="1295400" y="0"/>
            <a:ext cx="7391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14" descr="S:\Barb\jobs\branding\working images\from Jamie\small\iStock_000007384989-small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8" t="11154" r="29982" b="39924"/>
          <a:stretch/>
        </p:blipFill>
        <p:spPr bwMode="auto">
          <a:xfrm>
            <a:off x="0" y="2255130"/>
            <a:ext cx="1432802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S:\Barb\jobs\branding\working images\from Jamie\small\iStock_000016259757-small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9" t="17534" r="29816" b="49270"/>
          <a:stretch/>
        </p:blipFill>
        <p:spPr bwMode="auto">
          <a:xfrm>
            <a:off x="1597398" y="3452815"/>
            <a:ext cx="1465321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S:\Barb\jobs\branding\working images\from Jamie\small\iStock_000009383757-small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8" t="3158" r="56655" b="54181"/>
          <a:stretch/>
        </p:blipFill>
        <p:spPr bwMode="auto">
          <a:xfrm>
            <a:off x="1592636" y="1203570"/>
            <a:ext cx="1432800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4400" y="4826425"/>
            <a:ext cx="2390969" cy="82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S:\Barb\jobs\branding\working images\from Jamie\small\iStock_000004003387-small.jp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81" r="22690" b="36720"/>
          <a:stretch/>
        </p:blipFill>
        <p:spPr bwMode="auto">
          <a:xfrm>
            <a:off x="0" y="0"/>
            <a:ext cx="1432802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Parallelogram 24"/>
          <p:cNvSpPr/>
          <p:nvPr userDrawn="1"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6010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Parallelogram 15"/>
          <p:cNvSpPr/>
          <p:nvPr/>
        </p:nvSpPr>
        <p:spPr>
          <a:xfrm>
            <a:off x="1295400" y="0"/>
            <a:ext cx="7391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352800" y="1335319"/>
            <a:ext cx="5486400" cy="23207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500" b="0" i="0" spc="-1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276600" y="3864988"/>
            <a:ext cx="5562600" cy="685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  <p:pic>
        <p:nvPicPr>
          <p:cNvPr id="7" name="Picture 6" descr="S:\Barb\jobs\branding\working images\from Jamie\small\iStock_000007384989-sma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8" t="11154" r="29982" b="39924"/>
          <a:stretch/>
        </p:blipFill>
        <p:spPr bwMode="auto">
          <a:xfrm>
            <a:off x="0" y="2255130"/>
            <a:ext cx="1432802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S:\Barb\jobs\branding\working images\from Jamie\small\iStock_000016259757-smal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9" t="17534" r="29816" b="49270"/>
          <a:stretch/>
        </p:blipFill>
        <p:spPr bwMode="auto">
          <a:xfrm>
            <a:off x="1597398" y="3452815"/>
            <a:ext cx="1465321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:\Barb\jobs\branding\working images\from Jamie\small\iStock_000009383757-smal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8" t="3158" r="56655" b="54181"/>
          <a:stretch/>
        </p:blipFill>
        <p:spPr bwMode="auto">
          <a:xfrm>
            <a:off x="1592636" y="1203570"/>
            <a:ext cx="1432800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:\Barb\jobs\branding\working images\from Jamie\small\iStock_000004003387-smal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81" r="22690" b="36720"/>
          <a:stretch/>
        </p:blipFill>
        <p:spPr bwMode="auto">
          <a:xfrm>
            <a:off x="0" y="0"/>
            <a:ext cx="1432802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Parallelogram 16"/>
          <p:cNvSpPr/>
          <p:nvPr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Parallelogram 13"/>
          <p:cNvSpPr/>
          <p:nvPr userDrawn="1"/>
        </p:nvSpPr>
        <p:spPr>
          <a:xfrm>
            <a:off x="1295400" y="0"/>
            <a:ext cx="7391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14" descr="S:\Barb\jobs\branding\working images\from Jamie\small\iStock_000007384989-small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8" t="11154" r="29982" b="39924"/>
          <a:stretch/>
        </p:blipFill>
        <p:spPr bwMode="auto">
          <a:xfrm>
            <a:off x="0" y="2255130"/>
            <a:ext cx="1432802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S:\Barb\jobs\branding\working images\from Jamie\small\iStock_000016259757-small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9" t="17534" r="29816" b="49270"/>
          <a:stretch/>
        </p:blipFill>
        <p:spPr bwMode="auto">
          <a:xfrm>
            <a:off x="1597398" y="3452815"/>
            <a:ext cx="1465321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S:\Barb\jobs\branding\working images\from Jamie\small\iStock_000009383757-small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8" t="3158" r="56655" b="54181"/>
          <a:stretch/>
        </p:blipFill>
        <p:spPr bwMode="auto">
          <a:xfrm>
            <a:off x="1592636" y="1203570"/>
            <a:ext cx="1432800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5400" y="4953000"/>
            <a:ext cx="2176639" cy="82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S:\Barb\jobs\branding\working images\from Jamie\small\iStock_000004003387-small.jp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81" r="22690" b="36720"/>
          <a:stretch/>
        </p:blipFill>
        <p:spPr bwMode="auto">
          <a:xfrm>
            <a:off x="0" y="0"/>
            <a:ext cx="1432802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Parallelogram 24"/>
          <p:cNvSpPr/>
          <p:nvPr userDrawn="1"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5413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Parallelogram 3"/>
          <p:cNvSpPr/>
          <p:nvPr/>
        </p:nvSpPr>
        <p:spPr>
          <a:xfrm>
            <a:off x="1295400" y="0"/>
            <a:ext cx="7391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468018" y="838200"/>
            <a:ext cx="4419600" cy="14840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500" b="0" i="0" spc="-1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Parallelogram 10"/>
          <p:cNvSpPr/>
          <p:nvPr userDrawn="1"/>
        </p:nvSpPr>
        <p:spPr>
          <a:xfrm>
            <a:off x="-228600" y="0"/>
            <a:ext cx="8915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Parallelogram 15"/>
          <p:cNvSpPr/>
          <p:nvPr userDrawn="1"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-228600" y="228600"/>
            <a:ext cx="4457700" cy="6400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8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8550" y="5105400"/>
            <a:ext cx="3576726" cy="122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3493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Parallelogram 3"/>
          <p:cNvSpPr/>
          <p:nvPr/>
        </p:nvSpPr>
        <p:spPr>
          <a:xfrm>
            <a:off x="1295400" y="0"/>
            <a:ext cx="7391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643718" y="1066800"/>
            <a:ext cx="4195482" cy="990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0" i="0" spc="-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Parallelogram 10"/>
          <p:cNvSpPr/>
          <p:nvPr userDrawn="1"/>
        </p:nvSpPr>
        <p:spPr>
          <a:xfrm>
            <a:off x="-228600" y="0"/>
            <a:ext cx="8915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Parallelogram 15"/>
          <p:cNvSpPr/>
          <p:nvPr userDrawn="1"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-228600" y="228600"/>
            <a:ext cx="4457700" cy="6400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7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5930575"/>
            <a:ext cx="1515715" cy="52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8550" y="2590800"/>
            <a:ext cx="3576726" cy="122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1357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Parallelogram 3"/>
          <p:cNvSpPr/>
          <p:nvPr/>
        </p:nvSpPr>
        <p:spPr>
          <a:xfrm>
            <a:off x="-228600" y="0"/>
            <a:ext cx="8915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Parallelogram 5"/>
          <p:cNvSpPr/>
          <p:nvPr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228600"/>
            <a:ext cx="80772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85800" y="1905000"/>
            <a:ext cx="8128720" cy="434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-100" baseline="0"/>
            </a:lvl1pPr>
            <a:lvl2pPr marL="742950" indent="-285750">
              <a:spcBef>
                <a:spcPts val="0"/>
              </a:spcBef>
              <a:spcAft>
                <a:spcPts val="1800"/>
              </a:spcAft>
              <a:buClr>
                <a:schemeClr val="accent6"/>
              </a:buClr>
              <a:buFont typeface="Arial" pitchFamily="34" charset="0"/>
              <a:buChar char="•"/>
              <a:defRPr spc="-100" baseline="0"/>
            </a:lvl2pPr>
            <a:lvl3pPr marL="1143000" indent="-228600">
              <a:buFont typeface="Calibri" pitchFamily="34" charset="0"/>
              <a:buChar char="‒"/>
              <a:defRPr spc="-100" baseline="0"/>
            </a:lvl3pPr>
            <a:lvl4pPr marL="1600200" indent="-228600">
              <a:buFont typeface="Courier New" pitchFamily="49" charset="0"/>
              <a:buChar char="o"/>
              <a:defRPr spc="-100" baseline="0"/>
            </a:lvl4pPr>
            <a:lvl5pPr>
              <a:defRPr spc="-1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Parallelogram 10"/>
          <p:cNvSpPr/>
          <p:nvPr userDrawn="1"/>
        </p:nvSpPr>
        <p:spPr>
          <a:xfrm>
            <a:off x="-228600" y="0"/>
            <a:ext cx="8915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Parallelogram 12"/>
          <p:cNvSpPr/>
          <p:nvPr userDrawn="1"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6425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228600"/>
            <a:ext cx="80772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85800" y="1905000"/>
            <a:ext cx="8128720" cy="4343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spc="0" baseline="0"/>
            </a:lvl1pPr>
            <a:lvl2pPr marL="623888" indent="-227013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Wingdings" panose="05000000000000000000" pitchFamily="2" charset="2"/>
              <a:buChar char="§"/>
              <a:tabLst/>
              <a:defRPr sz="2400" spc="0" baseline="0"/>
            </a:lvl2pPr>
            <a:lvl3pPr marL="1143000" indent="-228600">
              <a:buFont typeface="Calibri" pitchFamily="34" charset="0"/>
              <a:buChar char="‒"/>
              <a:defRPr spc="-100" baseline="0"/>
            </a:lvl3pPr>
            <a:lvl4pPr marL="1600200" indent="-228600">
              <a:buFont typeface="Courier New" pitchFamily="49" charset="0"/>
              <a:buChar char="o"/>
              <a:defRPr spc="-100" baseline="0"/>
            </a:lvl4pPr>
            <a:lvl5pPr>
              <a:defRPr spc="-1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Isosceles Triangle 5"/>
          <p:cNvSpPr/>
          <p:nvPr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rgbClr val="F5833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Isosceles Triangle 8"/>
          <p:cNvSpPr/>
          <p:nvPr userDrawn="1"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6200" y="63246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0051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228600"/>
            <a:ext cx="80772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Media Placeholder 2"/>
          <p:cNvSpPr>
            <a:spLocks noGrp="1"/>
          </p:cNvSpPr>
          <p:nvPr>
            <p:ph type="media" sz="quarter" idx="11"/>
          </p:nvPr>
        </p:nvSpPr>
        <p:spPr>
          <a:xfrm>
            <a:off x="685800" y="1676400"/>
            <a:ext cx="8077200" cy="4419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Isosceles Triangle 13"/>
          <p:cNvSpPr/>
          <p:nvPr userDrawn="1"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6200" y="63246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7344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228600"/>
            <a:ext cx="80772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62000" y="1981200"/>
            <a:ext cx="8077200" cy="3962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Isosceles Triangle 12"/>
          <p:cNvSpPr/>
          <p:nvPr userDrawn="1"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6200" y="63246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3020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5181600" y="1828800"/>
            <a:ext cx="350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228600"/>
            <a:ext cx="80772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09600" y="1752600"/>
            <a:ext cx="4267200" cy="43957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Isosceles Triangle 12"/>
          <p:cNvSpPr/>
          <p:nvPr userDrawn="1"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6200" y="63246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192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19047"/>
            <a:ext cx="4040188" cy="580570"/>
          </a:xfrm>
        </p:spPr>
        <p:txBody>
          <a:bodyPr anchor="b"/>
          <a:lstStyle>
            <a:lvl1pPr marL="0" indent="0">
              <a:lnSpc>
                <a:spcPct val="70000"/>
              </a:lnSpc>
              <a:buNone/>
              <a:defRPr sz="24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168952"/>
            <a:ext cx="4040188" cy="24698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419051"/>
            <a:ext cx="4041775" cy="580571"/>
          </a:xfrm>
        </p:spPr>
        <p:txBody>
          <a:bodyPr anchor="b"/>
          <a:lstStyle>
            <a:lvl1pPr marL="0" indent="0">
              <a:lnSpc>
                <a:spcPct val="70000"/>
              </a:lnSpc>
              <a:buNone/>
              <a:defRPr sz="24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168952"/>
            <a:ext cx="4041775" cy="24698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1" y="6324604"/>
            <a:ext cx="2133600" cy="365125"/>
          </a:xfrm>
        </p:spPr>
        <p:txBody>
          <a:bodyPr/>
          <a:lstStyle/>
          <a:p>
            <a:fld id="{63B6E3A7-88CB-4F43-8279-CCB19FC9784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7131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762000" y="1828800"/>
            <a:ext cx="3657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228600"/>
            <a:ext cx="80772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876800" y="1828800"/>
            <a:ext cx="3962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Isosceles Triangle 12"/>
          <p:cNvSpPr/>
          <p:nvPr userDrawn="1"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6200" y="63246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9914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307183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Isosceles Triangle 11"/>
          <p:cNvSpPr/>
          <p:nvPr userDrawn="1"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>
            <a:off x="266699" y="528877"/>
            <a:ext cx="1219203" cy="1798319"/>
            <a:chOff x="266699" y="528877"/>
            <a:chExt cx="1219203" cy="1798319"/>
          </a:xfrm>
        </p:grpSpPr>
        <p:sp>
          <p:nvSpPr>
            <p:cNvPr id="6" name="Oval 5"/>
            <p:cNvSpPr/>
            <p:nvPr/>
          </p:nvSpPr>
          <p:spPr>
            <a:xfrm>
              <a:off x="266699" y="528877"/>
              <a:ext cx="1219203" cy="1219203"/>
            </a:xfrm>
            <a:prstGeom prst="ellipse">
              <a:avLst/>
            </a:prstGeom>
            <a:gradFill flip="none" rotWithShape="1">
              <a:gsLst>
                <a:gs pos="57000">
                  <a:schemeClr val="bg1"/>
                </a:gs>
                <a:gs pos="100000">
                  <a:schemeClr val="bg2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glow rad="4445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571499" y="1633779"/>
              <a:ext cx="609600" cy="34289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61983" y="2014781"/>
              <a:ext cx="457200" cy="13811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97702" y="2194327"/>
              <a:ext cx="395284" cy="4571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745332" y="2281477"/>
              <a:ext cx="292887" cy="4571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</p:grpSp>
      <p:sp>
        <p:nvSpPr>
          <p:cNvPr id="13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1828800" y="228600"/>
            <a:ext cx="7391400" cy="1143000"/>
          </a:xfrm>
          <a:prstGeom prst="rect">
            <a:avLst/>
          </a:prstGeom>
        </p:spPr>
        <p:txBody>
          <a:bodyPr anchor="b" anchorCtr="0"/>
          <a:lstStyle/>
          <a:p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5016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5200650" y="-19317"/>
            <a:ext cx="3943350" cy="68773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6" t="1" r="17625" b="296"/>
          <a:stretch/>
        </p:blipFill>
        <p:spPr bwMode="auto">
          <a:xfrm>
            <a:off x="1587" y="-76200"/>
            <a:ext cx="5199063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307183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5313363" y="280445"/>
            <a:ext cx="3733800" cy="5891755"/>
          </a:xfrm>
          <a:prstGeom prst="rect">
            <a:avLst/>
          </a:prstGeom>
        </p:spPr>
        <p:txBody>
          <a:bodyPr anchor="t" anchorCtr="0"/>
          <a:lstStyle/>
          <a:p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7301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5200650" y="0"/>
            <a:ext cx="394335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1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307183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5313363" y="280445"/>
            <a:ext cx="3733800" cy="5891755"/>
          </a:xfrm>
          <a:prstGeom prst="rect">
            <a:avLst/>
          </a:prstGeom>
        </p:spPr>
        <p:txBody>
          <a:bodyPr anchor="t" anchorCtr="0"/>
          <a:lstStyle/>
          <a:p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90"/>
          <a:stretch/>
        </p:blipFill>
        <p:spPr bwMode="auto">
          <a:xfrm>
            <a:off x="-369621" y="-77824"/>
            <a:ext cx="5570271" cy="693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25739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07" y="0"/>
            <a:ext cx="913459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307183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304801" y="3276600"/>
            <a:ext cx="6172200" cy="3429000"/>
          </a:xfrm>
          <a:prstGeom prst="rect">
            <a:avLst/>
          </a:prstGeo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6912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8"/>
          <a:stretch/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484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3352800" y="228600"/>
            <a:ext cx="5867400" cy="1143000"/>
          </a:xfrm>
          <a:prstGeom prst="rect">
            <a:avLst/>
          </a:prstGeom>
        </p:spPr>
        <p:txBody>
          <a:bodyPr anchor="b" anchorCtr="0"/>
          <a:lstStyle/>
          <a:p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3327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6976659" y="0"/>
            <a:ext cx="2322391" cy="10668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4" name="Parallelogram 3"/>
          <p:cNvSpPr/>
          <p:nvPr userDrawn="1"/>
        </p:nvSpPr>
        <p:spPr>
          <a:xfrm>
            <a:off x="-838200" y="0"/>
            <a:ext cx="9525000" cy="10668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3580" y="228600"/>
            <a:ext cx="8560420" cy="76200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7" name="Parallelogram 6"/>
          <p:cNvSpPr/>
          <p:nvPr userDrawn="1"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2559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3"/>
          <a:stretch/>
        </p:blipFill>
        <p:spPr bwMode="auto">
          <a:xfrm>
            <a:off x="0" y="0"/>
            <a:ext cx="9142413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484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2259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1371600" y="1828801"/>
            <a:ext cx="6034255" cy="6034255"/>
          </a:xfrm>
          <a:prstGeom prst="ellipse">
            <a:avLst/>
          </a:prstGeom>
          <a:gradFill>
            <a:gsLst>
              <a:gs pos="0">
                <a:srgbClr val="FFC000"/>
              </a:gs>
              <a:gs pos="100000">
                <a:schemeClr val="bg1"/>
              </a:gs>
            </a:gsLst>
            <a:lin ang="16200000" scaled="0"/>
          </a:gradFill>
          <a:ln w="12700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3341066" y="3194237"/>
            <a:ext cx="3429000" cy="2404424"/>
            <a:chOff x="2743200" y="1905000"/>
            <a:chExt cx="5290270" cy="3709552"/>
          </a:xfrm>
        </p:grpSpPr>
        <p:sp>
          <p:nvSpPr>
            <p:cNvPr id="5" name="Rectangle 4"/>
            <p:cNvSpPr/>
            <p:nvPr userDrawn="1"/>
          </p:nvSpPr>
          <p:spPr>
            <a:xfrm rot="19080339">
              <a:off x="2743200" y="3311413"/>
              <a:ext cx="5290270" cy="319889"/>
            </a:xfrm>
            <a:custGeom>
              <a:avLst/>
              <a:gdLst>
                <a:gd name="connsiteX0" fmla="*/ 0 w 5334000"/>
                <a:gd name="connsiteY0" fmla="*/ 0 h 152400"/>
                <a:gd name="connsiteX1" fmla="*/ 5334000 w 5334000"/>
                <a:gd name="connsiteY1" fmla="*/ 0 h 152400"/>
                <a:gd name="connsiteX2" fmla="*/ 5334000 w 5334000"/>
                <a:gd name="connsiteY2" fmla="*/ 152400 h 152400"/>
                <a:gd name="connsiteX3" fmla="*/ 0 w 5334000"/>
                <a:gd name="connsiteY3" fmla="*/ 152400 h 152400"/>
                <a:gd name="connsiteX4" fmla="*/ 0 w 5334000"/>
                <a:gd name="connsiteY4" fmla="*/ 0 h 152400"/>
                <a:gd name="connsiteX0" fmla="*/ 10757 w 5344757"/>
                <a:gd name="connsiteY0" fmla="*/ 0 h 507402"/>
                <a:gd name="connsiteX1" fmla="*/ 5344757 w 5344757"/>
                <a:gd name="connsiteY1" fmla="*/ 0 h 507402"/>
                <a:gd name="connsiteX2" fmla="*/ 5344757 w 5344757"/>
                <a:gd name="connsiteY2" fmla="*/ 152400 h 507402"/>
                <a:gd name="connsiteX3" fmla="*/ 0 w 5344757"/>
                <a:gd name="connsiteY3" fmla="*/ 507402 h 507402"/>
                <a:gd name="connsiteX4" fmla="*/ 10757 w 5344757"/>
                <a:gd name="connsiteY4" fmla="*/ 0 h 507402"/>
                <a:gd name="connsiteX0" fmla="*/ 10757 w 5354282"/>
                <a:gd name="connsiteY0" fmla="*/ 0 h 507402"/>
                <a:gd name="connsiteX1" fmla="*/ 5344757 w 5354282"/>
                <a:gd name="connsiteY1" fmla="*/ 0 h 507402"/>
                <a:gd name="connsiteX2" fmla="*/ 5354282 w 5354282"/>
                <a:gd name="connsiteY2" fmla="*/ 9525 h 507402"/>
                <a:gd name="connsiteX3" fmla="*/ 0 w 5354282"/>
                <a:gd name="connsiteY3" fmla="*/ 507402 h 507402"/>
                <a:gd name="connsiteX4" fmla="*/ 10757 w 5354282"/>
                <a:gd name="connsiteY4" fmla="*/ 0 h 507402"/>
                <a:gd name="connsiteX0" fmla="*/ 1232 w 5344757"/>
                <a:gd name="connsiteY0" fmla="*/ 0 h 502640"/>
                <a:gd name="connsiteX1" fmla="*/ 5335232 w 5344757"/>
                <a:gd name="connsiteY1" fmla="*/ 0 h 502640"/>
                <a:gd name="connsiteX2" fmla="*/ 5344757 w 5344757"/>
                <a:gd name="connsiteY2" fmla="*/ 9525 h 502640"/>
                <a:gd name="connsiteX3" fmla="*/ 0 w 5344757"/>
                <a:gd name="connsiteY3" fmla="*/ 502640 h 502640"/>
                <a:gd name="connsiteX4" fmla="*/ 1232 w 5344757"/>
                <a:gd name="connsiteY4" fmla="*/ 0 h 502640"/>
                <a:gd name="connsiteX0" fmla="*/ 1232 w 5335232"/>
                <a:gd name="connsiteY0" fmla="*/ 0 h 502640"/>
                <a:gd name="connsiteX1" fmla="*/ 5335232 w 5335232"/>
                <a:gd name="connsiteY1" fmla="*/ 0 h 502640"/>
                <a:gd name="connsiteX2" fmla="*/ 5333999 w 5335232"/>
                <a:gd name="connsiteY2" fmla="*/ 127859 h 502640"/>
                <a:gd name="connsiteX3" fmla="*/ 0 w 5335232"/>
                <a:gd name="connsiteY3" fmla="*/ 502640 h 502640"/>
                <a:gd name="connsiteX4" fmla="*/ 1232 w 5335232"/>
                <a:gd name="connsiteY4" fmla="*/ 0 h 502640"/>
                <a:gd name="connsiteX0" fmla="*/ 1232 w 5333999"/>
                <a:gd name="connsiteY0" fmla="*/ 0 h 502640"/>
                <a:gd name="connsiteX1" fmla="*/ 5302960 w 5333999"/>
                <a:gd name="connsiteY1" fmla="*/ 118334 h 502640"/>
                <a:gd name="connsiteX2" fmla="*/ 5333999 w 5333999"/>
                <a:gd name="connsiteY2" fmla="*/ 127859 h 502640"/>
                <a:gd name="connsiteX3" fmla="*/ 0 w 5333999"/>
                <a:gd name="connsiteY3" fmla="*/ 502640 h 502640"/>
                <a:gd name="connsiteX4" fmla="*/ 1232 w 5333999"/>
                <a:gd name="connsiteY4" fmla="*/ 0 h 5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3999" h="502640">
                  <a:moveTo>
                    <a:pt x="1232" y="0"/>
                  </a:moveTo>
                  <a:lnTo>
                    <a:pt x="5302960" y="118334"/>
                  </a:lnTo>
                  <a:lnTo>
                    <a:pt x="5333999" y="127859"/>
                  </a:lnTo>
                  <a:lnTo>
                    <a:pt x="0" y="502640"/>
                  </a:lnTo>
                  <a:cubicBezTo>
                    <a:pt x="411" y="335093"/>
                    <a:pt x="821" y="167547"/>
                    <a:pt x="1232" y="0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508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6" name="Rectangle 4"/>
            <p:cNvSpPr/>
            <p:nvPr userDrawn="1"/>
          </p:nvSpPr>
          <p:spPr>
            <a:xfrm rot="14203996">
              <a:off x="1310865" y="3592291"/>
              <a:ext cx="3709552" cy="334969"/>
            </a:xfrm>
            <a:custGeom>
              <a:avLst/>
              <a:gdLst>
                <a:gd name="connsiteX0" fmla="*/ 0 w 5334000"/>
                <a:gd name="connsiteY0" fmla="*/ 0 h 152400"/>
                <a:gd name="connsiteX1" fmla="*/ 5334000 w 5334000"/>
                <a:gd name="connsiteY1" fmla="*/ 0 h 152400"/>
                <a:gd name="connsiteX2" fmla="*/ 5334000 w 5334000"/>
                <a:gd name="connsiteY2" fmla="*/ 152400 h 152400"/>
                <a:gd name="connsiteX3" fmla="*/ 0 w 5334000"/>
                <a:gd name="connsiteY3" fmla="*/ 152400 h 152400"/>
                <a:gd name="connsiteX4" fmla="*/ 0 w 5334000"/>
                <a:gd name="connsiteY4" fmla="*/ 0 h 152400"/>
                <a:gd name="connsiteX0" fmla="*/ 10757 w 5344757"/>
                <a:gd name="connsiteY0" fmla="*/ 0 h 507402"/>
                <a:gd name="connsiteX1" fmla="*/ 5344757 w 5344757"/>
                <a:gd name="connsiteY1" fmla="*/ 0 h 507402"/>
                <a:gd name="connsiteX2" fmla="*/ 5344757 w 5344757"/>
                <a:gd name="connsiteY2" fmla="*/ 152400 h 507402"/>
                <a:gd name="connsiteX3" fmla="*/ 0 w 5344757"/>
                <a:gd name="connsiteY3" fmla="*/ 507402 h 507402"/>
                <a:gd name="connsiteX4" fmla="*/ 10757 w 5344757"/>
                <a:gd name="connsiteY4" fmla="*/ 0 h 507402"/>
                <a:gd name="connsiteX0" fmla="*/ 10757 w 5354282"/>
                <a:gd name="connsiteY0" fmla="*/ 0 h 507402"/>
                <a:gd name="connsiteX1" fmla="*/ 5344757 w 5354282"/>
                <a:gd name="connsiteY1" fmla="*/ 0 h 507402"/>
                <a:gd name="connsiteX2" fmla="*/ 5354282 w 5354282"/>
                <a:gd name="connsiteY2" fmla="*/ 9525 h 507402"/>
                <a:gd name="connsiteX3" fmla="*/ 0 w 5354282"/>
                <a:gd name="connsiteY3" fmla="*/ 507402 h 507402"/>
                <a:gd name="connsiteX4" fmla="*/ 10757 w 5354282"/>
                <a:gd name="connsiteY4" fmla="*/ 0 h 507402"/>
                <a:gd name="connsiteX0" fmla="*/ 1232 w 5344757"/>
                <a:gd name="connsiteY0" fmla="*/ 0 h 502640"/>
                <a:gd name="connsiteX1" fmla="*/ 5335232 w 5344757"/>
                <a:gd name="connsiteY1" fmla="*/ 0 h 502640"/>
                <a:gd name="connsiteX2" fmla="*/ 5344757 w 5344757"/>
                <a:gd name="connsiteY2" fmla="*/ 9525 h 502640"/>
                <a:gd name="connsiteX3" fmla="*/ 0 w 5344757"/>
                <a:gd name="connsiteY3" fmla="*/ 502640 h 502640"/>
                <a:gd name="connsiteX4" fmla="*/ 1232 w 5344757"/>
                <a:gd name="connsiteY4" fmla="*/ 0 h 502640"/>
                <a:gd name="connsiteX0" fmla="*/ 1232 w 5335232"/>
                <a:gd name="connsiteY0" fmla="*/ 0 h 502640"/>
                <a:gd name="connsiteX1" fmla="*/ 5335232 w 5335232"/>
                <a:gd name="connsiteY1" fmla="*/ 0 h 502640"/>
                <a:gd name="connsiteX2" fmla="*/ 5333999 w 5335232"/>
                <a:gd name="connsiteY2" fmla="*/ 127859 h 502640"/>
                <a:gd name="connsiteX3" fmla="*/ 0 w 5335232"/>
                <a:gd name="connsiteY3" fmla="*/ 502640 h 502640"/>
                <a:gd name="connsiteX4" fmla="*/ 1232 w 5335232"/>
                <a:gd name="connsiteY4" fmla="*/ 0 h 502640"/>
                <a:gd name="connsiteX0" fmla="*/ 1232 w 5333999"/>
                <a:gd name="connsiteY0" fmla="*/ 0 h 502640"/>
                <a:gd name="connsiteX1" fmla="*/ 5302960 w 5333999"/>
                <a:gd name="connsiteY1" fmla="*/ 118334 h 502640"/>
                <a:gd name="connsiteX2" fmla="*/ 5333999 w 5333999"/>
                <a:gd name="connsiteY2" fmla="*/ 127859 h 502640"/>
                <a:gd name="connsiteX3" fmla="*/ 0 w 5333999"/>
                <a:gd name="connsiteY3" fmla="*/ 502640 h 502640"/>
                <a:gd name="connsiteX4" fmla="*/ 1232 w 5333999"/>
                <a:gd name="connsiteY4" fmla="*/ 0 h 5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3999" h="502640">
                  <a:moveTo>
                    <a:pt x="1232" y="0"/>
                  </a:moveTo>
                  <a:lnTo>
                    <a:pt x="5302960" y="118334"/>
                  </a:lnTo>
                  <a:lnTo>
                    <a:pt x="5333999" y="127859"/>
                  </a:lnTo>
                  <a:lnTo>
                    <a:pt x="0" y="502640"/>
                  </a:lnTo>
                  <a:cubicBezTo>
                    <a:pt x="411" y="335093"/>
                    <a:pt x="821" y="167547"/>
                    <a:pt x="1232" y="0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508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 userDrawn="1"/>
          </p:nvSpPr>
          <p:spPr>
            <a:xfrm>
              <a:off x="3532190" y="4491191"/>
              <a:ext cx="685800" cy="685800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7" name="Rectangle 4"/>
            <p:cNvSpPr/>
            <p:nvPr userDrawn="1"/>
          </p:nvSpPr>
          <p:spPr>
            <a:xfrm rot="755984">
              <a:off x="3173034" y="5118223"/>
              <a:ext cx="4479741" cy="170868"/>
            </a:xfrm>
            <a:custGeom>
              <a:avLst/>
              <a:gdLst>
                <a:gd name="connsiteX0" fmla="*/ 0 w 5334000"/>
                <a:gd name="connsiteY0" fmla="*/ 0 h 152400"/>
                <a:gd name="connsiteX1" fmla="*/ 5334000 w 5334000"/>
                <a:gd name="connsiteY1" fmla="*/ 0 h 152400"/>
                <a:gd name="connsiteX2" fmla="*/ 5334000 w 5334000"/>
                <a:gd name="connsiteY2" fmla="*/ 152400 h 152400"/>
                <a:gd name="connsiteX3" fmla="*/ 0 w 5334000"/>
                <a:gd name="connsiteY3" fmla="*/ 152400 h 152400"/>
                <a:gd name="connsiteX4" fmla="*/ 0 w 5334000"/>
                <a:gd name="connsiteY4" fmla="*/ 0 h 152400"/>
                <a:gd name="connsiteX0" fmla="*/ 10757 w 5344757"/>
                <a:gd name="connsiteY0" fmla="*/ 0 h 507402"/>
                <a:gd name="connsiteX1" fmla="*/ 5344757 w 5344757"/>
                <a:gd name="connsiteY1" fmla="*/ 0 h 507402"/>
                <a:gd name="connsiteX2" fmla="*/ 5344757 w 5344757"/>
                <a:gd name="connsiteY2" fmla="*/ 152400 h 507402"/>
                <a:gd name="connsiteX3" fmla="*/ 0 w 5344757"/>
                <a:gd name="connsiteY3" fmla="*/ 507402 h 507402"/>
                <a:gd name="connsiteX4" fmla="*/ 10757 w 5344757"/>
                <a:gd name="connsiteY4" fmla="*/ 0 h 507402"/>
                <a:gd name="connsiteX0" fmla="*/ 10757 w 5354282"/>
                <a:gd name="connsiteY0" fmla="*/ 0 h 507402"/>
                <a:gd name="connsiteX1" fmla="*/ 5344757 w 5354282"/>
                <a:gd name="connsiteY1" fmla="*/ 0 h 507402"/>
                <a:gd name="connsiteX2" fmla="*/ 5354282 w 5354282"/>
                <a:gd name="connsiteY2" fmla="*/ 9525 h 507402"/>
                <a:gd name="connsiteX3" fmla="*/ 0 w 5354282"/>
                <a:gd name="connsiteY3" fmla="*/ 507402 h 507402"/>
                <a:gd name="connsiteX4" fmla="*/ 10757 w 5354282"/>
                <a:gd name="connsiteY4" fmla="*/ 0 h 507402"/>
                <a:gd name="connsiteX0" fmla="*/ 1232 w 5344757"/>
                <a:gd name="connsiteY0" fmla="*/ 0 h 502640"/>
                <a:gd name="connsiteX1" fmla="*/ 5335232 w 5344757"/>
                <a:gd name="connsiteY1" fmla="*/ 0 h 502640"/>
                <a:gd name="connsiteX2" fmla="*/ 5344757 w 5344757"/>
                <a:gd name="connsiteY2" fmla="*/ 9525 h 502640"/>
                <a:gd name="connsiteX3" fmla="*/ 0 w 5344757"/>
                <a:gd name="connsiteY3" fmla="*/ 502640 h 502640"/>
                <a:gd name="connsiteX4" fmla="*/ 1232 w 5344757"/>
                <a:gd name="connsiteY4" fmla="*/ 0 h 502640"/>
                <a:gd name="connsiteX0" fmla="*/ 1232 w 5335232"/>
                <a:gd name="connsiteY0" fmla="*/ 0 h 502640"/>
                <a:gd name="connsiteX1" fmla="*/ 5335232 w 5335232"/>
                <a:gd name="connsiteY1" fmla="*/ 0 h 502640"/>
                <a:gd name="connsiteX2" fmla="*/ 5333999 w 5335232"/>
                <a:gd name="connsiteY2" fmla="*/ 127859 h 502640"/>
                <a:gd name="connsiteX3" fmla="*/ 0 w 5335232"/>
                <a:gd name="connsiteY3" fmla="*/ 502640 h 502640"/>
                <a:gd name="connsiteX4" fmla="*/ 1232 w 5335232"/>
                <a:gd name="connsiteY4" fmla="*/ 0 h 502640"/>
                <a:gd name="connsiteX0" fmla="*/ 1232 w 5333999"/>
                <a:gd name="connsiteY0" fmla="*/ 0 h 502640"/>
                <a:gd name="connsiteX1" fmla="*/ 5302960 w 5333999"/>
                <a:gd name="connsiteY1" fmla="*/ 118334 h 502640"/>
                <a:gd name="connsiteX2" fmla="*/ 5333999 w 5333999"/>
                <a:gd name="connsiteY2" fmla="*/ 127859 h 502640"/>
                <a:gd name="connsiteX3" fmla="*/ 0 w 5333999"/>
                <a:gd name="connsiteY3" fmla="*/ 502640 h 502640"/>
                <a:gd name="connsiteX4" fmla="*/ 1232 w 5333999"/>
                <a:gd name="connsiteY4" fmla="*/ 0 h 5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3999" h="502640">
                  <a:moveTo>
                    <a:pt x="1232" y="0"/>
                  </a:moveTo>
                  <a:lnTo>
                    <a:pt x="5302960" y="118334"/>
                  </a:lnTo>
                  <a:lnTo>
                    <a:pt x="5333999" y="127859"/>
                  </a:lnTo>
                  <a:lnTo>
                    <a:pt x="0" y="502640"/>
                  </a:lnTo>
                  <a:cubicBezTo>
                    <a:pt x="411" y="335093"/>
                    <a:pt x="821" y="167547"/>
                    <a:pt x="1232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 userDrawn="1"/>
          </p:nvSpPr>
          <p:spPr>
            <a:xfrm>
              <a:off x="3608390" y="4584489"/>
              <a:ext cx="498764" cy="49876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1" name="Oval 10"/>
            <p:cNvSpPr/>
            <p:nvPr userDrawn="1"/>
          </p:nvSpPr>
          <p:spPr>
            <a:xfrm>
              <a:off x="3705372" y="4681691"/>
              <a:ext cx="304800" cy="3048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</p:grpSp>
      <p:pic>
        <p:nvPicPr>
          <p:cNvPr id="12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484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Isosceles Triangle 14"/>
          <p:cNvSpPr/>
          <p:nvPr userDrawn="1"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ext Placeholder 7"/>
          <p:cNvSpPr>
            <a:spLocks noGrp="1"/>
          </p:cNvSpPr>
          <p:nvPr userDrawn="1">
            <p:ph type="body" sz="quarter" idx="10"/>
          </p:nvPr>
        </p:nvSpPr>
        <p:spPr>
          <a:xfrm>
            <a:off x="685800" y="228600"/>
            <a:ext cx="80772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4388727" y="1981203"/>
            <a:ext cx="0" cy="38099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4304209" y="7162800"/>
            <a:ext cx="0" cy="38099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>
            <a:off x="6832600" y="4724400"/>
            <a:ext cx="381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>
            <a:off x="1524000" y="4743450"/>
            <a:ext cx="381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>
          <a:xfrm flipV="1">
            <a:off x="5715000" y="2514600"/>
            <a:ext cx="152400" cy="1524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flipV="1">
            <a:off x="6678228" y="3543300"/>
            <a:ext cx="177800" cy="1143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 userDrawn="1"/>
        </p:nvCxnSpPr>
        <p:spPr>
          <a:xfrm rot="4765861" flipV="1">
            <a:off x="6667515" y="5805940"/>
            <a:ext cx="152400" cy="1524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 userDrawn="1"/>
        </p:nvCxnSpPr>
        <p:spPr>
          <a:xfrm rot="4765861" flipV="1">
            <a:off x="5848195" y="6879366"/>
            <a:ext cx="177800" cy="1143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>
          <a:xfrm rot="649513" flipV="1">
            <a:off x="1966505" y="5895095"/>
            <a:ext cx="152400" cy="1524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 userDrawn="1"/>
        </p:nvCxnSpPr>
        <p:spPr>
          <a:xfrm flipV="1">
            <a:off x="2699091" y="6936516"/>
            <a:ext cx="165562" cy="15900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 userDrawn="1"/>
        </p:nvCxnSpPr>
        <p:spPr>
          <a:xfrm>
            <a:off x="3075747" y="2378436"/>
            <a:ext cx="124653" cy="13616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 userDrawn="1"/>
        </p:nvCxnSpPr>
        <p:spPr>
          <a:xfrm>
            <a:off x="2053922" y="3318106"/>
            <a:ext cx="155878" cy="11089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0915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035" y="-293914"/>
            <a:ext cx="6662344" cy="544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1"/>
          <p:cNvSpPr>
            <a:spLocks noGrp="1"/>
          </p:cNvSpPr>
          <p:nvPr>
            <p:ph sz="quarter" idx="10"/>
          </p:nvPr>
        </p:nvSpPr>
        <p:spPr>
          <a:xfrm>
            <a:off x="537219" y="477606"/>
            <a:ext cx="4483100" cy="1533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endParaRPr lang="en-US" sz="4500" b="1" dirty="0">
              <a:solidFill>
                <a:srgbClr val="FFC000"/>
              </a:solidFill>
            </a:endParaRPr>
          </a:p>
        </p:txBody>
      </p:sp>
      <p:sp>
        <p:nvSpPr>
          <p:cNvPr id="9" name="Content Placeholder 14"/>
          <p:cNvSpPr>
            <a:spLocks noGrp="1"/>
          </p:cNvSpPr>
          <p:nvPr>
            <p:ph sz="quarter" idx="11"/>
          </p:nvPr>
        </p:nvSpPr>
        <p:spPr>
          <a:xfrm>
            <a:off x="626119" y="2146300"/>
            <a:ext cx="6047731" cy="41116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indent="-514350">
              <a:buClr>
                <a:schemeClr val="bg1"/>
              </a:buClr>
              <a:buSzPct val="100000"/>
              <a:buFont typeface="+mj-lt"/>
              <a:buAutoNum type="arabicPeriod"/>
            </a:pP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0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484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579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1" y="6324604"/>
            <a:ext cx="2133600" cy="365125"/>
          </a:xfrm>
        </p:spPr>
        <p:txBody>
          <a:bodyPr/>
          <a:lstStyle/>
          <a:p>
            <a:fld id="{63B6E3A7-88CB-4F43-8279-CCB19FC9784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6663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533400"/>
            <a:ext cx="68580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84211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1641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28600" y="6553200"/>
            <a:ext cx="8686800" cy="2286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prstClr val="black"/>
                </a:solidFill>
              </a:rPr>
              <a:t>© Copyright 2004 - 2006 by Platinum Rule Group, LLC., Alessandra &amp; Associates and The Cyrano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8994627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0"/>
            <a:ext cx="66294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78000"/>
            <a:ext cx="38100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778000"/>
            <a:ext cx="3810000" cy="205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87800"/>
            <a:ext cx="3810000" cy="205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76200" y="63246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239000" y="64135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3EA2400-E08A-4B27-B466-1FA527C3D518}" type="slidenum">
              <a:rPr lang="en-US" sz="2400">
                <a:solidFill>
                  <a:prstClr val="black"/>
                </a:solidFill>
                <a:latin typeface="Arial" pitchFamily="34" charset="0"/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>
              <a:solidFill>
                <a:prstClr val="black"/>
              </a:solidFill>
              <a:latin typeface="Arial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58765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Everything DiSC Workplace Col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62725" y="153988"/>
            <a:ext cx="232251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-3175" y="4257675"/>
            <a:ext cx="9147175" cy="2600325"/>
            <a:chOff x="-2" y="2682"/>
            <a:chExt cx="5762" cy="1638"/>
          </a:xfrm>
        </p:grpSpPr>
        <p:pic>
          <p:nvPicPr>
            <p:cNvPr id="6" name="Picture 15" descr="Everything DiSC Swoosh 2011"/>
            <p:cNvPicPr>
              <a:picLocks noChangeAspect="1" noChangeArrowheads="1"/>
            </p:cNvPicPr>
            <p:nvPr/>
          </p:nvPicPr>
          <p:blipFill>
            <a:blip r:embed="rId3" cstate="print"/>
            <a:srcRect b="20639"/>
            <a:stretch>
              <a:fillRect/>
            </a:stretch>
          </p:blipFill>
          <p:spPr bwMode="auto">
            <a:xfrm>
              <a:off x="-2" y="2682"/>
              <a:ext cx="5762" cy="1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7" descr="Inscape Logo Horz Whit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" y="4109"/>
              <a:ext cx="806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530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27013" y="1004888"/>
            <a:ext cx="8764587" cy="1470025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5307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255588" y="2649538"/>
            <a:ext cx="6096000" cy="10668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704976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FA212-BCDB-4CC7-A3AC-5DFB62EC0E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1165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F13AD-F75A-45CD-9454-572D7CB95E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3037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" y="1066800"/>
            <a:ext cx="4405313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066800"/>
            <a:ext cx="4405312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AFF89D-3CB3-4BC8-A0CE-0EE2D98CD2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1209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3694C-F951-4FAC-9B54-90E46E9331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247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01D75-F13A-4E1D-AE58-CD19C31776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042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8418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693FAF-924D-4B5B-B8D7-572B33BE84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38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9AB73-0E4F-4757-A2C9-584CB62C6C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1384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611DA-4FB0-497D-88FB-427A4A3FF5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2140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DA423-AE09-4223-8BD9-645A1A223F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3446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94500" y="0"/>
            <a:ext cx="22542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575" y="0"/>
            <a:ext cx="6613525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FA74CD-8F82-42CA-8C00-646284FFFB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0609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829" y="158496"/>
            <a:ext cx="2423165" cy="716281"/>
          </a:xfrm>
          <a:prstGeom prst="rect">
            <a:avLst/>
          </a:prstGeom>
        </p:spPr>
      </p:pic>
      <p:sp>
        <p:nvSpPr>
          <p:cNvPr id="665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1457325"/>
            <a:ext cx="6553200" cy="1470025"/>
          </a:xfrm>
        </p:spPr>
        <p:txBody>
          <a:bodyPr/>
          <a:lstStyle>
            <a:lvl1pPr algn="ctr">
              <a:defRPr sz="4000" b="1"/>
            </a:lvl1pPr>
          </a:lstStyle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200400"/>
            <a:ext cx="6096000" cy="1066800"/>
          </a:xfrm>
        </p:spPr>
        <p:txBody>
          <a:bodyPr/>
          <a:lstStyle>
            <a:lvl1pPr marL="0" indent="0" algn="ctr"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pic>
        <p:nvPicPr>
          <p:cNvPr id="7" name="Picture 15" descr="Everything DiSC Swoosh 20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39"/>
          <a:stretch>
            <a:fillRect/>
          </a:stretch>
        </p:blipFill>
        <p:spPr bwMode="auto">
          <a:xfrm>
            <a:off x="-3175" y="4257675"/>
            <a:ext cx="9147175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7" descr="Inscape Logo Horz Whi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6523038"/>
            <a:ext cx="1279525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7593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86800" cy="4800600"/>
          </a:xfrm>
        </p:spPr>
        <p:txBody>
          <a:bodyPr/>
          <a:lstStyle>
            <a:lvl1pPr marL="457200" indent="-457200">
              <a:buFont typeface="Wingdings" pitchFamily="2" charset="2"/>
              <a:buChar char="§"/>
              <a:defRPr/>
            </a:lvl1pPr>
            <a:lvl2pPr>
              <a:defRPr sz="2400"/>
            </a:lvl2pPr>
            <a:lvl3pPr marL="1257300" indent="-342900">
              <a:buFont typeface="Arial" pitchFamily="34" charset="0"/>
              <a:buChar char="•"/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3012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4804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8759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19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09156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9807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2119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705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4547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4587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6768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66738" y="1752600"/>
            <a:ext cx="8001000" cy="42672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19812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47611E53-988E-40AA-9FFD-729E0AFF9903}" type="slidenum">
              <a:rPr lang="en-US" sz="3200">
                <a:solidFill>
                  <a:srgbClr val="000000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432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21057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Everything DiSC Workplace Col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62725" y="153988"/>
            <a:ext cx="232251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-3175" y="4257675"/>
            <a:ext cx="9147175" cy="2600325"/>
            <a:chOff x="-2" y="2682"/>
            <a:chExt cx="5762" cy="1638"/>
          </a:xfrm>
        </p:grpSpPr>
        <p:pic>
          <p:nvPicPr>
            <p:cNvPr id="6" name="Picture 15" descr="Everything DiSC Swoosh 2011"/>
            <p:cNvPicPr>
              <a:picLocks noChangeAspect="1" noChangeArrowheads="1"/>
            </p:cNvPicPr>
            <p:nvPr/>
          </p:nvPicPr>
          <p:blipFill>
            <a:blip r:embed="rId3" cstate="print"/>
            <a:srcRect b="20639"/>
            <a:stretch>
              <a:fillRect/>
            </a:stretch>
          </p:blipFill>
          <p:spPr bwMode="auto">
            <a:xfrm>
              <a:off x="-2" y="2682"/>
              <a:ext cx="5762" cy="1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7" descr="Inscape Logo Horz Whit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" y="4109"/>
              <a:ext cx="806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530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27013" y="1004888"/>
            <a:ext cx="8764587" cy="1470025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5307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255588" y="2649538"/>
            <a:ext cx="6096000" cy="10668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49259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FA212-BCDB-4CC7-A3AC-5DFB62EC0E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253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21944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F13AD-F75A-45CD-9454-572D7CB95E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69561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" y="1066800"/>
            <a:ext cx="4405313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066800"/>
            <a:ext cx="4405312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AFF89D-3CB3-4BC8-A0CE-0EE2D98CD2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9649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3694C-F951-4FAC-9B54-90E46E9331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47216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01D75-F13A-4E1D-AE58-CD19C31776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44577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693FAF-924D-4B5B-B8D7-572B33BE84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70948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9AB73-0E4F-4757-A2C9-584CB62C6C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9529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611DA-4FB0-497D-88FB-427A4A3FF5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82597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DA423-AE09-4223-8BD9-645A1A223F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31493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94500" y="0"/>
            <a:ext cx="22542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575" y="0"/>
            <a:ext cx="6613525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FA74CD-8F82-42CA-8C00-646284FFFB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46507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Everything DiSC Workplace Col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62725" y="153988"/>
            <a:ext cx="232251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-3175" y="4257675"/>
            <a:ext cx="9147175" cy="2600325"/>
            <a:chOff x="-2" y="2682"/>
            <a:chExt cx="5762" cy="1638"/>
          </a:xfrm>
        </p:grpSpPr>
        <p:pic>
          <p:nvPicPr>
            <p:cNvPr id="6" name="Picture 15" descr="Everything DiSC Swoosh 2011"/>
            <p:cNvPicPr>
              <a:picLocks noChangeAspect="1" noChangeArrowheads="1"/>
            </p:cNvPicPr>
            <p:nvPr/>
          </p:nvPicPr>
          <p:blipFill>
            <a:blip r:embed="rId3" cstate="print"/>
            <a:srcRect b="20639"/>
            <a:stretch>
              <a:fillRect/>
            </a:stretch>
          </p:blipFill>
          <p:spPr bwMode="auto">
            <a:xfrm>
              <a:off x="-2" y="2682"/>
              <a:ext cx="5762" cy="1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7" descr="Inscape Logo Horz Whit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" y="4109"/>
              <a:ext cx="806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530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27013" y="1004888"/>
            <a:ext cx="8764587" cy="1470025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5307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255588" y="2649538"/>
            <a:ext cx="6096000" cy="10668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05569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30971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FA212-BCDB-4CC7-A3AC-5DFB62EC0E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61985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F13AD-F75A-45CD-9454-572D7CB95E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39464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" y="1066800"/>
            <a:ext cx="4405313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066800"/>
            <a:ext cx="4405312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AFF89D-3CB3-4BC8-A0CE-0EE2D98CD2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26096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3694C-F951-4FAC-9B54-90E46E9331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23158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01D75-F13A-4E1D-AE58-CD19C31776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46773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693FAF-924D-4B5B-B8D7-572B33BE84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49525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9AB73-0E4F-4757-A2C9-584CB62C6C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7521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611DA-4FB0-497D-88FB-427A4A3FF5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32131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DA423-AE09-4223-8BD9-645A1A223F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88711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94500" y="0"/>
            <a:ext cx="22542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575" y="0"/>
            <a:ext cx="6613525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FA74CD-8F82-42CA-8C00-646284FFFB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160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2.xml"/><Relationship Id="rId21" Type="http://schemas.openxmlformats.org/officeDocument/2006/relationships/theme" Target="../theme/theme10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20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19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image" Target="../media/image36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image" Target="../media/image36.jpe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slideLayout" Target="../slideLayouts/slideLayout178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Relationship Id="rId14" Type="http://schemas.openxmlformats.org/officeDocument/2006/relationships/image" Target="../media/image36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0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3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image" Target="../media/image35.png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image" Target="../media/image31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3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3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576290"/>
            <a:ext cx="8229600" cy="3063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029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defTabSz="457200"/>
            <a:fld id="{63B6E3A7-88CB-4F43-8279-CCB19FC97848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279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</p:sldLayoutIdLst>
  <p:hf hdr="0" ftr="0" dt="0"/>
  <p:txStyles>
    <p:titleStyle>
      <a:lvl1pPr algn="l" defTabSz="457200" rtl="0" eaLnBrk="1" latinLnBrk="0" hangingPunct="1">
        <a:lnSpc>
          <a:spcPct val="8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4"/>
        </a:buClr>
        <a:buFont typeface="Arial"/>
        <a:buChar char="•"/>
        <a:defRPr sz="3200" b="0" i="0" kern="1200">
          <a:solidFill>
            <a:schemeClr val="accent3"/>
          </a:solidFill>
          <a:latin typeface="Arial Hebrew"/>
          <a:ea typeface="+mn-ea"/>
          <a:cs typeface="Arial Hebrew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4"/>
        </a:buClr>
        <a:buFont typeface="Arial"/>
        <a:buChar char="–"/>
        <a:defRPr sz="2800" b="0" i="0" kern="1200">
          <a:solidFill>
            <a:schemeClr val="accent3"/>
          </a:solidFill>
          <a:latin typeface="Arial Hebrew"/>
          <a:ea typeface="+mn-ea"/>
          <a:cs typeface="Arial Hebrew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4"/>
        </a:buClr>
        <a:buFont typeface="Arial"/>
        <a:buChar char="•"/>
        <a:defRPr sz="2400" b="0" i="0" kern="1200">
          <a:solidFill>
            <a:schemeClr val="accent3"/>
          </a:solidFill>
          <a:latin typeface="Arial Hebrew"/>
          <a:ea typeface="+mn-ea"/>
          <a:cs typeface="Arial Hebrew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4"/>
        </a:buClr>
        <a:buFont typeface="Arial"/>
        <a:buChar char="–"/>
        <a:defRPr sz="2000" b="0" i="0" kern="1200">
          <a:solidFill>
            <a:schemeClr val="accent3"/>
          </a:solidFill>
          <a:latin typeface="Arial Hebrew"/>
          <a:ea typeface="+mn-ea"/>
          <a:cs typeface="Arial Hebrew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4"/>
        </a:buClr>
        <a:buFont typeface="Arial"/>
        <a:buChar char="»"/>
        <a:defRPr sz="2000" b="0" i="0" kern="1200">
          <a:solidFill>
            <a:schemeClr val="accent3"/>
          </a:solidFill>
          <a:latin typeface="Arial Hebrew"/>
          <a:ea typeface="+mn-ea"/>
          <a:cs typeface="Arial Hebrew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025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  <p:sldLayoutId id="2147483892" r:id="rId14"/>
    <p:sldLayoutId id="2147483893" r:id="rId15"/>
    <p:sldLayoutId id="2147483894" r:id="rId16"/>
    <p:sldLayoutId id="2147483895" r:id="rId17"/>
    <p:sldLayoutId id="2147483896" r:id="rId18"/>
    <p:sldLayoutId id="2147483897" r:id="rId19"/>
    <p:sldLayoutId id="2147483898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142864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12"/>
          <p:cNvGrpSpPr>
            <a:grpSpLocks/>
          </p:cNvGrpSpPr>
          <p:nvPr/>
        </p:nvGrpSpPr>
        <p:grpSpPr bwMode="auto">
          <a:xfrm>
            <a:off x="0" y="7938"/>
            <a:ext cx="9132888" cy="6838950"/>
            <a:chOff x="0" y="5"/>
            <a:chExt cx="5753" cy="4308"/>
          </a:xfrm>
        </p:grpSpPr>
        <p:sp>
          <p:nvSpPr>
            <p:cNvPr id="4104" name="Freeform 1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rgbClr val="0000CC"/>
                </a:gs>
                <a:gs pos="100000">
                  <a:srgbClr val="000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5" name="Arc 14"/>
            <p:cNvSpPr>
              <a:spLocks/>
            </p:cNvSpPr>
            <p:nvPr/>
          </p:nvSpPr>
          <p:spPr bwMode="auto">
            <a:xfrm>
              <a:off x="0" y="5"/>
              <a:ext cx="5294" cy="4308"/>
            </a:xfrm>
            <a:custGeom>
              <a:avLst/>
              <a:gdLst>
                <a:gd name="T0" fmla="*/ 0 w 21600"/>
                <a:gd name="T1" fmla="*/ 0 h 21600"/>
                <a:gd name="T2" fmla="*/ 19 w 21600"/>
                <a:gd name="T3" fmla="*/ 7 h 21600"/>
                <a:gd name="T4" fmla="*/ 0 w 21600"/>
                <a:gd name="T5" fmla="*/ 7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3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21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7724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1" name="Rectangle 9"/>
          <p:cNvSpPr>
            <a:spLocks noChangeArrowheads="1"/>
          </p:cNvSpPr>
          <p:nvPr/>
        </p:nvSpPr>
        <p:spPr bwMode="auto">
          <a:xfrm>
            <a:off x="8048625" y="6130925"/>
            <a:ext cx="12192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defRPr/>
            </a:pPr>
            <a:r>
              <a:rPr lang="en-US" altLang="en-US" sz="800">
                <a:solidFill>
                  <a:srgbClr val="3365FB"/>
                </a:solidFill>
                <a:latin typeface="Matura MT Script Capitals" pitchFamily="66" charset="0"/>
              </a:rPr>
              <a:t>In His Grace, Inc.</a:t>
            </a:r>
          </a:p>
        </p:txBody>
      </p:sp>
      <p:sp>
        <p:nvSpPr>
          <p:cNvPr id="4102" name="AutoShape 11" descr="IHG faces">
            <a:hlinkClick r:id="" action="ppaction://hlinkshowjump?jump=lastslideviewed" highlightClick="1"/>
          </p:cNvPr>
          <p:cNvSpPr>
            <a:spLocks noChangeArrowheads="1"/>
          </p:cNvSpPr>
          <p:nvPr/>
        </p:nvSpPr>
        <p:spPr bwMode="auto">
          <a:xfrm>
            <a:off x="8172450" y="6340475"/>
            <a:ext cx="971550" cy="517525"/>
          </a:xfrm>
          <a:prstGeom prst="actionButtonBlank">
            <a:avLst/>
          </a:prstGeom>
          <a:blipFill dpi="0" rotWithShape="0">
            <a:blip r:embed="rId14"/>
            <a:srcRect/>
            <a:stretch>
              <a:fillRect/>
            </a:stretch>
          </a:blipFill>
          <a:ln w="63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defRPr/>
            </a:pPr>
            <a:endParaRPr lang="en-US" altLang="en-US" sz="2000" baseline="-250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" name="Text Box 15"/>
          <p:cNvSpPr txBox="1">
            <a:spLocks noChangeArrowheads="1"/>
          </p:cNvSpPr>
          <p:nvPr/>
        </p:nvSpPr>
        <p:spPr bwMode="auto">
          <a:xfrm>
            <a:off x="0" y="6308725"/>
            <a:ext cx="25146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000" baseline="0">
                <a:solidFill>
                  <a:srgbClr val="FFFFFF"/>
                </a:solidFill>
              </a:rPr>
              <a:t>© Copyrighted, In His Grace, Inc., Houston, Texas 1997 Reproduced under license from In His Grace, In.c.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84225177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  <p:sldLayoutId id="2147483927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MS PGothic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MS PGothic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MS PGothic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MS PGothic" pitchFamily="34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0000"/>
                <a:invGamma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2"/>
          <p:cNvGrpSpPr>
            <a:grpSpLocks/>
          </p:cNvGrpSpPr>
          <p:nvPr/>
        </p:nvGrpSpPr>
        <p:grpSpPr bwMode="auto">
          <a:xfrm>
            <a:off x="0" y="7938"/>
            <a:ext cx="9132888" cy="6838950"/>
            <a:chOff x="0" y="5"/>
            <a:chExt cx="5753" cy="4308"/>
          </a:xfrm>
        </p:grpSpPr>
        <p:sp>
          <p:nvSpPr>
            <p:cNvPr id="2" name="Freeform 1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rgbClr val="0000CC"/>
                </a:gs>
                <a:gs pos="100000">
                  <a:srgbClr val="000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33" name="Arc 14"/>
            <p:cNvSpPr>
              <a:spLocks/>
            </p:cNvSpPr>
            <p:nvPr/>
          </p:nvSpPr>
          <p:spPr bwMode="auto">
            <a:xfrm>
              <a:off x="0" y="5"/>
              <a:ext cx="5294" cy="4308"/>
            </a:xfrm>
            <a:custGeom>
              <a:avLst/>
              <a:gdLst>
                <a:gd name="T0" fmla="*/ 0 w 21600"/>
                <a:gd name="T1" fmla="*/ 0 h 21600"/>
                <a:gd name="T2" fmla="*/ 5294 w 21600"/>
                <a:gd name="T3" fmla="*/ 4308 h 21600"/>
                <a:gd name="T4" fmla="*/ 0 w 21600"/>
                <a:gd name="T5" fmla="*/ 4308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103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21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7724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9"/>
          <p:cNvSpPr>
            <a:spLocks noChangeArrowheads="1"/>
          </p:cNvSpPr>
          <p:nvPr/>
        </p:nvSpPr>
        <p:spPr bwMode="auto">
          <a:xfrm>
            <a:off x="8048625" y="6130925"/>
            <a:ext cx="12192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>
            <a:spAutoFit/>
          </a:bodyPr>
          <a:lstStyle/>
          <a:p>
            <a:pPr algn="ctr"/>
            <a:r>
              <a:rPr lang="en-US" sz="800" baseline="0" dirty="0">
                <a:solidFill>
                  <a:schemeClr val="bg1"/>
                </a:solidFill>
                <a:latin typeface="Matura MT Script Capitals" charset="0"/>
              </a:rPr>
              <a:t>In His Grace, Inc.</a:t>
            </a:r>
          </a:p>
        </p:txBody>
      </p:sp>
      <p:sp>
        <p:nvSpPr>
          <p:cNvPr id="1030" name="AutoShape 11" descr="IHG faces">
            <a:hlinkClick r:id="" action="ppaction://hlinkshowjump?jump=lastslideviewed" highlightClick="1"/>
          </p:cNvPr>
          <p:cNvSpPr>
            <a:spLocks noChangeArrowheads="1"/>
          </p:cNvSpPr>
          <p:nvPr/>
        </p:nvSpPr>
        <p:spPr bwMode="auto">
          <a:xfrm>
            <a:off x="8172450" y="6340475"/>
            <a:ext cx="971550" cy="517525"/>
          </a:xfrm>
          <a:prstGeom prst="actionButtonBlank">
            <a:avLst/>
          </a:prstGeom>
          <a:blipFill dpi="0" rotWithShape="0">
            <a:blip r:embed="rId14"/>
            <a:srcRect/>
            <a:stretch>
              <a:fillRect/>
            </a:stretch>
          </a:blipFill>
          <a:ln w="63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" name="Text Box 15"/>
          <p:cNvSpPr txBox="1">
            <a:spLocks noChangeArrowheads="1"/>
          </p:cNvSpPr>
          <p:nvPr/>
        </p:nvSpPr>
        <p:spPr bwMode="auto">
          <a:xfrm>
            <a:off x="0" y="6308725"/>
            <a:ext cx="25146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aseline="0" dirty="0"/>
              <a:t>© Copyrighted, In His Grace, Inc., Houston, Texas 1997 Reproduced under license from In His Grace, </a:t>
            </a:r>
            <a:r>
              <a:rPr lang="en-US" sz="1000" baseline="0" dirty="0" err="1"/>
              <a:t>In.c</a:t>
            </a:r>
            <a:r>
              <a:rPr lang="en-US" sz="1000" baseline="0" dirty="0"/>
              <a:t>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23807133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  <p:sldLayoutId id="2147483987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Black" panose="020B0A04020102020204" pitchFamily="34" charset="0"/>
              </a:defRPr>
            </a:lvl1pPr>
          </a:lstStyle>
          <a:p>
            <a:fld id="{1B55ADF7-8767-4DEB-849E-B02EA5D39634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032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nl-NL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4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en-US">
                <a:solidFill>
                  <a:schemeClr val="hlink"/>
                </a:solidFill>
              </a:endParaRPr>
            </a:p>
          </p:txBody>
        </p:sp>
        <p:sp>
          <p:nvSpPr>
            <p:cNvPr id="1035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en-US">
                <a:solidFill>
                  <a:schemeClr val="hlink"/>
                </a:solidFill>
              </a:endParaRPr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en-US">
                <a:solidFill>
                  <a:schemeClr val="accent2"/>
                </a:solidFill>
              </a:endParaRPr>
            </a:p>
          </p:txBody>
        </p:sp>
        <p:sp>
          <p:nvSpPr>
            <p:cNvPr id="1037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en-US">
                <a:solidFill>
                  <a:schemeClr val="hlink"/>
                </a:solidFill>
              </a:endParaRPr>
            </a:p>
          </p:txBody>
        </p:sp>
        <p:sp>
          <p:nvSpPr>
            <p:cNvPr id="1038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9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en-US">
                <a:solidFill>
                  <a:schemeClr val="accent2"/>
                </a:solidFill>
              </a:endParaRPr>
            </a:p>
          </p:txBody>
        </p:sp>
        <p:sp>
          <p:nvSpPr>
            <p:cNvPr id="1040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en-US">
                <a:solidFill>
                  <a:schemeClr val="accent2"/>
                </a:solidFill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0496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901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</p:sldLayoutIdLst>
  <p:transition>
    <p:push dir="r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2DE9C54-213A-4830-B8AC-457B74DC2A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85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0000"/>
                <a:invGamma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2"/>
          <p:cNvGrpSpPr>
            <a:grpSpLocks/>
          </p:cNvGrpSpPr>
          <p:nvPr/>
        </p:nvGrpSpPr>
        <p:grpSpPr bwMode="auto">
          <a:xfrm>
            <a:off x="0" y="7938"/>
            <a:ext cx="9132888" cy="6838950"/>
            <a:chOff x="0" y="5"/>
            <a:chExt cx="5753" cy="4308"/>
          </a:xfrm>
        </p:grpSpPr>
        <p:sp>
          <p:nvSpPr>
            <p:cNvPr id="2" name="Freeform 1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rgbClr val="0000CC"/>
                </a:gs>
                <a:gs pos="100000">
                  <a:srgbClr val="000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" name="Arc 14"/>
            <p:cNvSpPr>
              <a:spLocks/>
            </p:cNvSpPr>
            <p:nvPr/>
          </p:nvSpPr>
          <p:spPr bwMode="auto">
            <a:xfrm>
              <a:off x="0" y="5"/>
              <a:ext cx="5294" cy="4308"/>
            </a:xfrm>
            <a:custGeom>
              <a:avLst/>
              <a:gdLst>
                <a:gd name="T0" fmla="*/ 0 w 21600"/>
                <a:gd name="T1" fmla="*/ 0 h 21600"/>
                <a:gd name="T2" fmla="*/ 5294 w 21600"/>
                <a:gd name="T3" fmla="*/ 4308 h 21600"/>
                <a:gd name="T4" fmla="*/ 0 w 21600"/>
                <a:gd name="T5" fmla="*/ 4308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3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21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7724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9"/>
          <p:cNvSpPr>
            <a:spLocks noChangeArrowheads="1"/>
          </p:cNvSpPr>
          <p:nvPr/>
        </p:nvSpPr>
        <p:spPr bwMode="auto">
          <a:xfrm>
            <a:off x="8048625" y="6130055"/>
            <a:ext cx="1219200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>
            <a:spAutoFit/>
          </a:bodyPr>
          <a:lstStyle/>
          <a:p>
            <a:pPr algn="ctr"/>
            <a:r>
              <a:rPr lang="en-US" sz="800" baseline="0">
                <a:solidFill>
                  <a:schemeClr val="bg1"/>
                </a:solidFill>
                <a:latin typeface="Matura MT Script Capitals" charset="0"/>
              </a:rPr>
              <a:t>In His Grace, Inc.</a:t>
            </a:r>
          </a:p>
        </p:txBody>
      </p:sp>
      <p:sp>
        <p:nvSpPr>
          <p:cNvPr id="1030" name="AutoShape 11" descr="IHG faces">
            <a:hlinkClick r:id="" action="ppaction://hlinkshowjump?jump=lastslideviewed" highlightClick="1"/>
          </p:cNvPr>
          <p:cNvSpPr>
            <a:spLocks noChangeArrowheads="1"/>
          </p:cNvSpPr>
          <p:nvPr/>
        </p:nvSpPr>
        <p:spPr bwMode="auto">
          <a:xfrm>
            <a:off x="8172450" y="6340476"/>
            <a:ext cx="971551" cy="517525"/>
          </a:xfrm>
          <a:prstGeom prst="actionButtonBlank">
            <a:avLst/>
          </a:prstGeom>
          <a:blipFill dpi="0" rotWithShape="0">
            <a:blip r:embed="rId14"/>
            <a:srcRect/>
            <a:stretch>
              <a:fillRect/>
            </a:stretch>
          </a:blipFill>
          <a:ln w="63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Text Box 15"/>
          <p:cNvSpPr txBox="1">
            <a:spLocks noChangeArrowheads="1"/>
          </p:cNvSpPr>
          <p:nvPr/>
        </p:nvSpPr>
        <p:spPr bwMode="auto">
          <a:xfrm>
            <a:off x="0" y="6308725"/>
            <a:ext cx="2514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aseline="0"/>
              <a:t>© Copyrighted, In His Grace, Inc., Houston, Texas 1997 Reproduced under license from In His Grace, In.c.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3830324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  <p:sldLayoutId id="2147484041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65CEC4-2A19-4430-B4D8-DA78C325978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87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8840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24765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contourW="6350" prstMaterial="metal">
              <a:bevelT w="25400" h="50800"/>
              <a:contourClr>
                <a:schemeClr val="accent1">
                  <a:lumMod val="75000"/>
                </a:schemeClr>
              </a:contourClr>
            </a:sp3d>
          </a:bodyPr>
          <a:lstStyle/>
          <a:p>
            <a:r>
              <a:rPr lang="en-US" dirty="0"/>
              <a:t>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7411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8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kern="1200">
          <a:gradFill>
            <a:gsLst>
              <a:gs pos="0">
                <a:schemeClr val="bg1"/>
              </a:gs>
              <a:gs pos="32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5400000" scaled="0"/>
          </a:gradFill>
          <a:effectLst>
            <a:outerShdw blurRad="76200" dist="76200" dir="2820000" algn="ctr" rotWithShape="0">
              <a:schemeClr val="tx1"/>
            </a:outerShdw>
          </a:effectLst>
          <a:latin typeface="Times New Roman MT Extra Bold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 New Roman MT Extra Bold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 New Roman MT Extra Bold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 New Roman MT Extra Bold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 New Roman MT Extra Bold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 New Roman MT Extra Bold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 New Roman MT Extra Bold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 New Roman MT Extra Bold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 New Roman MT Extra Bold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en-US" sz="4400" b="1" kern="1200" dirty="0">
          <a:solidFill>
            <a:srgbClr val="12357C"/>
          </a:solidFill>
          <a:latin typeface="Arial Narrow" pitchFamily="34" charset="0"/>
          <a:ea typeface="Dotum" pitchFamily="34" charset="-127"/>
          <a:cs typeface="MV Boli" pitchFamily="2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en-US" sz="3200" b="1" kern="1200" dirty="0">
          <a:solidFill>
            <a:srgbClr val="2B4A81"/>
          </a:solidFill>
          <a:latin typeface="+mn-lt"/>
          <a:ea typeface="Dotum" pitchFamily="34" charset="-127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en-US" sz="2800" b="1" kern="1200" dirty="0">
          <a:solidFill>
            <a:srgbClr val="2B4A81"/>
          </a:solidFill>
          <a:latin typeface="+mn-lt"/>
          <a:ea typeface="Dotum" pitchFamily="34" charset="-127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en-US" sz="2400" b="1" kern="1200" dirty="0">
          <a:solidFill>
            <a:srgbClr val="2B4A81"/>
          </a:solidFill>
          <a:latin typeface="+mn-lt"/>
          <a:ea typeface="Dotum" pitchFamily="34" charset="-127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lang="en-US" sz="2400" b="1" kern="1200" dirty="0">
          <a:solidFill>
            <a:srgbClr val="2B4A81"/>
          </a:solidFill>
          <a:latin typeface="+mn-lt"/>
          <a:ea typeface="Dotum" pitchFamily="34" charset="-127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Everything DiSC Swoosh 2011"/>
          <p:cNvPicPr>
            <a:picLocks noChangeAspect="1" noChangeArrowheads="1"/>
          </p:cNvPicPr>
          <p:nvPr/>
        </p:nvPicPr>
        <p:blipFill>
          <a:blip r:embed="rId13" cstate="print"/>
          <a:srcRect b="39070"/>
          <a:stretch>
            <a:fillRect/>
          </a:stretch>
        </p:blipFill>
        <p:spPr bwMode="auto">
          <a:xfrm>
            <a:off x="3175" y="6410325"/>
            <a:ext cx="9140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15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gradFill rotWithShape="1">
            <a:gsLst>
              <a:gs pos="0">
                <a:srgbClr val="A6D9EF"/>
              </a:gs>
              <a:gs pos="100000">
                <a:srgbClr val="0093D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1028" name="Picture 16" descr="Everything DiSC-Reversed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467600" y="228600"/>
            <a:ext cx="154463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17"/>
          <p:cNvSpPr>
            <a:spLocks noChangeArrowheads="1"/>
          </p:cNvSpPr>
          <p:nvPr/>
        </p:nvSpPr>
        <p:spPr bwMode="auto">
          <a:xfrm>
            <a:off x="0" y="914400"/>
            <a:ext cx="9144000" cy="76200"/>
          </a:xfrm>
          <a:prstGeom prst="rect">
            <a:avLst/>
          </a:prstGeom>
          <a:solidFill>
            <a:srgbClr val="FFD20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525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 smtClean="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D3DDE0-C282-4882-A36C-07F5A38AFF8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575" y="0"/>
            <a:ext cx="74390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5725" y="1066800"/>
            <a:ext cx="896302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768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7" name="Picture 14" descr="Everything DiSC Swoosh 2011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070"/>
            <a:stretch>
              <a:fillRect/>
            </a:stretch>
          </p:blipFill>
          <p:spPr bwMode="auto">
            <a:xfrm>
              <a:off x="3175" y="6400800"/>
              <a:ext cx="9140825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15"/>
            <p:cNvSpPr>
              <a:spLocks noChangeArrowheads="1"/>
            </p:cNvSpPr>
            <p:nvPr userDrawn="1"/>
          </p:nvSpPr>
          <p:spPr bwMode="auto">
            <a:xfrm>
              <a:off x="0" y="0"/>
              <a:ext cx="9144000" cy="914400"/>
            </a:xfrm>
            <a:prstGeom prst="rect">
              <a:avLst/>
            </a:prstGeom>
            <a:gradFill rotWithShape="1">
              <a:gsLst>
                <a:gs pos="0">
                  <a:srgbClr val="0093D0">
                    <a:gamma/>
                    <a:tint val="34902"/>
                    <a:invGamma/>
                  </a:srgbClr>
                </a:gs>
                <a:gs pos="100000">
                  <a:srgbClr val="0093D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 dirty="0">
                <a:solidFill>
                  <a:srgbClr val="000000"/>
                </a:solidFill>
              </a:endParaRPr>
            </a:p>
          </p:txBody>
        </p:sp>
        <p:sp>
          <p:nvSpPr>
            <p:cNvPr id="9" name="Rectangle 17"/>
            <p:cNvSpPr>
              <a:spLocks noChangeArrowheads="1"/>
            </p:cNvSpPr>
            <p:nvPr userDrawn="1"/>
          </p:nvSpPr>
          <p:spPr bwMode="auto">
            <a:xfrm>
              <a:off x="0" y="914400"/>
              <a:ext cx="9144000" cy="76200"/>
            </a:xfrm>
            <a:prstGeom prst="rect">
              <a:avLst/>
            </a:prstGeom>
            <a:solidFill>
              <a:srgbClr val="FFD20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 dirty="0">
                <a:solidFill>
                  <a:srgbClr val="000000"/>
                </a:solidFill>
              </a:endParaRPr>
            </a:p>
          </p:txBody>
        </p:sp>
      </p:grpSp>
      <p:sp>
        <p:nvSpPr>
          <p:cNvPr id="6554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0"/>
            <a:ext cx="7391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5543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295400"/>
            <a:ext cx="8991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</a:t>
            </a:r>
          </a:p>
        </p:txBody>
      </p:sp>
      <p:pic>
        <p:nvPicPr>
          <p:cNvPr id="11" name="Picture 16" descr="Everything DiSC-Reversed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28600"/>
            <a:ext cx="1544638" cy="45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63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24765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contourW="6350" prstMaterial="metal">
              <a:bevelT w="25400" h="50800"/>
              <a:contourClr>
                <a:schemeClr val="accent1">
                  <a:lumMod val="75000"/>
                </a:schemeClr>
              </a:contourClr>
            </a:sp3d>
          </a:bodyPr>
          <a:lstStyle/>
          <a:p>
            <a:r>
              <a:rPr lang="en-US" dirty="0"/>
              <a:t>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2826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kern="1200">
          <a:gradFill>
            <a:gsLst>
              <a:gs pos="0">
                <a:schemeClr val="bg1"/>
              </a:gs>
              <a:gs pos="32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5400000" scaled="0"/>
          </a:gradFill>
          <a:effectLst>
            <a:outerShdw blurRad="76200" dist="76200" dir="2820000" algn="ctr" rotWithShape="0">
              <a:schemeClr val="tx1"/>
            </a:outerShdw>
          </a:effectLst>
          <a:latin typeface="Times New Roman MT Extra Bold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 New Roman MT Extra Bold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 New Roman MT Extra Bold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 New Roman MT Extra Bold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 New Roman MT Extra Bold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 New Roman MT Extra Bold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 New Roman MT Extra Bold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 New Roman MT Extra Bold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 New Roman MT Extra Bold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en-US" sz="4400" b="1" kern="1200" dirty="0">
          <a:solidFill>
            <a:srgbClr val="12357C"/>
          </a:solidFill>
          <a:latin typeface="Arial Narrow" pitchFamily="34" charset="0"/>
          <a:ea typeface="Dotum" pitchFamily="34" charset="-127"/>
          <a:cs typeface="MV Boli" pitchFamily="2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lang="en-US" sz="3200" b="1" kern="1200" dirty="0">
          <a:solidFill>
            <a:srgbClr val="2B4A81"/>
          </a:solidFill>
          <a:latin typeface="+mn-lt"/>
          <a:ea typeface="Dotum" pitchFamily="34" charset="-127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en-US" sz="2800" b="1" kern="1200" dirty="0">
          <a:solidFill>
            <a:srgbClr val="2B4A81"/>
          </a:solidFill>
          <a:latin typeface="+mn-lt"/>
          <a:ea typeface="Dotum" pitchFamily="34" charset="-127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lang="en-US" sz="2400" b="1" kern="1200" dirty="0">
          <a:solidFill>
            <a:srgbClr val="2B4A81"/>
          </a:solidFill>
          <a:latin typeface="+mn-lt"/>
          <a:ea typeface="Dotum" pitchFamily="34" charset="-127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lang="en-US" sz="2400" b="1" kern="1200" dirty="0">
          <a:solidFill>
            <a:srgbClr val="2B4A81"/>
          </a:solidFill>
          <a:latin typeface="+mn-lt"/>
          <a:ea typeface="Dotum" pitchFamily="34" charset="-127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Everything DiSC Swoosh 2011"/>
          <p:cNvPicPr>
            <a:picLocks noChangeAspect="1" noChangeArrowheads="1"/>
          </p:cNvPicPr>
          <p:nvPr/>
        </p:nvPicPr>
        <p:blipFill>
          <a:blip r:embed="rId13" cstate="print"/>
          <a:srcRect b="39070"/>
          <a:stretch>
            <a:fillRect/>
          </a:stretch>
        </p:blipFill>
        <p:spPr bwMode="auto">
          <a:xfrm>
            <a:off x="3175" y="6410325"/>
            <a:ext cx="9140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15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gradFill rotWithShape="1">
            <a:gsLst>
              <a:gs pos="0">
                <a:srgbClr val="A6D9EF"/>
              </a:gs>
              <a:gs pos="100000">
                <a:srgbClr val="0093D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28" name="Picture 16" descr="Everything DiSC-Reversed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467600" y="228600"/>
            <a:ext cx="154463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17"/>
          <p:cNvSpPr>
            <a:spLocks noChangeArrowheads="1"/>
          </p:cNvSpPr>
          <p:nvPr/>
        </p:nvSpPr>
        <p:spPr bwMode="auto">
          <a:xfrm>
            <a:off x="0" y="914400"/>
            <a:ext cx="9144000" cy="76200"/>
          </a:xfrm>
          <a:prstGeom prst="rect">
            <a:avLst/>
          </a:prstGeom>
          <a:solidFill>
            <a:srgbClr val="FFD20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525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 smtClean="0"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>
                <a:cs typeface="+mn-cs"/>
              </a:defRPr>
            </a:lvl1pPr>
          </a:lstStyle>
          <a:p>
            <a:pPr>
              <a:defRPr/>
            </a:pPr>
            <a:fld id="{D2D3DDE0-C282-4882-A36C-07F5A38AFF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575" y="0"/>
            <a:ext cx="74390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5725" y="1066800"/>
            <a:ext cx="896302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0529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Everything DiSC Swoosh 2011"/>
          <p:cNvPicPr>
            <a:picLocks noChangeAspect="1" noChangeArrowheads="1"/>
          </p:cNvPicPr>
          <p:nvPr/>
        </p:nvPicPr>
        <p:blipFill>
          <a:blip r:embed="rId13" cstate="print"/>
          <a:srcRect b="39070"/>
          <a:stretch>
            <a:fillRect/>
          </a:stretch>
        </p:blipFill>
        <p:spPr bwMode="auto">
          <a:xfrm>
            <a:off x="3175" y="6410325"/>
            <a:ext cx="9140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15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gradFill rotWithShape="1">
            <a:gsLst>
              <a:gs pos="0">
                <a:srgbClr val="A6D9EF"/>
              </a:gs>
              <a:gs pos="100000">
                <a:srgbClr val="0093D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028" name="Picture 16" descr="Everything DiSC-Reversed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467600" y="228600"/>
            <a:ext cx="154463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17"/>
          <p:cNvSpPr>
            <a:spLocks noChangeArrowheads="1"/>
          </p:cNvSpPr>
          <p:nvPr/>
        </p:nvSpPr>
        <p:spPr bwMode="auto">
          <a:xfrm>
            <a:off x="0" y="914400"/>
            <a:ext cx="9144000" cy="76200"/>
          </a:xfrm>
          <a:prstGeom prst="rect">
            <a:avLst/>
          </a:prstGeom>
          <a:solidFill>
            <a:srgbClr val="FFD20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525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>
                <a:cs typeface="+mn-cs"/>
              </a:defRPr>
            </a:lvl1pPr>
          </a:lstStyle>
          <a:p>
            <a:pPr>
              <a:defRPr/>
            </a:pPr>
            <a:fld id="{D2D3DDE0-C282-4882-A36C-07F5A38AFF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575" y="0"/>
            <a:ext cx="74390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5725" y="1066800"/>
            <a:ext cx="896302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4425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4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4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6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6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6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6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6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6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0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3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12" Type="http://schemas.openxmlformats.org/officeDocument/2006/relationships/image" Target="../media/image62.jpeg"/><Relationship Id="rId17" Type="http://schemas.openxmlformats.org/officeDocument/2006/relationships/image" Target="../media/image67.jpeg"/><Relationship Id="rId2" Type="http://schemas.openxmlformats.org/officeDocument/2006/relationships/image" Target="../media/image52.jpeg"/><Relationship Id="rId16" Type="http://schemas.openxmlformats.org/officeDocument/2006/relationships/image" Target="../media/image66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5" Type="http://schemas.openxmlformats.org/officeDocument/2006/relationships/image" Target="../media/image6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Relationship Id="rId14" Type="http://schemas.openxmlformats.org/officeDocument/2006/relationships/image" Target="../media/image6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5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9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13" Type="http://schemas.openxmlformats.org/officeDocument/2006/relationships/image" Target="../media/image72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7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70.png"/><Relationship Id="rId5" Type="http://schemas.openxmlformats.org/officeDocument/2006/relationships/tags" Target="../tags/tag5.xml"/><Relationship Id="rId10" Type="http://schemas.openxmlformats.org/officeDocument/2006/relationships/image" Target="../media/image69.png"/><Relationship Id="rId4" Type="http://schemas.openxmlformats.org/officeDocument/2006/relationships/tags" Target="../tags/tag4.xml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77.jp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7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 V1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3397" y="685800"/>
            <a:ext cx="8763000" cy="4038600"/>
          </a:xfrm>
        </p:spPr>
        <p:txBody>
          <a:bodyPr/>
          <a:lstStyle/>
          <a:p>
            <a:pPr algn="ctr"/>
            <a:br>
              <a:rPr lang="en-US" sz="5400" b="1" dirty="0">
                <a:solidFill>
                  <a:schemeClr val="tx1">
                    <a:lumMod val="65000"/>
                    <a:lumOff val="35000"/>
                  </a:schemeClr>
                </a:solidFill>
                <a:cs typeface="Trebuchet MS"/>
              </a:rPr>
            </a:br>
            <a:b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cs typeface="Trebuchet MS"/>
              </a:rPr>
            </a:br>
            <a:b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cs typeface="Trebuchet MS"/>
              </a:rPr>
            </a:br>
            <a:r>
              <a:rPr lang="en-US" sz="5400" b="1">
                <a:solidFill>
                  <a:srgbClr val="C00000"/>
                </a:solidFill>
                <a:cs typeface="Trebuchet MS"/>
              </a:rPr>
              <a:t>Building </a:t>
            </a:r>
            <a:br>
              <a:rPr lang="en-US" sz="5400" b="1">
                <a:solidFill>
                  <a:srgbClr val="C00000"/>
                </a:solidFill>
                <a:cs typeface="Trebuchet MS"/>
              </a:rPr>
            </a:br>
            <a:r>
              <a:rPr lang="en-US" sz="5400" b="1">
                <a:solidFill>
                  <a:srgbClr val="C00000"/>
                </a:solidFill>
                <a:cs typeface="Trebuchet MS"/>
              </a:rPr>
              <a:t>Effective </a:t>
            </a:r>
            <a:r>
              <a:rPr lang="en-US" sz="5400" b="1" dirty="0">
                <a:solidFill>
                  <a:srgbClr val="C00000"/>
                </a:solidFill>
                <a:cs typeface="Trebuchet MS"/>
              </a:rPr>
              <a:t>Teams</a:t>
            </a:r>
            <a:br>
              <a:rPr lang="en-US" sz="5400" b="1" dirty="0">
                <a:solidFill>
                  <a:srgbClr val="C00000"/>
                </a:solidFill>
                <a:cs typeface="Trebuchet MS"/>
              </a:rPr>
            </a:br>
            <a:r>
              <a:rPr lang="en-US" sz="5400" b="1" dirty="0">
                <a:solidFill>
                  <a:srgbClr val="C00000"/>
                </a:solidFill>
                <a:cs typeface="Trebuchet MS"/>
              </a:rPr>
              <a:t> with</a:t>
            </a:r>
            <a:b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cs typeface="Trebuchet MS"/>
              </a:rPr>
            </a:br>
            <a:r>
              <a:rPr lang="en-US" sz="5400" b="1" dirty="0">
                <a:solidFill>
                  <a:srgbClr val="FF0000"/>
                </a:solidFill>
                <a:cs typeface="Trebuchet MS"/>
              </a:rPr>
              <a:t>D</a:t>
            </a:r>
            <a:r>
              <a:rPr lang="en-US" sz="5400" b="1" dirty="0">
                <a:solidFill>
                  <a:srgbClr val="FFC000"/>
                </a:solidFill>
                <a:cs typeface="Trebuchet MS"/>
              </a:rPr>
              <a:t>I</a:t>
            </a:r>
            <a:r>
              <a:rPr lang="en-US" sz="5400" b="1" dirty="0">
                <a:solidFill>
                  <a:srgbClr val="00B050"/>
                </a:solidFill>
                <a:cs typeface="Trebuchet MS"/>
              </a:rPr>
              <a:t>S</a:t>
            </a:r>
            <a:r>
              <a:rPr lang="en-US" sz="5400" b="1" dirty="0">
                <a:solidFill>
                  <a:srgbClr val="0070C0"/>
                </a:solidFill>
                <a:cs typeface="Trebuchet MS"/>
              </a:rPr>
              <a:t>C</a:t>
            </a:r>
            <a:r>
              <a:rPr lang="en-US" sz="5400" b="1" dirty="0">
                <a:solidFill>
                  <a:srgbClr val="FF0000"/>
                </a:solidFill>
                <a:cs typeface="Trebuchet MS"/>
              </a:rPr>
              <a:t>!</a:t>
            </a:r>
            <a:r>
              <a:rPr lang="en-US" sz="5400" b="1" dirty="0">
                <a:solidFill>
                  <a:srgbClr val="FFC000"/>
                </a:solidFill>
                <a:cs typeface="Trebuchet MS"/>
              </a:rPr>
              <a:t>!</a:t>
            </a:r>
            <a:r>
              <a:rPr lang="en-US" sz="5400" b="1" dirty="0">
                <a:solidFill>
                  <a:srgbClr val="00B050"/>
                </a:solidFill>
                <a:cs typeface="Trebuchet MS"/>
              </a:rPr>
              <a:t>!</a:t>
            </a:r>
            <a:r>
              <a:rPr lang="en-US" sz="5400" b="1" dirty="0">
                <a:solidFill>
                  <a:srgbClr val="0070C0"/>
                </a:solidFill>
                <a:cs typeface="Trebuchet MS"/>
              </a:rPr>
              <a:t>!</a:t>
            </a:r>
            <a:br>
              <a:rPr lang="en-US" sz="5400" b="1" dirty="0">
                <a:solidFill>
                  <a:srgbClr val="0070C0"/>
                </a:solidFill>
                <a:latin typeface="Trebuchet MS"/>
                <a:cs typeface="Trebuchet MS"/>
              </a:rPr>
            </a:br>
            <a:br>
              <a:rPr lang="en-US" sz="5400" b="1" dirty="0">
                <a:solidFill>
                  <a:srgbClr val="0070C0"/>
                </a:solidFill>
                <a:latin typeface="Trebuchet MS"/>
                <a:cs typeface="Trebuchet MS"/>
              </a:rPr>
            </a:br>
            <a:endParaRPr lang="en-US" sz="5400" b="1" dirty="0">
              <a:solidFill>
                <a:schemeClr val="tx1"/>
              </a:solidFill>
              <a:latin typeface="+mn-lt"/>
              <a:cs typeface="Trebuchet MS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4038599"/>
            <a:ext cx="8763000" cy="1828801"/>
          </a:xfrm>
        </p:spPr>
        <p:txBody>
          <a:bodyPr>
            <a:normAutofit/>
          </a:bodyPr>
          <a:lstStyle/>
          <a:p>
            <a:pPr marL="231775" indent="-231775" algn="ctr" eaLnBrk="1" hangingPunct="1">
              <a:buFont typeface="Wingdings" pitchFamily="2" charset="2"/>
              <a:buNone/>
            </a:pPr>
            <a:endParaRPr lang="en-US" sz="4000" b="1" i="1" dirty="0">
              <a:solidFill>
                <a:srgbClr val="800000"/>
              </a:solidFill>
            </a:endParaRPr>
          </a:p>
          <a:p>
            <a:pPr marL="231775" indent="-231775" algn="ctr" eaLnBrk="1" hangingPunct="1">
              <a:buFont typeface="Wingdings" pitchFamily="2" charset="2"/>
              <a:buNone/>
            </a:pPr>
            <a:endParaRPr lang="en-US" sz="4000" b="1" i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344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3470275" y="5421313"/>
            <a:ext cx="5435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C00000"/>
                </a:solidFill>
                <a:ea typeface="MS PGothic" pitchFamily="34" charset="-128"/>
              </a:rPr>
              <a:t>Ken </a:t>
            </a:r>
            <a:r>
              <a:rPr lang="en-US" sz="2800" b="1" dirty="0" err="1">
                <a:solidFill>
                  <a:srgbClr val="C00000"/>
                </a:solidFill>
                <a:ea typeface="MS PGothic" pitchFamily="34" charset="-128"/>
              </a:rPr>
              <a:t>Voges</a:t>
            </a:r>
            <a:r>
              <a:rPr lang="en-US" sz="2800" b="1" dirty="0">
                <a:solidFill>
                  <a:srgbClr val="C00000"/>
                </a:solidFill>
                <a:ea typeface="MS PGothic" pitchFamily="34" charset="-128"/>
              </a:rPr>
              <a:t>’ correlates Biblical characters to DISC, creates profile</a:t>
            </a: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2971800" y="3516313"/>
            <a:ext cx="5867400" cy="104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C00000"/>
                </a:solidFill>
                <a:ea typeface="MS PGothic" pitchFamily="34" charset="-128"/>
              </a:rPr>
              <a:t>Myers &amp; Briggs: MBTI published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C00000"/>
                </a:solidFill>
                <a:ea typeface="MS PGothic" pitchFamily="34" charset="-128"/>
              </a:rPr>
              <a:t>John </a:t>
            </a:r>
            <a:r>
              <a:rPr lang="en-US" sz="2800" b="1" dirty="0" err="1">
                <a:solidFill>
                  <a:srgbClr val="C00000"/>
                </a:solidFill>
                <a:ea typeface="MS PGothic" pitchFamily="34" charset="-128"/>
              </a:rPr>
              <a:t>Geier</a:t>
            </a:r>
            <a:r>
              <a:rPr lang="en-US" sz="2800" b="1" dirty="0">
                <a:solidFill>
                  <a:srgbClr val="C00000"/>
                </a:solidFill>
                <a:ea typeface="MS PGothic" pitchFamily="34" charset="-128"/>
              </a:rPr>
              <a:t> published DISC assessment </a:t>
            </a: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3517900" y="4868863"/>
            <a:ext cx="50165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C00000"/>
                </a:solidFill>
                <a:ea typeface="MS PGothic" pitchFamily="34" charset="-128"/>
              </a:rPr>
              <a:t>Tony Alessandra’s Platinum Rule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2174901" y="1817687"/>
            <a:ext cx="6511899" cy="138499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defTabSz="7620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C00000"/>
                </a:solidFill>
                <a:ea typeface="MS PGothic" pitchFamily="34" charset="-128"/>
              </a:rPr>
              <a:t>William Marston writes and publishes the first DISC book:  “The </a:t>
            </a:r>
            <a:r>
              <a:rPr lang="en-US" sz="2800" b="1" i="1" dirty="0">
                <a:solidFill>
                  <a:srgbClr val="C00000"/>
                </a:solidFill>
                <a:ea typeface="MS PGothic" pitchFamily="34" charset="-128"/>
              </a:rPr>
              <a:t>Emotions of Normal People”</a:t>
            </a:r>
          </a:p>
        </p:txBody>
      </p:sp>
      <p:sp>
        <p:nvSpPr>
          <p:cNvPr id="24" name="AutoShape 8"/>
          <p:cNvSpPr>
            <a:spLocks noChangeArrowheads="1"/>
          </p:cNvSpPr>
          <p:nvPr/>
        </p:nvSpPr>
        <p:spPr bwMode="auto">
          <a:xfrm rot="294657">
            <a:off x="2209800" y="3706813"/>
            <a:ext cx="533400" cy="838200"/>
          </a:xfrm>
          <a:prstGeom prst="curvedRightArrow">
            <a:avLst>
              <a:gd name="adj1" fmla="val 31429"/>
              <a:gd name="adj2" fmla="val 62857"/>
              <a:gd name="adj3" fmla="val 33333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5" name="AutoShape 10"/>
          <p:cNvSpPr>
            <a:spLocks noChangeArrowheads="1"/>
          </p:cNvSpPr>
          <p:nvPr/>
        </p:nvSpPr>
        <p:spPr bwMode="auto">
          <a:xfrm rot="294657">
            <a:off x="1485900" y="1966913"/>
            <a:ext cx="533400" cy="838200"/>
          </a:xfrm>
          <a:prstGeom prst="curvedRightArrow">
            <a:avLst>
              <a:gd name="adj1" fmla="val 31429"/>
              <a:gd name="adj2" fmla="val 62857"/>
              <a:gd name="adj3" fmla="val 33333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C00000"/>
              </a:solidFill>
            </a:endParaRPr>
          </a:p>
        </p:txBody>
      </p:sp>
      <p:sp>
        <p:nvSpPr>
          <p:cNvPr id="26" name="AutoShape 11"/>
          <p:cNvSpPr>
            <a:spLocks noChangeArrowheads="1"/>
          </p:cNvSpPr>
          <p:nvPr/>
        </p:nvSpPr>
        <p:spPr bwMode="auto">
          <a:xfrm rot="294657">
            <a:off x="2813050" y="5033963"/>
            <a:ext cx="533400" cy="838200"/>
          </a:xfrm>
          <a:prstGeom prst="curvedRightArrow">
            <a:avLst>
              <a:gd name="adj1" fmla="val 31429"/>
              <a:gd name="adj2" fmla="val 62857"/>
              <a:gd name="adj3" fmla="val 33333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812800" y="2601913"/>
            <a:ext cx="86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4F81BD"/>
                </a:solidFill>
              </a:rPr>
              <a:t>1928</a:t>
            </a:r>
          </a:p>
        </p:txBody>
      </p:sp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1025525" y="3821113"/>
            <a:ext cx="104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4F81BD"/>
                </a:solidFill>
              </a:rPr>
              <a:t>1950s</a:t>
            </a: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1460500" y="4953000"/>
            <a:ext cx="101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4F81BD"/>
                </a:solidFill>
              </a:rPr>
              <a:t>1970s</a:t>
            </a:r>
          </a:p>
        </p:txBody>
      </p:sp>
      <p:sp>
        <p:nvSpPr>
          <p:cNvPr id="31" name="Text Box 16"/>
          <p:cNvSpPr txBox="1">
            <a:spLocks noChangeArrowheads="1"/>
          </p:cNvSpPr>
          <p:nvPr/>
        </p:nvSpPr>
        <p:spPr bwMode="auto">
          <a:xfrm>
            <a:off x="1782763" y="5510213"/>
            <a:ext cx="101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4F81BD"/>
                </a:solidFill>
              </a:rPr>
              <a:t>1980s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55625" y="-533400"/>
            <a:ext cx="8283575" cy="1676400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Historical Perspective of DISC</a:t>
            </a:r>
          </a:p>
        </p:txBody>
      </p:sp>
      <p:sp>
        <p:nvSpPr>
          <p:cNvPr id="4" name="Rectangle 3"/>
          <p:cNvSpPr/>
          <p:nvPr/>
        </p:nvSpPr>
        <p:spPr>
          <a:xfrm>
            <a:off x="7619999" y="6324600"/>
            <a:ext cx="1285875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Users\Owner\Desktop\DISC cross logo cop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04799"/>
            <a:ext cx="914400" cy="71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68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3470275" y="5421313"/>
            <a:ext cx="5435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C00000"/>
              </a:solidFill>
              <a:ea typeface="MS PGothic" pitchFamily="34" charset="-128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2174900" y="1839913"/>
            <a:ext cx="6969100" cy="95410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defTabSz="7620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C00000"/>
                </a:solidFill>
                <a:ea typeface="MS PGothic" pitchFamily="34" charset="-128"/>
              </a:rPr>
              <a:t>Ken </a:t>
            </a:r>
            <a:r>
              <a:rPr lang="en-US" sz="2800" b="1" dirty="0" err="1">
                <a:solidFill>
                  <a:srgbClr val="C00000"/>
                </a:solidFill>
                <a:ea typeface="MS PGothic" pitchFamily="34" charset="-128"/>
              </a:rPr>
              <a:t>Voges</a:t>
            </a:r>
            <a:r>
              <a:rPr lang="en-US" sz="2800" b="1" dirty="0">
                <a:solidFill>
                  <a:srgbClr val="C00000"/>
                </a:solidFill>
                <a:ea typeface="MS PGothic" pitchFamily="34" charset="-128"/>
              </a:rPr>
              <a:t> begins teaching Biblical DISC in </a:t>
            </a:r>
            <a:r>
              <a:rPr lang="en-US" sz="2800" b="1" dirty="0" err="1">
                <a:solidFill>
                  <a:srgbClr val="C00000"/>
                </a:solidFill>
                <a:ea typeface="MS PGothic" pitchFamily="34" charset="-128"/>
              </a:rPr>
              <a:t>DMin</a:t>
            </a:r>
            <a:r>
              <a:rPr lang="en-US" sz="2800" b="1" dirty="0">
                <a:solidFill>
                  <a:srgbClr val="C00000"/>
                </a:solidFill>
                <a:ea typeface="MS PGothic" pitchFamily="34" charset="-128"/>
              </a:rPr>
              <a:t> program at Dallas Theological Seminary </a:t>
            </a: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2971800" y="3516313"/>
            <a:ext cx="5867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C00000"/>
                </a:solidFill>
                <a:ea typeface="MS PGothic" pitchFamily="34" charset="-128"/>
              </a:rPr>
              <a:t>Moody Press/Ken </a:t>
            </a:r>
            <a:r>
              <a:rPr lang="en-US" sz="2800" b="1" dirty="0" err="1">
                <a:solidFill>
                  <a:srgbClr val="C00000"/>
                </a:solidFill>
                <a:ea typeface="MS PGothic" pitchFamily="34" charset="-128"/>
              </a:rPr>
              <a:t>Voges</a:t>
            </a:r>
            <a:r>
              <a:rPr lang="en-US" sz="2800" b="1" dirty="0">
                <a:solidFill>
                  <a:srgbClr val="C00000"/>
                </a:solidFill>
                <a:ea typeface="MS PGothic" pitchFamily="34" charset="-128"/>
              </a:rPr>
              <a:t> publish  “Discovering the </a:t>
            </a:r>
            <a:r>
              <a:rPr lang="en-US" sz="2800" b="1" dirty="0" err="1">
                <a:solidFill>
                  <a:srgbClr val="C00000"/>
                </a:solidFill>
                <a:ea typeface="MS PGothic" pitchFamily="34" charset="-128"/>
              </a:rPr>
              <a:t>Beh</a:t>
            </a:r>
            <a:r>
              <a:rPr lang="en-US" sz="2800" b="1" dirty="0">
                <a:solidFill>
                  <a:srgbClr val="C00000"/>
                </a:solidFill>
                <a:ea typeface="MS PGothic" pitchFamily="34" charset="-128"/>
              </a:rPr>
              <a:t>. Styles of Jesus”</a:t>
            </a: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3517900" y="4868863"/>
            <a:ext cx="56261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C00000"/>
                </a:solidFill>
                <a:ea typeface="MS PGothic" pitchFamily="34" charset="-128"/>
              </a:rPr>
              <a:t>Lead Like Jesus and Ken </a:t>
            </a:r>
            <a:r>
              <a:rPr lang="en-US" sz="2800" b="1" dirty="0" err="1">
                <a:solidFill>
                  <a:srgbClr val="C00000"/>
                </a:solidFill>
                <a:ea typeface="MS PGothic" pitchFamily="34" charset="-128"/>
              </a:rPr>
              <a:t>Voges</a:t>
            </a:r>
            <a:r>
              <a:rPr lang="en-US" sz="2800" b="1" dirty="0">
                <a:solidFill>
                  <a:srgbClr val="C00000"/>
                </a:solidFill>
                <a:ea typeface="MS PGothic" pitchFamily="34" charset="-128"/>
              </a:rPr>
              <a:t> publish the Biblical DISC Assess-</a:t>
            </a:r>
            <a:r>
              <a:rPr lang="en-US" sz="2800" b="1" dirty="0" err="1">
                <a:solidFill>
                  <a:srgbClr val="C00000"/>
                </a:solidFill>
                <a:ea typeface="MS PGothic" pitchFamily="34" charset="-128"/>
              </a:rPr>
              <a:t>ment</a:t>
            </a:r>
            <a:r>
              <a:rPr lang="en-US" sz="2800" b="1" dirty="0">
                <a:solidFill>
                  <a:srgbClr val="C00000"/>
                </a:solidFill>
                <a:ea typeface="MS PGothic" pitchFamily="34" charset="-128"/>
              </a:rPr>
              <a:t>, and start certifications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2362200" y="2449513"/>
            <a:ext cx="6324600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defTabSz="7620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 i="1" dirty="0">
              <a:solidFill>
                <a:srgbClr val="C00000"/>
              </a:solidFill>
              <a:ea typeface="MS PGothic" pitchFamily="34" charset="-128"/>
            </a:endParaRPr>
          </a:p>
        </p:txBody>
      </p:sp>
      <p:sp>
        <p:nvSpPr>
          <p:cNvPr id="24" name="AutoShape 8"/>
          <p:cNvSpPr>
            <a:spLocks noChangeArrowheads="1"/>
          </p:cNvSpPr>
          <p:nvPr/>
        </p:nvSpPr>
        <p:spPr bwMode="auto">
          <a:xfrm rot="294657">
            <a:off x="2209800" y="3706813"/>
            <a:ext cx="533400" cy="838200"/>
          </a:xfrm>
          <a:prstGeom prst="curvedRightArrow">
            <a:avLst>
              <a:gd name="adj1" fmla="val 31429"/>
              <a:gd name="adj2" fmla="val 62857"/>
              <a:gd name="adj3" fmla="val 33333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5" name="AutoShape 10"/>
          <p:cNvSpPr>
            <a:spLocks noChangeArrowheads="1"/>
          </p:cNvSpPr>
          <p:nvPr/>
        </p:nvSpPr>
        <p:spPr bwMode="auto">
          <a:xfrm rot="294657">
            <a:off x="1485900" y="1966913"/>
            <a:ext cx="533400" cy="838200"/>
          </a:xfrm>
          <a:prstGeom prst="curvedRightArrow">
            <a:avLst>
              <a:gd name="adj1" fmla="val 31429"/>
              <a:gd name="adj2" fmla="val 62857"/>
              <a:gd name="adj3" fmla="val 33333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C00000"/>
              </a:solidFill>
            </a:endParaRPr>
          </a:p>
        </p:txBody>
      </p:sp>
      <p:sp>
        <p:nvSpPr>
          <p:cNvPr id="26" name="AutoShape 11"/>
          <p:cNvSpPr>
            <a:spLocks noChangeArrowheads="1"/>
          </p:cNvSpPr>
          <p:nvPr/>
        </p:nvSpPr>
        <p:spPr bwMode="auto">
          <a:xfrm rot="294657">
            <a:off x="2813050" y="5033963"/>
            <a:ext cx="533400" cy="838200"/>
          </a:xfrm>
          <a:prstGeom prst="curvedRightArrow">
            <a:avLst>
              <a:gd name="adj1" fmla="val 31429"/>
              <a:gd name="adj2" fmla="val 62857"/>
              <a:gd name="adj3" fmla="val 33333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435000" y="1828800"/>
            <a:ext cx="11651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4F81BD"/>
                </a:solidFill>
              </a:rPr>
              <a:t>1990s</a:t>
            </a:r>
          </a:p>
        </p:txBody>
      </p: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812800" y="2601913"/>
            <a:ext cx="86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4F81BD"/>
              </a:solidFill>
            </a:endParaRPr>
          </a:p>
        </p:txBody>
      </p:sp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1025525" y="3821113"/>
            <a:ext cx="104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4F81BD"/>
                </a:solidFill>
              </a:rPr>
              <a:t>2000s</a:t>
            </a: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1460500" y="4953000"/>
            <a:ext cx="101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4F81BD"/>
                </a:solidFill>
              </a:rPr>
              <a:t>2016</a:t>
            </a:r>
          </a:p>
        </p:txBody>
      </p:sp>
      <p:sp>
        <p:nvSpPr>
          <p:cNvPr id="31" name="Text Box 16"/>
          <p:cNvSpPr txBox="1">
            <a:spLocks noChangeArrowheads="1"/>
          </p:cNvSpPr>
          <p:nvPr/>
        </p:nvSpPr>
        <p:spPr bwMode="auto">
          <a:xfrm>
            <a:off x="1782763" y="5510213"/>
            <a:ext cx="101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4F81BD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55625" y="-533400"/>
            <a:ext cx="8283575" cy="1676400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Historical Perspective of DISC</a:t>
            </a:r>
          </a:p>
        </p:txBody>
      </p:sp>
      <p:sp>
        <p:nvSpPr>
          <p:cNvPr id="4" name="Rectangle 3"/>
          <p:cNvSpPr/>
          <p:nvPr/>
        </p:nvSpPr>
        <p:spPr>
          <a:xfrm>
            <a:off x="7619999" y="6324600"/>
            <a:ext cx="1285875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Users\Owner\Desktop\DISC cross logo cop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04799"/>
            <a:ext cx="914400" cy="71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0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8359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126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b="1" dirty="0">
                <a:solidFill>
                  <a:schemeClr val="tx1"/>
                </a:solidFill>
                <a:cs typeface="Trebuchet MS"/>
              </a:rPr>
              <a:t>Your Biblical DISC™ Report</a:t>
            </a:r>
          </a:p>
        </p:txBody>
      </p:sp>
      <p:sp>
        <p:nvSpPr>
          <p:cNvPr id="293894" name="WordArt 6"/>
          <p:cNvSpPr>
            <a:spLocks noChangeArrowheads="1" noChangeShapeType="1" noTextEdit="1"/>
          </p:cNvSpPr>
          <p:nvPr/>
        </p:nvSpPr>
        <p:spPr bwMode="auto">
          <a:xfrm>
            <a:off x="4095750" y="4376738"/>
            <a:ext cx="2197100" cy="585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800000"/>
                  </a:gs>
                  <a:gs pos="50000">
                    <a:srgbClr val="CC0000"/>
                  </a:gs>
                  <a:gs pos="100000">
                    <a:srgbClr val="800000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FFFFFF">
                    <a:alpha val="50000"/>
                  </a:srgbClr>
                </a:outerShdw>
              </a:effectLst>
              <a:uLnTx/>
              <a:uFillTx/>
              <a:latin typeface="Arial Black"/>
              <a:ea typeface="+mn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48200" y="1676400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9CFA2B-740B-4ADC-A8F6-B1BD7697DCFB}"/>
              </a:ext>
            </a:extLst>
          </p:cNvPr>
          <p:cNvSpPr txBox="1"/>
          <p:nvPr/>
        </p:nvSpPr>
        <p:spPr>
          <a:xfrm>
            <a:off x="3657600" y="3124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0D60D3-9C02-427F-B200-C79CC1BAB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769" y="914400"/>
            <a:ext cx="4877031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53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chemeClr val="tx1"/>
                </a:solidFill>
              </a:rPr>
              <a:t>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820150" cy="4876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						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14800" y="36576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Line 30"/>
          <p:cNvSpPr>
            <a:spLocks noChangeShapeType="1"/>
          </p:cNvSpPr>
          <p:nvPr/>
        </p:nvSpPr>
        <p:spPr bwMode="auto">
          <a:xfrm>
            <a:off x="3822699" y="3124201"/>
            <a:ext cx="882651" cy="2133600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10" name="Line 31"/>
          <p:cNvSpPr>
            <a:spLocks noChangeShapeType="1"/>
          </p:cNvSpPr>
          <p:nvPr/>
        </p:nvSpPr>
        <p:spPr bwMode="auto">
          <a:xfrm flipH="1">
            <a:off x="4762500" y="4571999"/>
            <a:ext cx="889000" cy="685801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11" name="Line 29"/>
          <p:cNvSpPr>
            <a:spLocks noChangeShapeType="1"/>
          </p:cNvSpPr>
          <p:nvPr/>
        </p:nvSpPr>
        <p:spPr bwMode="auto">
          <a:xfrm flipH="1">
            <a:off x="5651500" y="2209800"/>
            <a:ext cx="977900" cy="2362198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7800" y="22098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0980749"/>
              </p:ext>
            </p:extLst>
          </p:nvPr>
        </p:nvGraphicFramePr>
        <p:xfrm>
          <a:off x="990600" y="1854244"/>
          <a:ext cx="7239000" cy="4013155"/>
        </p:xfrm>
        <a:graphic>
          <a:graphicData uri="http://schemas.openxmlformats.org/drawingml/2006/table">
            <a:tbl>
              <a:tblPr firstRow="1" firstCol="1" bandRow="1"/>
              <a:tblGrid>
                <a:gridCol w="1809750">
                  <a:extLst>
                    <a:ext uri="{9D8B030D-6E8A-4147-A177-3AD203B41FA5}">
                      <a16:colId xmlns:a16="http://schemas.microsoft.com/office/drawing/2014/main" val="1589812390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1156579924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954724695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959952351"/>
                    </a:ext>
                  </a:extLst>
                </a:gridCol>
              </a:tblGrid>
              <a:tr h="1652476">
                <a:tc>
                  <a:txBody>
                    <a:bodyPr/>
                    <a:lstStyle/>
                    <a:p>
                      <a:pPr marL="0" marR="635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DOMINANCE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635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INFLUENCING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90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STEADINESS</a:t>
                      </a:r>
                      <a:b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</a:b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CONSCIENTIOUS</a:t>
                      </a:r>
                      <a:br>
                        <a:rPr lang="en-US" sz="10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</a:b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295555"/>
                  </a:ext>
                </a:extLst>
              </a:tr>
              <a:tr h="786893">
                <a:tc>
                  <a:txBody>
                    <a:bodyPr/>
                    <a:lstStyle/>
                    <a:p>
                      <a:pPr marL="0" marR="63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Decisive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63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Charming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63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Understanding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63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Accurate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0219969"/>
                  </a:ext>
                </a:extLst>
              </a:tr>
              <a:tr h="786893">
                <a:tc>
                  <a:txBody>
                    <a:bodyPr/>
                    <a:lstStyle/>
                    <a:p>
                      <a:pPr marL="0" marR="63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Competitive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63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Confident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63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Friendly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63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Precise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317814"/>
                  </a:ext>
                </a:extLst>
              </a:tr>
              <a:tr h="786893">
                <a:tc>
                  <a:txBody>
                    <a:bodyPr/>
                    <a:lstStyle/>
                    <a:p>
                      <a:pPr marL="0" marR="63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Daring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63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Convincing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63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Good Listener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63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Analytical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8112384"/>
                  </a:ext>
                </a:extLst>
              </a:tr>
            </a:tbl>
          </a:graphicData>
        </a:graphic>
      </p:graphicFrame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-76200" y="1205426"/>
            <a:ext cx="912495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Mincho" charset="-128"/>
                <a:cs typeface="Calibri" panose="020F0502020204030204" pitchFamily="34" charset="0"/>
              </a:rPr>
              <a:t>Listed Below are Behavioral Descriptors of Each Style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  <a:cs typeface="Arial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Mincho" charset="-128"/>
                <a:cs typeface="Calibri" panose="020F0502020204030204" pitchFamily="34" charset="0"/>
              </a:rPr>
              <a:t> 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7999" y="164813"/>
            <a:ext cx="662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P. 4 – Understanding DISC</a:t>
            </a:r>
          </a:p>
        </p:txBody>
      </p:sp>
    </p:spTree>
    <p:extLst>
      <p:ext uri="{BB962C8B-B14F-4D97-AF65-F5344CB8AC3E}">
        <p14:creationId xmlns:p14="http://schemas.microsoft.com/office/powerpoint/2010/main" val="1987861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" y="0"/>
            <a:ext cx="7820025" cy="914400"/>
          </a:xfrm>
        </p:spPr>
        <p:txBody>
          <a:bodyPr/>
          <a:lstStyle/>
          <a:p>
            <a:r>
              <a:rPr lang="en-US" sz="3200" b="1" dirty="0">
                <a:solidFill>
                  <a:srgbClr val="C00000"/>
                </a:solidFill>
              </a:rPr>
              <a:t>Pp. 4/5 – DISC “Pace/Priority”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" y="762000"/>
            <a:ext cx="8963025" cy="5334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						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14800" y="36576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Line 30"/>
          <p:cNvSpPr>
            <a:spLocks noChangeShapeType="1"/>
          </p:cNvSpPr>
          <p:nvPr/>
        </p:nvSpPr>
        <p:spPr bwMode="auto">
          <a:xfrm>
            <a:off x="3822699" y="3124201"/>
            <a:ext cx="882651" cy="2133600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10" name="Line 31"/>
          <p:cNvSpPr>
            <a:spLocks noChangeShapeType="1"/>
          </p:cNvSpPr>
          <p:nvPr/>
        </p:nvSpPr>
        <p:spPr bwMode="auto">
          <a:xfrm flipH="1">
            <a:off x="4762500" y="4571999"/>
            <a:ext cx="889000" cy="685801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11" name="Line 29"/>
          <p:cNvSpPr>
            <a:spLocks noChangeShapeType="1"/>
          </p:cNvSpPr>
          <p:nvPr/>
        </p:nvSpPr>
        <p:spPr bwMode="auto">
          <a:xfrm flipH="1">
            <a:off x="5651500" y="2209800"/>
            <a:ext cx="977900" cy="2362198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7800" y="22098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2" t="25999" r="74870" b="19778"/>
          <a:stretch>
            <a:fillRect/>
          </a:stretch>
        </p:blipFill>
        <p:spPr bwMode="auto">
          <a:xfrm>
            <a:off x="1219200" y="1219200"/>
            <a:ext cx="6476999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55914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PP. 6 – Natural Behavior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" y="762000"/>
            <a:ext cx="8963025" cy="5334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						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14800" y="36576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Line 30"/>
          <p:cNvSpPr>
            <a:spLocks noChangeShapeType="1"/>
          </p:cNvSpPr>
          <p:nvPr/>
        </p:nvSpPr>
        <p:spPr bwMode="auto">
          <a:xfrm>
            <a:off x="3822699" y="3124201"/>
            <a:ext cx="882651" cy="2133600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10" name="Line 31"/>
          <p:cNvSpPr>
            <a:spLocks noChangeShapeType="1"/>
          </p:cNvSpPr>
          <p:nvPr/>
        </p:nvSpPr>
        <p:spPr bwMode="auto">
          <a:xfrm flipH="1">
            <a:off x="4762500" y="4571998"/>
            <a:ext cx="889000" cy="685801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11" name="Line 29"/>
          <p:cNvSpPr>
            <a:spLocks noChangeShapeType="1"/>
          </p:cNvSpPr>
          <p:nvPr/>
        </p:nvSpPr>
        <p:spPr bwMode="auto">
          <a:xfrm flipH="1">
            <a:off x="5651500" y="2209800"/>
            <a:ext cx="977900" cy="2362198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400" y="1905000"/>
            <a:ext cx="2667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Most true and </a:t>
            </a:r>
            <a:r>
              <a:rPr lang="en-US" sz="3200" dirty="0">
                <a:latin typeface="Arial"/>
                <a:cs typeface="Arial"/>
              </a:rPr>
              <a:t>accurate you: your sweet spot</a:t>
            </a:r>
          </a:p>
        </p:txBody>
      </p:sp>
      <p:pic>
        <p:nvPicPr>
          <p:cNvPr id="6" name="Picture 5" descr="BBA -  Natural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066800"/>
            <a:ext cx="3352800" cy="496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4637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C00000"/>
                </a:solidFill>
              </a:rPr>
              <a:t>P. 8 – Overview of DISC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" y="762000"/>
            <a:ext cx="8963025" cy="5334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				</a:t>
            </a:r>
            <a:r>
              <a:rPr lang="en-US" sz="2000" b="1" dirty="0"/>
              <a:t>            </a:t>
            </a:r>
            <a:r>
              <a:rPr lang="en-US" dirty="0"/>
              <a:t>	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14800" y="36576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Line 30"/>
          <p:cNvSpPr>
            <a:spLocks noChangeShapeType="1"/>
          </p:cNvSpPr>
          <p:nvPr/>
        </p:nvSpPr>
        <p:spPr bwMode="auto">
          <a:xfrm>
            <a:off x="3822699" y="3124201"/>
            <a:ext cx="882651" cy="2133600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10" name="Line 31"/>
          <p:cNvSpPr>
            <a:spLocks noChangeShapeType="1"/>
          </p:cNvSpPr>
          <p:nvPr/>
        </p:nvSpPr>
        <p:spPr bwMode="auto">
          <a:xfrm flipH="1">
            <a:off x="4762500" y="4571999"/>
            <a:ext cx="889000" cy="685801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11" name="Line 29"/>
          <p:cNvSpPr>
            <a:spLocks noChangeShapeType="1"/>
          </p:cNvSpPr>
          <p:nvPr/>
        </p:nvSpPr>
        <p:spPr bwMode="auto">
          <a:xfrm flipH="1">
            <a:off x="5651500" y="2209800"/>
            <a:ext cx="977900" cy="2362198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609601" y="914400"/>
          <a:ext cx="7848600" cy="4944621"/>
        </p:xfrm>
        <a:graphic>
          <a:graphicData uri="http://schemas.openxmlformats.org/drawingml/2006/table">
            <a:tbl>
              <a:tblPr firstRow="1" firstCol="1" bandRow="1"/>
              <a:tblGrid>
                <a:gridCol w="1327118">
                  <a:extLst>
                    <a:ext uri="{9D8B030D-6E8A-4147-A177-3AD203B41FA5}">
                      <a16:colId xmlns:a16="http://schemas.microsoft.com/office/drawing/2014/main" val="2976207693"/>
                    </a:ext>
                  </a:extLst>
                </a:gridCol>
                <a:gridCol w="1318849">
                  <a:extLst>
                    <a:ext uri="{9D8B030D-6E8A-4147-A177-3AD203B41FA5}">
                      <a16:colId xmlns:a16="http://schemas.microsoft.com/office/drawing/2014/main" val="3354340214"/>
                    </a:ext>
                  </a:extLst>
                </a:gridCol>
                <a:gridCol w="231522">
                  <a:extLst>
                    <a:ext uri="{9D8B030D-6E8A-4147-A177-3AD203B41FA5}">
                      <a16:colId xmlns:a16="http://schemas.microsoft.com/office/drawing/2014/main" val="3207937294"/>
                    </a:ext>
                  </a:extLst>
                </a:gridCol>
                <a:gridCol w="1510681">
                  <a:extLst>
                    <a:ext uri="{9D8B030D-6E8A-4147-A177-3AD203B41FA5}">
                      <a16:colId xmlns:a16="http://schemas.microsoft.com/office/drawing/2014/main" val="3816612206"/>
                    </a:ext>
                  </a:extLst>
                </a:gridCol>
                <a:gridCol w="231522">
                  <a:extLst>
                    <a:ext uri="{9D8B030D-6E8A-4147-A177-3AD203B41FA5}">
                      <a16:colId xmlns:a16="http://schemas.microsoft.com/office/drawing/2014/main" val="2071291542"/>
                    </a:ext>
                  </a:extLst>
                </a:gridCol>
                <a:gridCol w="1348617">
                  <a:extLst>
                    <a:ext uri="{9D8B030D-6E8A-4147-A177-3AD203B41FA5}">
                      <a16:colId xmlns:a16="http://schemas.microsoft.com/office/drawing/2014/main" val="1876643379"/>
                    </a:ext>
                  </a:extLst>
                </a:gridCol>
                <a:gridCol w="231522">
                  <a:extLst>
                    <a:ext uri="{9D8B030D-6E8A-4147-A177-3AD203B41FA5}">
                      <a16:colId xmlns:a16="http://schemas.microsoft.com/office/drawing/2014/main" val="742771835"/>
                    </a:ext>
                  </a:extLst>
                </a:gridCol>
                <a:gridCol w="1648769">
                  <a:extLst>
                    <a:ext uri="{9D8B030D-6E8A-4147-A177-3AD203B41FA5}">
                      <a16:colId xmlns:a16="http://schemas.microsoft.com/office/drawing/2014/main" val="2896088488"/>
                    </a:ext>
                  </a:extLst>
                </a:gridCol>
              </a:tblGrid>
              <a:tr h="7544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HIGH D DOMINANCE STYLE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HIGH I INFLUENCING STYLE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90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HIGH S</a:t>
                      </a:r>
                      <a:b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</a:b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STEADINESS</a:t>
                      </a:r>
                      <a:b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</a:b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STYLE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HIGH C CONSCIENTIOUS STYLE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495207"/>
                  </a:ext>
                </a:extLst>
              </a:tr>
              <a:tr h="24083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Primary Drive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Independence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Interaction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Stability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Correctness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3727379"/>
                  </a:ext>
                </a:extLst>
              </a:tr>
              <a:tr h="24083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Preferred tasks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Challenging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People related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Scheduled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Structured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1464922"/>
                  </a:ext>
                </a:extLst>
              </a:tr>
              <a:tr h="4120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Comfortable with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Being decisive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Social friendliness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Being part of a team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Order and planning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799761"/>
                  </a:ext>
                </a:extLst>
              </a:tr>
              <a:tr h="24083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Personal strength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Problem solver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Encourager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Supporter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Organizer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4094927"/>
                  </a:ext>
                </a:extLst>
              </a:tr>
              <a:tr h="4120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Strength out of control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Preoccupation on goals over people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Speaking without thinking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Procrastination in addressing change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Over analyzing everything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3353412"/>
                  </a:ext>
                </a:extLst>
              </a:tr>
              <a:tr h="4120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Personal limitation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Too direct and intense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Too disorganized and nontraditional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Too indecisive and indirect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Too detailed and impersonal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1437795"/>
                  </a:ext>
                </a:extLst>
              </a:tr>
              <a:tr h="4120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Personal wants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Control,</a:t>
                      </a:r>
                      <a:b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</a:b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Variety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Approval,</a:t>
                      </a:r>
                      <a:b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</a:b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Non-structure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Routine,</a:t>
                      </a:r>
                      <a:b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</a:b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Harmony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Standards,</a:t>
                      </a:r>
                      <a:b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</a:b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Logic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8329168"/>
                  </a:ext>
                </a:extLst>
              </a:tr>
              <a:tr h="58326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Personal Fears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Losing,</a:t>
                      </a:r>
                      <a:b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</a:b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Being taken advantage of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Rejection,</a:t>
                      </a:r>
                      <a:b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</a:b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Rigid structure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Change,</a:t>
                      </a:r>
                      <a:b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</a:b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Confrontation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Criticism,</a:t>
                      </a:r>
                      <a:b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</a:b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Illogical thinking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8693013"/>
                  </a:ext>
                </a:extLst>
              </a:tr>
              <a:tr h="4120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Blind spots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Being held accountable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Follow through on commitments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Embracing need for change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Making decisions without analysis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2883243"/>
                  </a:ext>
                </a:extLst>
              </a:tr>
              <a:tr h="4120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Needs to work 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Empathy,</a:t>
                      </a:r>
                      <a:b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</a:b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Patience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Controlling emotions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Being assertive when pressured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Worrying less about everything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7961019"/>
                  </a:ext>
                </a:extLst>
              </a:tr>
              <a:tr h="4120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Measuring Maturity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Giving up control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Objectively handling rejection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Standing up for self when confronted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Not being defensive when criticized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88629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90209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P. 7 – Adapted Behavior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" y="762000"/>
            <a:ext cx="8963025" cy="5334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			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14800" y="36576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Line 30"/>
          <p:cNvSpPr>
            <a:spLocks noChangeShapeType="1"/>
          </p:cNvSpPr>
          <p:nvPr/>
        </p:nvSpPr>
        <p:spPr bwMode="auto">
          <a:xfrm>
            <a:off x="3822699" y="3124201"/>
            <a:ext cx="882651" cy="2133600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10" name="Line 31"/>
          <p:cNvSpPr>
            <a:spLocks noChangeShapeType="1"/>
          </p:cNvSpPr>
          <p:nvPr/>
        </p:nvSpPr>
        <p:spPr bwMode="auto">
          <a:xfrm flipH="1">
            <a:off x="4762500" y="4571998"/>
            <a:ext cx="889000" cy="685801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400" y="1905000"/>
            <a:ext cx="2667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What you believe you should be like:  environment</a:t>
            </a: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6" name="Picture 5" descr="BBA - Adapted 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914400"/>
            <a:ext cx="4267200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369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72400" cy="762000"/>
          </a:xfrm>
        </p:spPr>
        <p:txBody>
          <a:bodyPr/>
          <a:lstStyle/>
          <a:p>
            <a:pPr algn="l"/>
            <a:r>
              <a:rPr lang="en-US" b="1" dirty="0">
                <a:solidFill>
                  <a:srgbClr val="C00000"/>
                </a:solidFill>
              </a:rPr>
              <a:t>P. 7 Adapted vs. Natural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" y="762000"/>
            <a:ext cx="8963025" cy="2209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			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14800" y="36576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Line 30"/>
          <p:cNvSpPr>
            <a:spLocks noChangeShapeType="1"/>
          </p:cNvSpPr>
          <p:nvPr/>
        </p:nvSpPr>
        <p:spPr bwMode="auto">
          <a:xfrm>
            <a:off x="3822699" y="3124201"/>
            <a:ext cx="882651" cy="2133600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10" name="Line 31"/>
          <p:cNvSpPr>
            <a:spLocks noChangeShapeType="1"/>
          </p:cNvSpPr>
          <p:nvPr/>
        </p:nvSpPr>
        <p:spPr bwMode="auto">
          <a:xfrm flipH="1">
            <a:off x="4762500" y="4571998"/>
            <a:ext cx="889000" cy="685801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BBA - Adapted &amp; Natural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36007"/>
            <a:ext cx="8077200" cy="538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43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1268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-914400"/>
            <a:ext cx="8534400" cy="2590799"/>
          </a:xfrm>
        </p:spPr>
        <p:txBody>
          <a:bodyPr/>
          <a:lstStyle/>
          <a:p>
            <a:r>
              <a:rPr lang="en-US" sz="4000" b="1" dirty="0">
                <a:solidFill>
                  <a:srgbClr val="C00000"/>
                </a:solidFill>
              </a:rPr>
              <a:t>Personality Traits</a:t>
            </a:r>
            <a:endParaRPr lang="en-US" sz="4000" b="1" dirty="0">
              <a:solidFill>
                <a:srgbClr val="C00000"/>
              </a:solidFill>
              <a:latin typeface="Trebuchet MS"/>
              <a:cs typeface="Trebuchet MS"/>
            </a:endParaRPr>
          </a:p>
        </p:txBody>
      </p:sp>
      <p:sp>
        <p:nvSpPr>
          <p:cNvPr id="1126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305800" cy="3657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b="1" dirty="0"/>
          </a:p>
          <a:p>
            <a:pPr marL="0" indent="0" eaLnBrk="1" hangingPunct="1">
              <a:buFont typeface="Wingdings" pitchFamily="2" charset="2"/>
              <a:buNone/>
            </a:pPr>
            <a:endParaRPr lang="en-US" sz="1800" dirty="0">
              <a:solidFill>
                <a:srgbClr val="595959"/>
              </a:solidFill>
              <a:latin typeface="Trebuchet MS"/>
              <a:cs typeface="Trebuchet MS"/>
            </a:endParaRPr>
          </a:p>
        </p:txBody>
      </p:sp>
      <p:sp>
        <p:nvSpPr>
          <p:cNvPr id="293894" name="WordArt 6"/>
          <p:cNvSpPr>
            <a:spLocks noChangeArrowheads="1" noChangeShapeType="1" noTextEdit="1"/>
          </p:cNvSpPr>
          <p:nvPr/>
        </p:nvSpPr>
        <p:spPr bwMode="auto">
          <a:xfrm>
            <a:off x="4095750" y="4376738"/>
            <a:ext cx="2197100" cy="585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800000"/>
                  </a:gs>
                  <a:gs pos="50000">
                    <a:srgbClr val="CC0000"/>
                  </a:gs>
                  <a:gs pos="100000">
                    <a:srgbClr val="800000"/>
                  </a:gs>
                </a:gsLst>
                <a:lin ang="5400000" scaled="1"/>
              </a:gradFill>
              <a:effectLst>
                <a:outerShdw dist="35921" dir="2700000" algn="ctr" rotWithShape="0">
                  <a:schemeClr val="bg1">
                    <a:alpha val="50000"/>
                  </a:schemeClr>
                </a:outerShdw>
              </a:effectLst>
              <a:latin typeface="Arial Black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1524001"/>
            <a:ext cx="9112825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200" b="1" dirty="0">
                <a:solidFill>
                  <a:srgbClr val="000000"/>
                </a:solidFill>
              </a:rPr>
              <a:t>From your five cards, discard two cards </a:t>
            </a:r>
            <a:br>
              <a:rPr lang="en-US" altLang="en-US" sz="3200" b="1" dirty="0">
                <a:solidFill>
                  <a:srgbClr val="000000"/>
                </a:solidFill>
              </a:rPr>
            </a:br>
            <a:r>
              <a:rPr lang="en-US" altLang="en-US" sz="3200" b="1" dirty="0">
                <a:solidFill>
                  <a:srgbClr val="000000"/>
                </a:solidFill>
              </a:rPr>
              <a:t>that are least like you by placing them </a:t>
            </a:r>
            <a:br>
              <a:rPr lang="en-US" altLang="en-US" sz="3200" b="1" dirty="0">
                <a:solidFill>
                  <a:srgbClr val="000000"/>
                </a:solidFill>
              </a:rPr>
            </a:br>
            <a:r>
              <a:rPr lang="en-US" altLang="en-US" sz="3200" b="1" dirty="0">
                <a:solidFill>
                  <a:srgbClr val="000000"/>
                </a:solidFill>
              </a:rPr>
              <a:t>in the middle of the table.</a:t>
            </a:r>
            <a:br>
              <a:rPr lang="en-US" altLang="en-US" sz="3200" b="1" dirty="0">
                <a:solidFill>
                  <a:srgbClr val="000000"/>
                </a:solidFill>
              </a:rPr>
            </a:br>
            <a:endParaRPr lang="en-US" altLang="en-US" sz="3200" b="1" dirty="0">
              <a:solidFill>
                <a:srgbClr val="0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200" b="1" dirty="0">
                <a:solidFill>
                  <a:srgbClr val="000000"/>
                </a:solidFill>
              </a:rPr>
              <a:t>With your three cards, trade cards with other participants in your group if you’d like – </a:t>
            </a:r>
            <a:br>
              <a:rPr lang="en-US" altLang="en-US" sz="3200" b="1" dirty="0">
                <a:solidFill>
                  <a:srgbClr val="000000"/>
                </a:solidFill>
              </a:rPr>
            </a:br>
            <a:r>
              <a:rPr lang="en-US" altLang="en-US" sz="3200" b="1" dirty="0">
                <a:solidFill>
                  <a:srgbClr val="000000"/>
                </a:solidFill>
              </a:rPr>
              <a:t>one for one.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3200" b="1" dirty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04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2192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b="1" dirty="0">
                <a:solidFill>
                  <a:srgbClr val="C00000"/>
                </a:solidFill>
                <a:effectLst/>
                <a:ea typeface="ＭＳ Ｐゴシック" charset="-128"/>
              </a:rPr>
              <a:t>Assignment </a:t>
            </a:r>
            <a:br>
              <a:rPr lang="en-US" dirty="0">
                <a:solidFill>
                  <a:schemeClr val="accent5">
                    <a:lumMod val="25000"/>
                  </a:schemeClr>
                </a:solidFill>
                <a:effectLst/>
                <a:ea typeface="ＭＳ Ｐゴシック" charset="-128"/>
              </a:rPr>
            </a:br>
            <a:r>
              <a:rPr lang="en-US" sz="3600" dirty="0">
                <a:solidFill>
                  <a:schemeClr val="accent5">
                    <a:lumMod val="25000"/>
                  </a:schemeClr>
                </a:solidFill>
                <a:effectLst/>
                <a:ea typeface="ＭＳ Ｐゴシック" charset="-128"/>
              </a:rPr>
              <a:t>[Complete page 16 of DISC Report]</a:t>
            </a:r>
          </a:p>
        </p:txBody>
      </p:sp>
      <p:pic>
        <p:nvPicPr>
          <p:cNvPr id="60420" name="Content Placeholder 6" descr="Page 13 BBA 377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" r="-272"/>
          <a:stretch>
            <a:fillRect/>
          </a:stretch>
        </p:blipFill>
        <p:spPr>
          <a:xfrm>
            <a:off x="2667000" y="1752600"/>
            <a:ext cx="3979863" cy="4343400"/>
          </a:xfrm>
          <a:ln w="57150">
            <a:solidFill>
              <a:srgbClr val="800000"/>
            </a:solidFill>
          </a:ln>
        </p:spPr>
      </p:pic>
    </p:spTree>
    <p:extLst>
      <p:ext uri="{BB962C8B-B14F-4D97-AF65-F5344CB8AC3E}">
        <p14:creationId xmlns:p14="http://schemas.microsoft.com/office/powerpoint/2010/main" val="1120822637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PT V2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" y="0"/>
            <a:ext cx="7743825" cy="914400"/>
          </a:xfrm>
        </p:spPr>
        <p:txBody>
          <a:bodyPr/>
          <a:lstStyle/>
          <a:p>
            <a:r>
              <a:rPr lang="en-US" sz="3200" b="1" dirty="0">
                <a:solidFill>
                  <a:srgbClr val="C00000"/>
                </a:solidFill>
              </a:rPr>
              <a:t>PP. 18-19 DISC Behavioral Continuums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DFA212-BCDB-4CC7-A3AC-5DFB62EC0E9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" y="762000"/>
            <a:ext cx="8963025" cy="5334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				</a:t>
            </a:r>
            <a:r>
              <a:rPr lang="en-US" sz="2000" b="1" dirty="0"/>
              <a:t>            </a:t>
            </a:r>
            <a:r>
              <a:rPr lang="en-US" dirty="0"/>
              <a:t>	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14800" y="36576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" name="Line 30"/>
          <p:cNvSpPr>
            <a:spLocks noChangeShapeType="1"/>
          </p:cNvSpPr>
          <p:nvPr/>
        </p:nvSpPr>
        <p:spPr bwMode="auto">
          <a:xfrm>
            <a:off x="3822699" y="3124201"/>
            <a:ext cx="882651" cy="2133600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10" name="Line 31"/>
          <p:cNvSpPr>
            <a:spLocks noChangeShapeType="1"/>
          </p:cNvSpPr>
          <p:nvPr/>
        </p:nvSpPr>
        <p:spPr bwMode="auto">
          <a:xfrm flipH="1">
            <a:off x="4762500" y="4571999"/>
            <a:ext cx="889000" cy="685801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11" name="Line 29"/>
          <p:cNvSpPr>
            <a:spLocks noChangeShapeType="1"/>
          </p:cNvSpPr>
          <p:nvPr/>
        </p:nvSpPr>
        <p:spPr bwMode="auto">
          <a:xfrm flipH="1">
            <a:off x="5651500" y="2209800"/>
            <a:ext cx="977900" cy="2362198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8" t="12500" r="25987" b="17708"/>
          <a:stretch>
            <a:fillRect/>
          </a:stretch>
        </p:blipFill>
        <p:spPr bwMode="auto">
          <a:xfrm>
            <a:off x="85725" y="858129"/>
            <a:ext cx="4352925" cy="5466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8" t="15625" r="25401" b="13542"/>
          <a:stretch>
            <a:fillRect/>
          </a:stretch>
        </p:blipFill>
        <p:spPr bwMode="auto">
          <a:xfrm>
            <a:off x="4591632" y="914400"/>
            <a:ext cx="445711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51762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5975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7170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95250" y="6400800"/>
            <a:ext cx="28956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-228600"/>
            <a:ext cx="8382000" cy="1371600"/>
          </a:xfrm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rgbClr val="C00000"/>
                </a:solidFill>
                <a:cs typeface="Trebuchet MS"/>
              </a:rPr>
              <a:t>Johari Window </a:t>
            </a:r>
            <a:r>
              <a:rPr lang="en-US" sz="2800" b="1" dirty="0">
                <a:solidFill>
                  <a:srgbClr val="C00000"/>
                </a:solidFill>
                <a:cs typeface="Trebuchet MS"/>
              </a:rPr>
              <a:t>(H.O. p 3)</a:t>
            </a:r>
          </a:p>
        </p:txBody>
      </p:sp>
      <p:sp>
        <p:nvSpPr>
          <p:cNvPr id="9220" name="Rectangle 3"/>
          <p:cNvSpPr>
            <a:spLocks noChangeArrowheads="1"/>
          </p:cNvSpPr>
          <p:nvPr/>
        </p:nvSpPr>
        <p:spPr bwMode="auto">
          <a:xfrm>
            <a:off x="457200" y="6389688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692269" name="Group 45"/>
          <p:cNvGraphicFramePr>
            <a:graphicFrameLocks noGrp="1"/>
          </p:cNvGraphicFramePr>
          <p:nvPr>
            <p:extLst/>
          </p:nvPr>
        </p:nvGraphicFramePr>
        <p:xfrm>
          <a:off x="457200" y="1219201"/>
          <a:ext cx="8534399" cy="4952999"/>
        </p:xfrm>
        <a:graphic>
          <a:graphicData uri="http://schemas.openxmlformats.org/drawingml/2006/table">
            <a:tbl>
              <a:tblPr/>
              <a:tblGrid>
                <a:gridCol w="16146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367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30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650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55477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55477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Known to Self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55477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Not Known to Self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173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55477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Known to Others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55477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Public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55477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Blind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705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55477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Not Known to Others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55477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Hidden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55477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Potential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2284004"/>
      </p:ext>
    </p:extLst>
  </p:cSld>
  <p:clrMapOvr>
    <a:masterClrMapping/>
  </p:clrMapOvr>
  <p:transition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/>
              <a:t>Two key ideas behind the tool: 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b="1" dirty="0"/>
              <a:t>Self Disclosure: </a:t>
            </a:r>
            <a:r>
              <a:rPr lang="en-US" altLang="en-US" dirty="0"/>
              <a:t>Individuals can build trust between themselves by disclosing information about themselves. </a:t>
            </a:r>
          </a:p>
          <a:p>
            <a:pPr eaLnBrk="1" hangingPunct="1"/>
            <a:r>
              <a:rPr lang="en-US" altLang="en-US" b="1" dirty="0"/>
              <a:t>Feedback:</a:t>
            </a:r>
            <a:r>
              <a:rPr lang="en-US" altLang="en-US" dirty="0"/>
              <a:t>  They can learn about self and come to terms with personal issues with the help of feedback from others. </a:t>
            </a:r>
          </a:p>
        </p:txBody>
      </p:sp>
    </p:spTree>
    <p:extLst>
      <p:ext uri="{BB962C8B-B14F-4D97-AF65-F5344CB8AC3E}">
        <p14:creationId xmlns:p14="http://schemas.microsoft.com/office/powerpoint/2010/main" val="3597828053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57400" y="1981200"/>
            <a:ext cx="2895600" cy="2438400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Public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Arena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Open</a:t>
            </a:r>
          </a:p>
        </p:txBody>
      </p:sp>
      <p:sp>
        <p:nvSpPr>
          <p:cNvPr id="3" name="Rectangle 2"/>
          <p:cNvSpPr/>
          <p:nvPr/>
        </p:nvSpPr>
        <p:spPr>
          <a:xfrm>
            <a:off x="4953000" y="1981200"/>
            <a:ext cx="2971800" cy="2438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Blind (spot)</a:t>
            </a:r>
          </a:p>
        </p:txBody>
      </p:sp>
      <p:sp>
        <p:nvSpPr>
          <p:cNvPr id="4" name="Rectangle 3"/>
          <p:cNvSpPr/>
          <p:nvPr/>
        </p:nvSpPr>
        <p:spPr>
          <a:xfrm>
            <a:off x="2057400" y="4419600"/>
            <a:ext cx="2895600" cy="220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Hidden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Avoided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Private</a:t>
            </a:r>
          </a:p>
        </p:txBody>
      </p:sp>
      <p:sp>
        <p:nvSpPr>
          <p:cNvPr id="5" name="Rectangle 4"/>
          <p:cNvSpPr/>
          <p:nvPr/>
        </p:nvSpPr>
        <p:spPr>
          <a:xfrm>
            <a:off x="4953000" y="4419600"/>
            <a:ext cx="2971800" cy="22098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Unknown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Unconscious</a:t>
            </a:r>
          </a:p>
        </p:txBody>
      </p:sp>
      <p:sp>
        <p:nvSpPr>
          <p:cNvPr id="2054" name="TextBox 6"/>
          <p:cNvSpPr txBox="1">
            <a:spLocks noChangeArrowheads="1"/>
          </p:cNvSpPr>
          <p:nvPr/>
        </p:nvSpPr>
        <p:spPr bwMode="auto">
          <a:xfrm>
            <a:off x="381000" y="23453"/>
            <a:ext cx="9144000" cy="1305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JOHARI Window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Interpersonal Communications Model</a:t>
            </a:r>
          </a:p>
        </p:txBody>
      </p:sp>
      <p:sp>
        <p:nvSpPr>
          <p:cNvPr id="2055" name="TextBox 7"/>
          <p:cNvSpPr txBox="1">
            <a:spLocks noChangeArrowheads="1"/>
          </p:cNvSpPr>
          <p:nvPr/>
        </p:nvSpPr>
        <p:spPr bwMode="auto">
          <a:xfrm>
            <a:off x="2133600" y="1447800"/>
            <a:ext cx="21804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KNOWN TO SELF</a:t>
            </a: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5181600" y="1447800"/>
            <a:ext cx="25523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UNKNOWN TO SELF</a:t>
            </a:r>
          </a:p>
        </p:txBody>
      </p:sp>
      <p:sp>
        <p:nvSpPr>
          <p:cNvPr id="2057" name="Rectangle 10"/>
          <p:cNvSpPr>
            <a:spLocks noChangeArrowheads="1"/>
          </p:cNvSpPr>
          <p:nvPr/>
        </p:nvSpPr>
        <p:spPr bwMode="auto">
          <a:xfrm>
            <a:off x="457200" y="2590800"/>
            <a:ext cx="12303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KNOWN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TO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OTHERS</a:t>
            </a:r>
          </a:p>
        </p:txBody>
      </p:sp>
      <p:sp>
        <p:nvSpPr>
          <p:cNvPr id="2058" name="Rectangle 11"/>
          <p:cNvSpPr>
            <a:spLocks noChangeArrowheads="1"/>
          </p:cNvSpPr>
          <p:nvPr/>
        </p:nvSpPr>
        <p:spPr bwMode="auto">
          <a:xfrm>
            <a:off x="381000" y="4876800"/>
            <a:ext cx="1600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UNKNOWN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TO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OTHERS</a:t>
            </a:r>
          </a:p>
        </p:txBody>
      </p:sp>
    </p:spTree>
    <p:extLst>
      <p:ext uri="{BB962C8B-B14F-4D97-AF65-F5344CB8AC3E}">
        <p14:creationId xmlns:p14="http://schemas.microsoft.com/office/powerpoint/2010/main" val="26882660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57400" y="1981200"/>
            <a:ext cx="2895600" cy="3048000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Public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Arena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Open</a:t>
            </a:r>
          </a:p>
        </p:txBody>
      </p:sp>
      <p:sp>
        <p:nvSpPr>
          <p:cNvPr id="3" name="Rectangle 2"/>
          <p:cNvSpPr/>
          <p:nvPr/>
        </p:nvSpPr>
        <p:spPr>
          <a:xfrm>
            <a:off x="4953000" y="1981200"/>
            <a:ext cx="2971800" cy="2438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Blind (spot)</a:t>
            </a:r>
          </a:p>
        </p:txBody>
      </p:sp>
      <p:sp>
        <p:nvSpPr>
          <p:cNvPr id="4" name="Rectangle 3"/>
          <p:cNvSpPr/>
          <p:nvPr/>
        </p:nvSpPr>
        <p:spPr>
          <a:xfrm>
            <a:off x="2057400" y="5029200"/>
            <a:ext cx="2895600" cy="1600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Hidden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Avoided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Private</a:t>
            </a:r>
          </a:p>
        </p:txBody>
      </p:sp>
      <p:sp>
        <p:nvSpPr>
          <p:cNvPr id="5" name="Rectangle 4"/>
          <p:cNvSpPr/>
          <p:nvPr/>
        </p:nvSpPr>
        <p:spPr>
          <a:xfrm>
            <a:off x="4953000" y="4419600"/>
            <a:ext cx="2971800" cy="22098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Unknown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Unconscious</a:t>
            </a:r>
          </a:p>
        </p:txBody>
      </p:sp>
      <p:sp>
        <p:nvSpPr>
          <p:cNvPr id="3078" name="TextBox 6"/>
          <p:cNvSpPr txBox="1">
            <a:spLocks noChangeArrowheads="1"/>
          </p:cNvSpPr>
          <p:nvPr/>
        </p:nvSpPr>
        <p:spPr bwMode="auto">
          <a:xfrm>
            <a:off x="-1143000" y="167509"/>
            <a:ext cx="9067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When You Share or Self-Disclose:</a:t>
            </a:r>
          </a:p>
        </p:txBody>
      </p:sp>
      <p:sp>
        <p:nvSpPr>
          <p:cNvPr id="3079" name="TextBox 7"/>
          <p:cNvSpPr txBox="1">
            <a:spLocks noChangeArrowheads="1"/>
          </p:cNvSpPr>
          <p:nvPr/>
        </p:nvSpPr>
        <p:spPr bwMode="auto">
          <a:xfrm>
            <a:off x="2133600" y="1447800"/>
            <a:ext cx="21804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KNOWN TO SELF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5181600" y="1447800"/>
            <a:ext cx="25523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UNKNOWN TO SELF</a:t>
            </a:r>
          </a:p>
        </p:txBody>
      </p:sp>
      <p:sp>
        <p:nvSpPr>
          <p:cNvPr id="3081" name="Rectangle 10"/>
          <p:cNvSpPr>
            <a:spLocks noChangeArrowheads="1"/>
          </p:cNvSpPr>
          <p:nvPr/>
        </p:nvSpPr>
        <p:spPr bwMode="auto">
          <a:xfrm>
            <a:off x="457200" y="2590800"/>
            <a:ext cx="12303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KNOWN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TO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OTHERS</a:t>
            </a:r>
          </a:p>
        </p:txBody>
      </p:sp>
      <p:sp>
        <p:nvSpPr>
          <p:cNvPr id="3082" name="Rectangle 11"/>
          <p:cNvSpPr>
            <a:spLocks noChangeArrowheads="1"/>
          </p:cNvSpPr>
          <p:nvPr/>
        </p:nvSpPr>
        <p:spPr bwMode="auto">
          <a:xfrm>
            <a:off x="381000" y="4876800"/>
            <a:ext cx="1600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UNKNOWN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TO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OTHERS</a:t>
            </a:r>
          </a:p>
        </p:txBody>
      </p:sp>
    </p:spTree>
    <p:extLst>
      <p:ext uri="{BB962C8B-B14F-4D97-AF65-F5344CB8AC3E}">
        <p14:creationId xmlns:p14="http://schemas.microsoft.com/office/powerpoint/2010/main" val="34821640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57400" y="1981200"/>
            <a:ext cx="3962400" cy="2438400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Public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Arena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Open</a:t>
            </a:r>
          </a:p>
        </p:txBody>
      </p:sp>
      <p:sp>
        <p:nvSpPr>
          <p:cNvPr id="3" name="Rectangle 2"/>
          <p:cNvSpPr/>
          <p:nvPr/>
        </p:nvSpPr>
        <p:spPr>
          <a:xfrm>
            <a:off x="6019800" y="1981200"/>
            <a:ext cx="1905000" cy="2438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Blind (spot)</a:t>
            </a:r>
          </a:p>
        </p:txBody>
      </p:sp>
      <p:sp>
        <p:nvSpPr>
          <p:cNvPr id="4" name="Rectangle 3"/>
          <p:cNvSpPr/>
          <p:nvPr/>
        </p:nvSpPr>
        <p:spPr>
          <a:xfrm>
            <a:off x="2057400" y="4419600"/>
            <a:ext cx="2895600" cy="220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Hidden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Avoided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Private</a:t>
            </a:r>
          </a:p>
        </p:txBody>
      </p:sp>
      <p:sp>
        <p:nvSpPr>
          <p:cNvPr id="5" name="Rectangle 4"/>
          <p:cNvSpPr/>
          <p:nvPr/>
        </p:nvSpPr>
        <p:spPr>
          <a:xfrm>
            <a:off x="4953000" y="4419600"/>
            <a:ext cx="2971800" cy="22098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Unknown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Unconscious</a:t>
            </a:r>
          </a:p>
        </p:txBody>
      </p:sp>
      <p:sp>
        <p:nvSpPr>
          <p:cNvPr id="4102" name="TextBox 6"/>
          <p:cNvSpPr txBox="1">
            <a:spLocks noChangeArrowheads="1"/>
          </p:cNvSpPr>
          <p:nvPr/>
        </p:nvSpPr>
        <p:spPr bwMode="auto">
          <a:xfrm>
            <a:off x="-292100" y="151028"/>
            <a:ext cx="7594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When You Solicit or Receive Feedback:</a:t>
            </a:r>
          </a:p>
        </p:txBody>
      </p:sp>
      <p:sp>
        <p:nvSpPr>
          <p:cNvPr id="4103" name="TextBox 7"/>
          <p:cNvSpPr txBox="1">
            <a:spLocks noChangeArrowheads="1"/>
          </p:cNvSpPr>
          <p:nvPr/>
        </p:nvSpPr>
        <p:spPr bwMode="auto">
          <a:xfrm>
            <a:off x="2133600" y="1447800"/>
            <a:ext cx="21804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KNOWN TO SELF</a:t>
            </a: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5181600" y="1447800"/>
            <a:ext cx="25523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UNKNOWN TO SELF</a:t>
            </a:r>
          </a:p>
        </p:txBody>
      </p:sp>
      <p:sp>
        <p:nvSpPr>
          <p:cNvPr id="4105" name="Rectangle 10"/>
          <p:cNvSpPr>
            <a:spLocks noChangeArrowheads="1"/>
          </p:cNvSpPr>
          <p:nvPr/>
        </p:nvSpPr>
        <p:spPr bwMode="auto">
          <a:xfrm>
            <a:off x="457200" y="2590800"/>
            <a:ext cx="12303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KNOWN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TO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OTHERS</a:t>
            </a:r>
          </a:p>
        </p:txBody>
      </p:sp>
      <p:sp>
        <p:nvSpPr>
          <p:cNvPr id="4106" name="Rectangle 11"/>
          <p:cNvSpPr>
            <a:spLocks noChangeArrowheads="1"/>
          </p:cNvSpPr>
          <p:nvPr/>
        </p:nvSpPr>
        <p:spPr bwMode="auto">
          <a:xfrm>
            <a:off x="381000" y="4876800"/>
            <a:ext cx="1600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UNKNOWN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TO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OTHERS</a:t>
            </a:r>
          </a:p>
        </p:txBody>
      </p:sp>
    </p:spTree>
    <p:extLst>
      <p:ext uri="{BB962C8B-B14F-4D97-AF65-F5344CB8AC3E}">
        <p14:creationId xmlns:p14="http://schemas.microsoft.com/office/powerpoint/2010/main" val="25251450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57400" y="1981200"/>
            <a:ext cx="4267200" cy="3429000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Public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Arena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Open</a:t>
            </a:r>
          </a:p>
        </p:txBody>
      </p:sp>
      <p:sp>
        <p:nvSpPr>
          <p:cNvPr id="3" name="Rectangle 2"/>
          <p:cNvSpPr/>
          <p:nvPr/>
        </p:nvSpPr>
        <p:spPr>
          <a:xfrm>
            <a:off x="6324600" y="1981200"/>
            <a:ext cx="1600200" cy="3352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Blind (spot)</a:t>
            </a:r>
          </a:p>
        </p:txBody>
      </p:sp>
      <p:sp>
        <p:nvSpPr>
          <p:cNvPr id="4" name="Rectangle 3"/>
          <p:cNvSpPr/>
          <p:nvPr/>
        </p:nvSpPr>
        <p:spPr>
          <a:xfrm>
            <a:off x="2057400" y="5334000"/>
            <a:ext cx="2895600" cy="1295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Hidden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Avoided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Private</a:t>
            </a:r>
          </a:p>
        </p:txBody>
      </p:sp>
      <p:sp>
        <p:nvSpPr>
          <p:cNvPr id="5" name="Rectangle 4"/>
          <p:cNvSpPr/>
          <p:nvPr/>
        </p:nvSpPr>
        <p:spPr>
          <a:xfrm>
            <a:off x="4953000" y="5334000"/>
            <a:ext cx="2971800" cy="12954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Unknown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Unconscious</a:t>
            </a:r>
          </a:p>
        </p:txBody>
      </p:sp>
      <p:sp>
        <p:nvSpPr>
          <p:cNvPr id="5126" name="TextBox 6"/>
          <p:cNvSpPr txBox="1">
            <a:spLocks noChangeArrowheads="1"/>
          </p:cNvSpPr>
          <p:nvPr/>
        </p:nvSpPr>
        <p:spPr bwMode="auto">
          <a:xfrm>
            <a:off x="0" y="95905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When You Receive Feedback 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AND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Self-Disclose:</a:t>
            </a:r>
          </a:p>
        </p:txBody>
      </p:sp>
      <p:sp>
        <p:nvSpPr>
          <p:cNvPr id="5127" name="TextBox 7"/>
          <p:cNvSpPr txBox="1">
            <a:spLocks noChangeArrowheads="1"/>
          </p:cNvSpPr>
          <p:nvPr/>
        </p:nvSpPr>
        <p:spPr bwMode="auto">
          <a:xfrm>
            <a:off x="2133600" y="1447800"/>
            <a:ext cx="21804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KNOWN TO SELF</a:t>
            </a:r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5181600" y="1447800"/>
            <a:ext cx="25523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UNKNOWN TO SELF</a:t>
            </a:r>
          </a:p>
        </p:txBody>
      </p:sp>
      <p:sp>
        <p:nvSpPr>
          <p:cNvPr id="5129" name="Rectangle 10"/>
          <p:cNvSpPr>
            <a:spLocks noChangeArrowheads="1"/>
          </p:cNvSpPr>
          <p:nvPr/>
        </p:nvSpPr>
        <p:spPr bwMode="auto">
          <a:xfrm>
            <a:off x="457200" y="2590800"/>
            <a:ext cx="12303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KNOWN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TO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OTHERS</a:t>
            </a:r>
          </a:p>
        </p:txBody>
      </p:sp>
      <p:sp>
        <p:nvSpPr>
          <p:cNvPr id="5130" name="Rectangle 11"/>
          <p:cNvSpPr>
            <a:spLocks noChangeArrowheads="1"/>
          </p:cNvSpPr>
          <p:nvPr/>
        </p:nvSpPr>
        <p:spPr bwMode="auto">
          <a:xfrm>
            <a:off x="381000" y="4876800"/>
            <a:ext cx="1600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UNKNOWN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TO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OTHERS</a:t>
            </a:r>
          </a:p>
        </p:txBody>
      </p:sp>
    </p:spTree>
    <p:extLst>
      <p:ext uri="{BB962C8B-B14F-4D97-AF65-F5344CB8AC3E}">
        <p14:creationId xmlns:p14="http://schemas.microsoft.com/office/powerpoint/2010/main" val="10091101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623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1268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-914400"/>
            <a:ext cx="8534400" cy="2590799"/>
          </a:xfrm>
        </p:spPr>
        <p:txBody>
          <a:bodyPr/>
          <a:lstStyle/>
          <a:p>
            <a:r>
              <a:rPr lang="en-US" sz="4000" b="1" dirty="0">
                <a:solidFill>
                  <a:srgbClr val="C00000"/>
                </a:solidFill>
              </a:rPr>
              <a:t>Personality Traits</a:t>
            </a:r>
            <a:endParaRPr lang="en-US" sz="4000" b="1" dirty="0">
              <a:solidFill>
                <a:srgbClr val="C00000"/>
              </a:solidFill>
              <a:latin typeface="Trebuchet MS"/>
              <a:cs typeface="Trebuchet MS"/>
            </a:endParaRPr>
          </a:p>
        </p:txBody>
      </p:sp>
      <p:sp>
        <p:nvSpPr>
          <p:cNvPr id="1126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305800" cy="3657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b="1" dirty="0"/>
          </a:p>
          <a:p>
            <a:pPr marL="0" indent="0" eaLnBrk="1" hangingPunct="1">
              <a:buFont typeface="Wingdings" pitchFamily="2" charset="2"/>
              <a:buNone/>
            </a:pPr>
            <a:endParaRPr lang="en-US" sz="1800" dirty="0">
              <a:solidFill>
                <a:srgbClr val="595959"/>
              </a:solidFill>
              <a:latin typeface="Trebuchet MS"/>
              <a:cs typeface="Trebuchet MS"/>
            </a:endParaRPr>
          </a:p>
        </p:txBody>
      </p:sp>
      <p:sp>
        <p:nvSpPr>
          <p:cNvPr id="293894" name="WordArt 6"/>
          <p:cNvSpPr>
            <a:spLocks noChangeArrowheads="1" noChangeShapeType="1" noTextEdit="1"/>
          </p:cNvSpPr>
          <p:nvPr/>
        </p:nvSpPr>
        <p:spPr bwMode="auto">
          <a:xfrm>
            <a:off x="4095750" y="4376738"/>
            <a:ext cx="2197100" cy="585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800000"/>
                  </a:gs>
                  <a:gs pos="50000">
                    <a:srgbClr val="CC0000"/>
                  </a:gs>
                  <a:gs pos="100000">
                    <a:srgbClr val="800000"/>
                  </a:gs>
                </a:gsLst>
                <a:lin ang="5400000" scaled="1"/>
              </a:gradFill>
              <a:effectLst>
                <a:outerShdw dist="35921" dir="2700000" algn="ctr" rotWithShape="0">
                  <a:schemeClr val="bg1">
                    <a:alpha val="50000"/>
                  </a:schemeClr>
                </a:outerShdw>
              </a:effectLst>
              <a:latin typeface="Arial Black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1" y="1524001"/>
            <a:ext cx="861060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200" b="1" dirty="0">
                <a:solidFill>
                  <a:srgbClr val="000000"/>
                </a:solidFill>
              </a:rPr>
              <a:t>Move about the room and trade cards with other participants – one for one, if you’d like.</a:t>
            </a:r>
            <a:br>
              <a:rPr lang="en-US" altLang="en-US" sz="3200" b="1" dirty="0">
                <a:solidFill>
                  <a:srgbClr val="000000"/>
                </a:solidFill>
              </a:rPr>
            </a:br>
            <a:endParaRPr lang="en-US" altLang="en-US" sz="3200" b="1" dirty="0">
              <a:solidFill>
                <a:srgbClr val="0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200" b="1" dirty="0">
                <a:solidFill>
                  <a:srgbClr val="000000"/>
                </a:solidFill>
              </a:rPr>
              <a:t>Then, review cards that others discarded.</a:t>
            </a:r>
            <a:br>
              <a:rPr lang="en-US" altLang="en-US" sz="3200" b="1" dirty="0">
                <a:solidFill>
                  <a:srgbClr val="000000"/>
                </a:solidFill>
              </a:rPr>
            </a:br>
            <a:endParaRPr lang="en-US" altLang="en-US" sz="3200" b="1" dirty="0">
              <a:solidFill>
                <a:srgbClr val="0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200" b="1" dirty="0">
                <a:solidFill>
                  <a:srgbClr val="000000"/>
                </a:solidFill>
              </a:rPr>
              <a:t>If you find a better description, pick up </a:t>
            </a:r>
            <a:br>
              <a:rPr lang="en-US" altLang="en-US" sz="3200" b="1" dirty="0">
                <a:solidFill>
                  <a:srgbClr val="000000"/>
                </a:solidFill>
              </a:rPr>
            </a:br>
            <a:r>
              <a:rPr lang="en-US" altLang="en-US" sz="3200" b="1" dirty="0">
                <a:solidFill>
                  <a:srgbClr val="000000"/>
                </a:solidFill>
              </a:rPr>
              <a:t>the new card and discard one.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3200" b="1" dirty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56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0" y="6400800"/>
            <a:ext cx="9144000" cy="457200"/>
          </a:xfrm>
          <a:solidFill>
            <a:srgbClr val="C00000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1078" name="Rectangle 6"/>
          <p:cNvSpPr>
            <a:spLocks noChangeArrowheads="1"/>
          </p:cNvSpPr>
          <p:nvPr/>
        </p:nvSpPr>
        <p:spPr bwMode="auto">
          <a:xfrm>
            <a:off x="2586038" y="1401763"/>
            <a:ext cx="36215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55477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Shared Language</a:t>
            </a:r>
          </a:p>
        </p:txBody>
      </p:sp>
      <p:grpSp>
        <p:nvGrpSpPr>
          <p:cNvPr id="131090" name="Group 18"/>
          <p:cNvGrpSpPr>
            <a:grpSpLocks/>
          </p:cNvGrpSpPr>
          <p:nvPr/>
        </p:nvGrpSpPr>
        <p:grpSpPr bwMode="auto">
          <a:xfrm>
            <a:off x="2270125" y="4297364"/>
            <a:ext cx="4941888" cy="1697038"/>
            <a:chOff x="1430" y="2707"/>
            <a:chExt cx="3113" cy="1069"/>
          </a:xfrm>
        </p:grpSpPr>
        <p:sp>
          <p:nvSpPr>
            <p:cNvPr id="131077" name="Rectangle 5"/>
            <p:cNvSpPr>
              <a:spLocks noChangeArrowheads="1"/>
            </p:cNvSpPr>
            <p:nvPr/>
          </p:nvSpPr>
          <p:spPr bwMode="auto">
            <a:xfrm>
              <a:off x="1430" y="3408"/>
              <a:ext cx="3113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55477"/>
                </a:buClr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</a:rPr>
                <a:t>Safe for everyone to use</a:t>
              </a:r>
            </a:p>
          </p:txBody>
        </p:sp>
        <p:grpSp>
          <p:nvGrpSpPr>
            <p:cNvPr id="131081" name="Group 9"/>
            <p:cNvGrpSpPr>
              <a:grpSpLocks/>
            </p:cNvGrpSpPr>
            <p:nvPr/>
          </p:nvGrpSpPr>
          <p:grpSpPr bwMode="auto">
            <a:xfrm rot="10800000">
              <a:off x="1716" y="2707"/>
              <a:ext cx="2329" cy="605"/>
              <a:chOff x="1716" y="1238"/>
              <a:chExt cx="2329" cy="605"/>
            </a:xfrm>
          </p:grpSpPr>
          <p:sp>
            <p:nvSpPr>
              <p:cNvPr id="131079" name="AutoShape 7"/>
              <p:cNvSpPr>
                <a:spLocks/>
              </p:cNvSpPr>
              <p:nvPr/>
            </p:nvSpPr>
            <p:spPr bwMode="auto">
              <a:xfrm rot="5400000">
                <a:off x="2735" y="533"/>
                <a:ext cx="291" cy="2329"/>
              </a:xfrm>
              <a:prstGeom prst="leftBracket">
                <a:avLst>
                  <a:gd name="adj" fmla="val 0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131080" name="Line 8"/>
              <p:cNvSpPr>
                <a:spLocks noChangeShapeType="1"/>
              </p:cNvSpPr>
              <p:nvPr/>
            </p:nvSpPr>
            <p:spPr bwMode="auto">
              <a:xfrm>
                <a:off x="2880" y="1238"/>
                <a:ext cx="0" cy="31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</p:grpSp>
      <p:grpSp>
        <p:nvGrpSpPr>
          <p:cNvPr id="131089" name="Group 17"/>
          <p:cNvGrpSpPr>
            <a:grpSpLocks/>
          </p:cNvGrpSpPr>
          <p:nvPr/>
        </p:nvGrpSpPr>
        <p:grpSpPr bwMode="auto">
          <a:xfrm>
            <a:off x="1176338" y="2057401"/>
            <a:ext cx="7312025" cy="1963738"/>
            <a:chOff x="741" y="1296"/>
            <a:chExt cx="4606" cy="1237"/>
          </a:xfrm>
        </p:grpSpPr>
        <p:sp>
          <p:nvSpPr>
            <p:cNvPr id="131084" name="Rectangle 12"/>
            <p:cNvSpPr>
              <a:spLocks noChangeArrowheads="1"/>
            </p:cNvSpPr>
            <p:nvPr/>
          </p:nvSpPr>
          <p:spPr bwMode="auto">
            <a:xfrm>
              <a:off x="741" y="2164"/>
              <a:ext cx="2109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55477"/>
                </a:buClr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</a:rPr>
                <a:t>Non-threatening</a:t>
              </a:r>
            </a:p>
          </p:txBody>
        </p:sp>
        <p:sp>
          <p:nvSpPr>
            <p:cNvPr id="131085" name="Rectangle 13"/>
            <p:cNvSpPr>
              <a:spLocks noChangeArrowheads="1"/>
            </p:cNvSpPr>
            <p:nvPr/>
          </p:nvSpPr>
          <p:spPr bwMode="auto">
            <a:xfrm>
              <a:off x="3267" y="2165"/>
              <a:ext cx="2080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55477"/>
                </a:buClr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</a:rPr>
                <a:t>Non-judgmental</a:t>
              </a:r>
            </a:p>
          </p:txBody>
        </p:sp>
        <p:grpSp>
          <p:nvGrpSpPr>
            <p:cNvPr id="131086" name="Group 14"/>
            <p:cNvGrpSpPr>
              <a:grpSpLocks/>
            </p:cNvGrpSpPr>
            <p:nvPr/>
          </p:nvGrpSpPr>
          <p:grpSpPr bwMode="auto">
            <a:xfrm>
              <a:off x="1716" y="1296"/>
              <a:ext cx="2329" cy="605"/>
              <a:chOff x="1716" y="1238"/>
              <a:chExt cx="2329" cy="605"/>
            </a:xfrm>
          </p:grpSpPr>
          <p:sp>
            <p:nvSpPr>
              <p:cNvPr id="131087" name="AutoShape 15"/>
              <p:cNvSpPr>
                <a:spLocks/>
              </p:cNvSpPr>
              <p:nvPr/>
            </p:nvSpPr>
            <p:spPr bwMode="auto">
              <a:xfrm rot="5400000">
                <a:off x="2735" y="533"/>
                <a:ext cx="291" cy="2329"/>
              </a:xfrm>
              <a:prstGeom prst="leftBracket">
                <a:avLst>
                  <a:gd name="adj" fmla="val 0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131088" name="Line 16"/>
              <p:cNvSpPr>
                <a:spLocks noChangeShapeType="1"/>
              </p:cNvSpPr>
              <p:nvPr/>
            </p:nvSpPr>
            <p:spPr bwMode="auto">
              <a:xfrm>
                <a:off x="2880" y="1238"/>
                <a:ext cx="0" cy="31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</p:grpSp>
      <p:sp>
        <p:nvSpPr>
          <p:cNvPr id="131091" name="Rectangle 19"/>
          <p:cNvSpPr>
            <a:spLocks noChangeArrowheads="1"/>
          </p:cNvSpPr>
          <p:nvPr/>
        </p:nvSpPr>
        <p:spPr bwMode="auto">
          <a:xfrm>
            <a:off x="228600" y="647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PPT 1-11</a:t>
            </a:r>
          </a:p>
        </p:txBody>
      </p:sp>
      <p:sp>
        <p:nvSpPr>
          <p:cNvPr id="131092" name="Rectangle 20"/>
          <p:cNvSpPr>
            <a:spLocks noGrp="1" noChangeArrowheads="1"/>
          </p:cNvSpPr>
          <p:nvPr>
            <p:ph type="title"/>
          </p:nvPr>
        </p:nvSpPr>
        <p:spPr>
          <a:xfrm>
            <a:off x="28575" y="0"/>
            <a:ext cx="9115425" cy="1049338"/>
          </a:xfrm>
          <a:solidFill>
            <a:srgbClr val="C00000"/>
          </a:solidFill>
        </p:spPr>
        <p:txBody>
          <a:bodyPr/>
          <a:lstStyle/>
          <a:p>
            <a:r>
              <a:rPr lang="en-US" altLang="en-US" b="1" dirty="0">
                <a:solidFill>
                  <a:schemeClr val="bg1"/>
                </a:solidFill>
              </a:rPr>
              <a:t>DISC = Common Language</a:t>
            </a:r>
          </a:p>
        </p:txBody>
      </p:sp>
    </p:spTree>
    <p:extLst>
      <p:ext uri="{BB962C8B-B14F-4D97-AF65-F5344CB8AC3E}">
        <p14:creationId xmlns:p14="http://schemas.microsoft.com/office/powerpoint/2010/main" val="159431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1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1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1424464"/>
            <a:ext cx="5410200" cy="4450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04863" marR="0" lvl="1" indent="-3476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rebuchet MS"/>
              </a:rPr>
              <a:t>Published in 1928   </a:t>
            </a:r>
          </a:p>
          <a:p>
            <a:pPr marL="804863" marR="0" lvl="1" indent="-3476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rebuchet MS"/>
              </a:rPr>
              <a:t>Interested in emotions evoked as people interact with environment</a:t>
            </a:r>
          </a:p>
          <a:p>
            <a:pPr marL="804863" marR="0" lvl="1" indent="-3476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rebuchet MS"/>
              </a:rPr>
              <a:t>Identified four “primary emotions” = D, I, S, C</a:t>
            </a:r>
          </a:p>
          <a:p>
            <a:pPr marL="804863" marR="0" lvl="1" indent="-3476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rebuchet MS"/>
              </a:rPr>
              <a:t>Believed understanding “normal” emotions would help people lead happier lives</a:t>
            </a:r>
          </a:p>
          <a:p>
            <a:pPr marL="804863" marR="0" lvl="1" indent="-3476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rebuchet MS"/>
              </a:rPr>
              <a:t>Marston’s research is the foundation for the DISC model</a:t>
            </a:r>
          </a:p>
          <a:p>
            <a:pPr marL="804863" marR="0" lvl="1" indent="-3476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F2C1D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-304800"/>
            <a:ext cx="8382000" cy="1600200"/>
          </a:xfrm>
        </p:spPr>
        <p:txBody>
          <a:bodyPr/>
          <a:lstStyle/>
          <a:p>
            <a:r>
              <a:rPr lang="en-US" sz="4000" dirty="0">
                <a:solidFill>
                  <a:srgbClr val="C00000"/>
                </a:solidFill>
                <a:cs typeface="Trebuchet MS"/>
              </a:rPr>
              <a:t>Dr. William Marston</a:t>
            </a:r>
          </a:p>
        </p:txBody>
      </p:sp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152400" y="685800"/>
            <a:ext cx="50292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“Emotions of Normal People”</a:t>
            </a:r>
          </a:p>
        </p:txBody>
      </p:sp>
      <p:pic>
        <p:nvPicPr>
          <p:cNvPr id="17413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1600200"/>
            <a:ext cx="3581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202761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rgbClr val="C00000"/>
                </a:solidFill>
                <a:cs typeface="Trebuchet MS"/>
              </a:rPr>
              <a:t>Classic DISC Model </a:t>
            </a:r>
            <a:r>
              <a:rPr lang="en-US" sz="2800" b="1" dirty="0">
                <a:solidFill>
                  <a:srgbClr val="C00000"/>
                </a:solidFill>
                <a:cs typeface="Trebuchet MS"/>
              </a:rPr>
              <a:t>(H.O. p 4)</a:t>
            </a:r>
          </a:p>
        </p:txBody>
      </p:sp>
      <p:sp>
        <p:nvSpPr>
          <p:cNvPr id="18436" name="Oval 3"/>
          <p:cNvSpPr>
            <a:spLocks noChangeArrowheads="1"/>
          </p:cNvSpPr>
          <p:nvPr/>
        </p:nvSpPr>
        <p:spPr bwMode="auto">
          <a:xfrm>
            <a:off x="2971800" y="2286000"/>
            <a:ext cx="3124200" cy="31242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437" name="Line 4"/>
          <p:cNvSpPr>
            <a:spLocks noChangeShapeType="1"/>
          </p:cNvSpPr>
          <p:nvPr/>
        </p:nvSpPr>
        <p:spPr bwMode="auto">
          <a:xfrm>
            <a:off x="4545013" y="2362200"/>
            <a:ext cx="0" cy="30480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438" name="Line 5"/>
          <p:cNvSpPr>
            <a:spLocks noChangeShapeType="1"/>
          </p:cNvSpPr>
          <p:nvPr/>
        </p:nvSpPr>
        <p:spPr bwMode="auto">
          <a:xfrm rot="5400000">
            <a:off x="4545013" y="2362200"/>
            <a:ext cx="0" cy="30480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9014" name="AutoShape 6"/>
          <p:cNvSpPr>
            <a:spLocks noChangeArrowheads="1"/>
          </p:cNvSpPr>
          <p:nvPr/>
        </p:nvSpPr>
        <p:spPr bwMode="auto">
          <a:xfrm>
            <a:off x="285750" y="5730875"/>
            <a:ext cx="8629650" cy="442674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Perceives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favorable environment – so is Open and Accepting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9016" name="Rectangle 8"/>
          <p:cNvSpPr>
            <a:spLocks noChangeArrowheads="1"/>
          </p:cNvSpPr>
          <p:nvPr/>
        </p:nvSpPr>
        <p:spPr bwMode="auto">
          <a:xfrm>
            <a:off x="768350" y="2895600"/>
            <a:ext cx="197485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Perceives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less control, so integrates with an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Indirect Approach</a:t>
            </a:r>
          </a:p>
        </p:txBody>
      </p:sp>
      <p:sp>
        <p:nvSpPr>
          <p:cNvPr id="299020" name="Rectangle 12"/>
          <p:cNvSpPr>
            <a:spLocks noChangeArrowheads="1"/>
          </p:cNvSpPr>
          <p:nvPr/>
        </p:nvSpPr>
        <p:spPr bwMode="auto">
          <a:xfrm>
            <a:off x="6324601" y="2895600"/>
            <a:ext cx="196373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Perceives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more control, so initiates action  with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Direct Approach</a:t>
            </a:r>
          </a:p>
        </p:txBody>
      </p:sp>
      <p:sp>
        <p:nvSpPr>
          <p:cNvPr id="299023" name="AutoShape 15"/>
          <p:cNvSpPr>
            <a:spLocks noChangeArrowheads="1"/>
          </p:cNvSpPr>
          <p:nvPr/>
        </p:nvSpPr>
        <p:spPr bwMode="auto">
          <a:xfrm>
            <a:off x="29029" y="1447800"/>
            <a:ext cx="9114971" cy="442674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Perceives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unfavorable environment – so is Guarded and Questioning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443" name="Rectangle 16"/>
          <p:cNvSpPr>
            <a:spLocks noChangeArrowheads="1"/>
          </p:cNvSpPr>
          <p:nvPr/>
        </p:nvSpPr>
        <p:spPr bwMode="auto">
          <a:xfrm>
            <a:off x="228600" y="647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9613" y="2320865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C-Conscientious</a:t>
            </a:r>
          </a:p>
        </p:txBody>
      </p:sp>
      <p:sp>
        <p:nvSpPr>
          <p:cNvPr id="5" name="Rectangle 4"/>
          <p:cNvSpPr/>
          <p:nvPr/>
        </p:nvSpPr>
        <p:spPr>
          <a:xfrm>
            <a:off x="914400" y="4876800"/>
            <a:ext cx="17956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S-Steadiness</a:t>
            </a:r>
          </a:p>
        </p:txBody>
      </p:sp>
      <p:sp>
        <p:nvSpPr>
          <p:cNvPr id="6" name="Rectangle 5"/>
          <p:cNvSpPr/>
          <p:nvPr/>
        </p:nvSpPr>
        <p:spPr>
          <a:xfrm>
            <a:off x="6477000" y="2286000"/>
            <a:ext cx="18389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D-Dominance</a:t>
            </a:r>
          </a:p>
        </p:txBody>
      </p:sp>
      <p:sp>
        <p:nvSpPr>
          <p:cNvPr id="7" name="Rectangle 6"/>
          <p:cNvSpPr/>
          <p:nvPr/>
        </p:nvSpPr>
        <p:spPr>
          <a:xfrm>
            <a:off x="6504353" y="4885035"/>
            <a:ext cx="17075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I-Influencing</a:t>
            </a:r>
          </a:p>
        </p:txBody>
      </p:sp>
    </p:spTree>
    <p:extLst>
      <p:ext uri="{BB962C8B-B14F-4D97-AF65-F5344CB8AC3E}">
        <p14:creationId xmlns:p14="http://schemas.microsoft.com/office/powerpoint/2010/main" val="93104837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016" grpId="0"/>
      <p:bldP spid="299020" grpId="0"/>
      <p:bldP spid="4" grpId="0"/>
      <p:bldP spid="5" grpId="0"/>
      <p:bldP spid="6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93132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572867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228600" y="-152400"/>
            <a:ext cx="7391400" cy="849086"/>
          </a:xfrm>
        </p:spPr>
        <p:txBody>
          <a:bodyPr/>
          <a:lstStyle/>
          <a:p>
            <a:pPr marL="0" lvl="2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Dominance – High “D”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(H.O p 5)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371600"/>
            <a:ext cx="9144000" cy="4724400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28600" y="1391098"/>
            <a:ext cx="8915400" cy="4704902"/>
          </a:xfrm>
        </p:spPr>
        <p:txBody>
          <a:bodyPr/>
          <a:lstStyle/>
          <a:p>
            <a:pPr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Goal: Control; Immediate </a:t>
            </a:r>
            <a:r>
              <a:rPr lang="en-US" altLang="en-US" sz="3200" b="1" u="sng" dirty="0"/>
              <a:t>BOLD</a:t>
            </a:r>
            <a:r>
              <a:rPr lang="en-US" altLang="en-US" sz="3200" b="1" dirty="0"/>
              <a:t> results</a:t>
            </a:r>
          </a:p>
          <a:p>
            <a:pPr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Fear: </a:t>
            </a:r>
            <a:r>
              <a:rPr lang="en-US" altLang="en-US" sz="3200" b="1" u="sng" dirty="0"/>
              <a:t>Loss</a:t>
            </a:r>
            <a:r>
              <a:rPr lang="en-US" altLang="en-US" sz="3200" b="1" dirty="0"/>
              <a:t> of control; being manipulated</a:t>
            </a:r>
          </a:p>
          <a:p>
            <a:pPr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Motivated by: Challenges and p</a:t>
            </a:r>
            <a:r>
              <a:rPr lang="en-US" altLang="en-US" sz="3200" b="1" u="sng" dirty="0"/>
              <a:t>rogress</a:t>
            </a:r>
          </a:p>
          <a:p>
            <a:pPr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Strengths: Risk takers, forceful, problem solvers, self assured </a:t>
            </a:r>
          </a:p>
          <a:p>
            <a:pPr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 Pride: Always being </a:t>
            </a:r>
            <a:r>
              <a:rPr lang="en-US" altLang="en-US" sz="3200" b="1" u="sng" dirty="0"/>
              <a:t>influence point </a:t>
            </a:r>
            <a:r>
              <a:rPr lang="en-US" altLang="en-US" sz="3200" b="1" dirty="0"/>
              <a:t>in decisions</a:t>
            </a:r>
          </a:p>
          <a:p>
            <a:pPr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Under pressure: Lack of </a:t>
            </a:r>
            <a:r>
              <a:rPr lang="en-US" altLang="en-US" sz="3200" b="1" u="sng" dirty="0"/>
              <a:t>concern</a:t>
            </a:r>
            <a:r>
              <a:rPr lang="en-US" altLang="en-US" sz="3200" b="1" dirty="0"/>
              <a:t> for other’s feelings;  impatience</a:t>
            </a:r>
          </a:p>
          <a:p>
            <a:pPr marL="66675" lvl="1" indent="0">
              <a:spcAft>
                <a:spcPts val="0"/>
              </a:spcAft>
              <a:buNone/>
            </a:pPr>
            <a:endParaRPr lang="en-US" sz="22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5583299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990600"/>
          </a:xfrm>
        </p:spPr>
        <p:txBody>
          <a:bodyPr/>
          <a:lstStyle/>
          <a:p>
            <a:br>
              <a:rPr lang="en-US" dirty="0">
                <a:latin typeface="Georgia" charset="0"/>
                <a:ea typeface="ヒラギノ角ゴ ProN W6" charset="0"/>
                <a:cs typeface="ヒラギノ角ゴ ProN W6" charset="0"/>
                <a:sym typeface="Arial Bold" charset="0"/>
              </a:rPr>
            </a:br>
            <a:r>
              <a:rPr lang="en-US" sz="32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Arial Bold" charset="0"/>
              </a:rPr>
              <a:t>DISC Blends &amp; Presidents of USA  </a:t>
            </a:r>
            <a:br>
              <a:rPr lang="en-US" dirty="0">
                <a:latin typeface="Georgia" charset="0"/>
                <a:ea typeface="MS PGothic" charset="0"/>
                <a:cs typeface="MS PGothic" charset="0"/>
                <a:sym typeface="Arial Bold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43000"/>
            <a:ext cx="7772400" cy="5257800"/>
          </a:xfrm>
        </p:spPr>
        <p:txBody>
          <a:bodyPr/>
          <a:lstStyle/>
          <a:p>
            <a:pPr marL="39688">
              <a:buClr>
                <a:srgbClr val="800000"/>
              </a:buClr>
              <a:tabLst>
                <a:tab pos="508000" algn="l"/>
                <a:tab pos="3136900" algn="l"/>
                <a:tab pos="4610100" algn="l"/>
              </a:tabLst>
            </a:pPr>
            <a:r>
              <a:rPr lang="en-US" sz="1400" u="sng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DISC BLENDS</a:t>
            </a:r>
            <a:r>
              <a:rPr lang="en-US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	       </a:t>
            </a:r>
            <a:r>
              <a:rPr lang="en-US" sz="1400" u="sng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Presidents of the United States</a:t>
            </a:r>
          </a:p>
          <a:p>
            <a:pPr marL="39688">
              <a:lnSpc>
                <a:spcPct val="110000"/>
              </a:lnSpc>
              <a:buClr>
                <a:srgbClr val="800000"/>
              </a:buClr>
              <a:tabLst>
                <a:tab pos="508000" algn="l"/>
                <a:tab pos="3136900" algn="l"/>
                <a:tab pos="4610100" algn="l"/>
              </a:tabLst>
            </a:pPr>
            <a:r>
              <a:rPr lang="en-US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D </a:t>
            </a:r>
            <a:r>
              <a:rPr lang="mr-IN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–</a:t>
            </a:r>
            <a:r>
              <a:rPr lang="en-US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 [Producer]	       Donald Trump, Lyndon Johnson </a:t>
            </a:r>
          </a:p>
          <a:p>
            <a:pPr marL="39688">
              <a:lnSpc>
                <a:spcPct val="110000"/>
              </a:lnSpc>
              <a:buClr>
                <a:srgbClr val="800000"/>
              </a:buClr>
              <a:tabLst>
                <a:tab pos="508000" algn="l"/>
                <a:tab pos="3136900" algn="l"/>
                <a:tab pos="4610100" algn="l"/>
              </a:tabLst>
            </a:pPr>
            <a:r>
              <a:rPr lang="en-US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D/I - [Result-Driven]	       Andrew Jackson, George W. Bush, (#43)</a:t>
            </a:r>
          </a:p>
          <a:p>
            <a:pPr marL="39688">
              <a:lnSpc>
                <a:spcPct val="110000"/>
              </a:lnSpc>
              <a:buClr>
                <a:srgbClr val="800000"/>
              </a:buClr>
              <a:tabLst>
                <a:tab pos="508000" algn="l"/>
                <a:tab pos="3136900" algn="l"/>
                <a:tab pos="4610100" algn="l"/>
              </a:tabLst>
            </a:pPr>
            <a:r>
              <a:rPr lang="en-US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D=I- [Dynamo]	       Franklin D. Roosevelt, Barack Obama</a:t>
            </a:r>
          </a:p>
          <a:p>
            <a:pPr marL="39688">
              <a:lnSpc>
                <a:spcPct val="110000"/>
              </a:lnSpc>
              <a:buClr>
                <a:srgbClr val="800000"/>
              </a:buClr>
              <a:tabLst>
                <a:tab pos="508000" algn="l"/>
                <a:tab pos="3136900" algn="l"/>
                <a:tab pos="4610100" algn="l"/>
              </a:tabLst>
            </a:pPr>
            <a:r>
              <a:rPr lang="en-US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D/C </a:t>
            </a:r>
            <a:r>
              <a:rPr lang="mr-IN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–</a:t>
            </a:r>
            <a:r>
              <a:rPr lang="en-US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 [Explorer]	       Harry Truman, </a:t>
            </a:r>
            <a:r>
              <a:rPr lang="en-US" sz="1400" dirty="0">
                <a:solidFill>
                  <a:srgbClr val="800000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Hillary Clinton* </a:t>
            </a:r>
          </a:p>
          <a:p>
            <a:pPr marL="39688">
              <a:lnSpc>
                <a:spcPct val="110000"/>
              </a:lnSpc>
              <a:buClr>
                <a:srgbClr val="800000"/>
              </a:buClr>
              <a:tabLst>
                <a:tab pos="508000" algn="l"/>
                <a:tab pos="3136900" algn="l"/>
                <a:tab pos="4610100" algn="l"/>
              </a:tabLst>
            </a:pPr>
            <a:r>
              <a:rPr lang="en-US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I </a:t>
            </a:r>
            <a:r>
              <a:rPr lang="mr-IN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–</a:t>
            </a:r>
            <a:r>
              <a:rPr lang="en-US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 [Networker]	       Bill Clinton</a:t>
            </a:r>
          </a:p>
          <a:p>
            <a:pPr marL="39688">
              <a:lnSpc>
                <a:spcPct val="110000"/>
              </a:lnSpc>
              <a:buClr>
                <a:srgbClr val="800000"/>
              </a:buClr>
              <a:tabLst>
                <a:tab pos="508000" algn="l"/>
                <a:tab pos="3136900" algn="l"/>
                <a:tab pos="4610100" algn="l"/>
              </a:tabLst>
            </a:pPr>
            <a:r>
              <a:rPr lang="en-US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I/D </a:t>
            </a:r>
            <a:r>
              <a:rPr lang="mr-IN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–</a:t>
            </a:r>
            <a:r>
              <a:rPr lang="en-US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 [Influencer]	       Ronald Reagan </a:t>
            </a:r>
          </a:p>
          <a:p>
            <a:pPr marL="39688">
              <a:lnSpc>
                <a:spcPct val="110000"/>
              </a:lnSpc>
              <a:buClr>
                <a:srgbClr val="800000"/>
              </a:buClr>
              <a:tabLst>
                <a:tab pos="508000" algn="l"/>
                <a:tab pos="3136900" algn="l"/>
                <a:tab pos="4610100" algn="l"/>
              </a:tabLst>
            </a:pPr>
            <a:r>
              <a:rPr lang="en-US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I/S </a:t>
            </a:r>
            <a:r>
              <a:rPr lang="mr-IN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–</a:t>
            </a:r>
            <a:r>
              <a:rPr lang="en-US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 [Coach]	       Dwight Eisenhower</a:t>
            </a:r>
          </a:p>
          <a:p>
            <a:pPr marL="39688">
              <a:lnSpc>
                <a:spcPct val="110000"/>
              </a:lnSpc>
              <a:buClr>
                <a:srgbClr val="800000"/>
              </a:buClr>
              <a:tabLst>
                <a:tab pos="508000" algn="l"/>
                <a:tab pos="3136900" algn="l"/>
                <a:tab pos="4610100" algn="l"/>
              </a:tabLst>
            </a:pPr>
            <a:r>
              <a:rPr lang="en-US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I/C </a:t>
            </a:r>
            <a:r>
              <a:rPr lang="mr-IN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–</a:t>
            </a:r>
            <a:r>
              <a:rPr lang="en-US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 [Assessor]	       John F Kennedy</a:t>
            </a:r>
          </a:p>
          <a:p>
            <a:pPr marL="39688">
              <a:lnSpc>
                <a:spcPct val="110000"/>
              </a:lnSpc>
              <a:buClr>
                <a:srgbClr val="800000"/>
              </a:buClr>
              <a:tabLst>
                <a:tab pos="508000" algn="l"/>
                <a:tab pos="3136900" algn="l"/>
                <a:tab pos="4610100" algn="l"/>
              </a:tabLst>
            </a:pPr>
            <a:r>
              <a:rPr lang="en-US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S or S/C </a:t>
            </a:r>
            <a:r>
              <a:rPr lang="mr-IN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–</a:t>
            </a:r>
            <a:r>
              <a:rPr lang="en-US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 [Planner]	       Gerald Ford</a:t>
            </a:r>
          </a:p>
          <a:p>
            <a:pPr marL="39688">
              <a:lnSpc>
                <a:spcPct val="110000"/>
              </a:lnSpc>
              <a:buClr>
                <a:srgbClr val="800000"/>
              </a:buClr>
              <a:tabLst>
                <a:tab pos="508000" algn="l"/>
                <a:tab pos="3136900" algn="l"/>
                <a:tab pos="4610100" algn="l"/>
              </a:tabLst>
            </a:pPr>
            <a:r>
              <a:rPr lang="en-US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S/D- [Finisher]	       Ulysses S Grant</a:t>
            </a:r>
          </a:p>
          <a:p>
            <a:pPr marL="39688">
              <a:lnSpc>
                <a:spcPct val="110000"/>
              </a:lnSpc>
              <a:buClr>
                <a:srgbClr val="800000"/>
              </a:buClr>
              <a:tabLst>
                <a:tab pos="508000" algn="l"/>
                <a:tab pos="3136900" algn="l"/>
                <a:tab pos="4610100" algn="l"/>
              </a:tabLst>
            </a:pPr>
            <a:r>
              <a:rPr lang="en-US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S/I- [Harmonizer]	       Abraham Lincoln</a:t>
            </a:r>
          </a:p>
          <a:p>
            <a:pPr marL="39688">
              <a:lnSpc>
                <a:spcPct val="110000"/>
              </a:lnSpc>
              <a:buClr>
                <a:srgbClr val="800000"/>
              </a:buClr>
              <a:tabLst>
                <a:tab pos="508000" algn="l"/>
                <a:tab pos="3136900" algn="l"/>
                <a:tab pos="4610100" algn="l"/>
              </a:tabLst>
            </a:pPr>
            <a:r>
              <a:rPr lang="en-US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S/C/D </a:t>
            </a:r>
            <a:r>
              <a:rPr lang="mr-IN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–</a:t>
            </a:r>
            <a:r>
              <a:rPr lang="en-US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 [Examiner, Validator]               George H. W. Bush (#41)	</a:t>
            </a:r>
          </a:p>
          <a:p>
            <a:pPr marL="39688">
              <a:lnSpc>
                <a:spcPct val="110000"/>
              </a:lnSpc>
              <a:buClr>
                <a:srgbClr val="800000"/>
              </a:buClr>
              <a:tabLst>
                <a:tab pos="508000" algn="l"/>
                <a:tab pos="3136900" algn="l"/>
                <a:tab pos="4610100" algn="l"/>
              </a:tabLst>
            </a:pPr>
            <a:r>
              <a:rPr lang="en-US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C </a:t>
            </a:r>
            <a:r>
              <a:rPr lang="mr-IN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–</a:t>
            </a:r>
            <a:r>
              <a:rPr lang="en-US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 [Fact Finder]  	       Calvin Coolidge	</a:t>
            </a:r>
          </a:p>
          <a:p>
            <a:pPr marL="39688">
              <a:lnSpc>
                <a:spcPct val="110000"/>
              </a:lnSpc>
              <a:buClr>
                <a:srgbClr val="800000"/>
              </a:buClr>
              <a:tabLst>
                <a:tab pos="508000" algn="l"/>
                <a:tab pos="3136900" algn="l"/>
                <a:tab pos="4610100" algn="l"/>
              </a:tabLst>
            </a:pPr>
            <a:r>
              <a:rPr lang="en-US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C/D/S</a:t>
            </a:r>
            <a:r>
              <a:rPr lang="mr-IN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–</a:t>
            </a:r>
            <a:r>
              <a:rPr lang="en-US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 [Formalist]	       Richard Nixon </a:t>
            </a:r>
          </a:p>
          <a:p>
            <a:pPr marL="39688">
              <a:lnSpc>
                <a:spcPct val="110000"/>
              </a:lnSpc>
              <a:buClr>
                <a:srgbClr val="800000"/>
              </a:buClr>
              <a:tabLst>
                <a:tab pos="508000" algn="l"/>
                <a:tab pos="3136900" algn="l"/>
                <a:tab pos="4610100" algn="l"/>
              </a:tabLst>
            </a:pPr>
            <a:r>
              <a:rPr lang="en-US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C/S/I </a:t>
            </a:r>
            <a:r>
              <a:rPr lang="mr-IN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–</a:t>
            </a:r>
            <a:r>
              <a:rPr lang="en-US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 [Technician]                                  Woodrow Wilson, Jimmy Carter</a:t>
            </a:r>
          </a:p>
          <a:p>
            <a:pPr marL="39688">
              <a:lnSpc>
                <a:spcPct val="50000"/>
              </a:lnSpc>
              <a:buClr>
                <a:srgbClr val="800000"/>
              </a:buClr>
              <a:tabLst>
                <a:tab pos="508000" algn="l"/>
                <a:tab pos="3136900" algn="l"/>
                <a:tab pos="4610100" algn="l"/>
              </a:tabLst>
            </a:pPr>
            <a:r>
              <a:rPr lang="en-US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C=S -  [Diplomat]	       Thomas Jefferson </a:t>
            </a:r>
            <a:r>
              <a:rPr lang="en-US" dirty="0">
                <a:latin typeface="Times New Roman Bold" charset="0"/>
                <a:ea typeface="MS PGothic" charset="0"/>
                <a:cs typeface="MS PGothic" charset="0"/>
                <a:sym typeface="Times New Roman Bold" charset="0"/>
              </a:rPr>
              <a:t>	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14600" y="5867400"/>
            <a:ext cx="2508933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* Presidential candidate in 2016</a:t>
            </a:r>
          </a:p>
        </p:txBody>
      </p:sp>
    </p:spTree>
    <p:extLst>
      <p:ext uri="{BB962C8B-B14F-4D97-AF65-F5344CB8AC3E}">
        <p14:creationId xmlns:p14="http://schemas.microsoft.com/office/powerpoint/2010/main" val="13663504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533400"/>
          </a:xfrm>
        </p:spPr>
        <p:txBody>
          <a:bodyPr/>
          <a:lstStyle/>
          <a:p>
            <a:br>
              <a:rPr lang="en-US" sz="2400" b="1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Arial Bold" charset="0"/>
              </a:rPr>
            </a:br>
            <a:r>
              <a:rPr lang="en-US" sz="2400" b="1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Arial Bold" charset="0"/>
              </a:rPr>
              <a:t>DISC Blends &amp; WW II Generals &amp; Admirals</a:t>
            </a:r>
            <a:br>
              <a:rPr lang="en-US" sz="2400" b="1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Arial Bold" charset="0"/>
              </a:rPr>
            </a:br>
            <a:endParaRPr lang="en-US" sz="2400" dirty="0">
              <a:solidFill>
                <a:srgbClr val="081D58"/>
              </a:solidFill>
            </a:endParaRPr>
          </a:p>
        </p:txBody>
      </p:sp>
      <p:sp>
        <p:nvSpPr>
          <p:cNvPr id="8" name="Rectangle 14"/>
          <p:cNvSpPr>
            <a:spLocks noGrp="1"/>
          </p:cNvSpPr>
          <p:nvPr>
            <p:ph idx="1"/>
          </p:nvPr>
        </p:nvSpPr>
        <p:spPr bwMode="auto">
          <a:xfrm>
            <a:off x="990600" y="990600"/>
            <a:ext cx="77724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9688" bIns="0"/>
          <a:lstStyle/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u="sng" baseline="0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DISC BLENDS	      (G) Generals, (A) Admirals</a:t>
            </a: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D </a:t>
            </a:r>
            <a:r>
              <a:rPr lang="mr-IN" sz="1600" b="1" baseline="0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–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 [</a:t>
            </a:r>
            <a:r>
              <a:rPr lang="en-US" sz="1600" b="1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Producer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]	       (G) Bernard Montgomery</a:t>
            </a: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D/I - [Result-</a:t>
            </a:r>
            <a:r>
              <a:rPr lang="en-US" sz="1600" b="1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Driven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]	       (G) George S. Patton Jr. </a:t>
            </a: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D=I	 - [</a:t>
            </a:r>
            <a:r>
              <a:rPr lang="en-US" sz="1600" b="1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Dynamo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]	       (G) Douglas MacArthur </a:t>
            </a: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D/C </a:t>
            </a:r>
            <a:r>
              <a:rPr lang="mr-IN" sz="1600" b="1" baseline="0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–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 [</a:t>
            </a:r>
            <a:r>
              <a:rPr lang="en-US" sz="1600" b="1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Explorer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]	       (A) Ernest King</a:t>
            </a: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I </a:t>
            </a:r>
            <a:r>
              <a:rPr lang="mr-IN" sz="1600" b="1" baseline="0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–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 [</a:t>
            </a:r>
            <a:r>
              <a:rPr lang="en-US" sz="1600" b="1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Networker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]	       (A) John McCain</a:t>
            </a: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I/D </a:t>
            </a:r>
            <a:r>
              <a:rPr lang="mr-IN" sz="1600" b="1" baseline="0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–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 [</a:t>
            </a:r>
            <a:r>
              <a:rPr lang="en-US" sz="1600" b="1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Influencer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]	       (A) William </a:t>
            </a:r>
            <a:r>
              <a:rPr lang="ja-JP" altLang="en-US" sz="1600" b="1" baseline="0" dirty="0">
                <a:solidFill>
                  <a:schemeClr val="bg2"/>
                </a:solidFill>
                <a:latin typeface="Arial" charset="0"/>
                <a:cs typeface="MS PGothic" charset="0"/>
                <a:sym typeface="Times New Roman Bold" charset="0"/>
              </a:rPr>
              <a:t>“</a:t>
            </a:r>
            <a:r>
              <a:rPr lang="en-US" altLang="ja-JP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Bull</a:t>
            </a:r>
            <a:r>
              <a:rPr lang="ja-JP" altLang="en-US" sz="1600" b="1" baseline="0" dirty="0">
                <a:solidFill>
                  <a:schemeClr val="bg2"/>
                </a:solidFill>
                <a:latin typeface="Arial" charset="0"/>
                <a:cs typeface="MS PGothic" charset="0"/>
                <a:sym typeface="Times New Roman Bold" charset="0"/>
              </a:rPr>
              <a:t>”</a:t>
            </a:r>
            <a:r>
              <a:rPr lang="en-US" altLang="ja-JP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 Halsey</a:t>
            </a: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I/S - [Coach,</a:t>
            </a:r>
            <a:r>
              <a:rPr lang="en-US" sz="1600" b="1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 Encourager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]	       (G) Dwight Eisenhower</a:t>
            </a: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I/C - [Assessor]	       (A) </a:t>
            </a:r>
            <a:r>
              <a:rPr lang="en-US" sz="1600" b="1" baseline="0" dirty="0" err="1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Arleigh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 </a:t>
            </a:r>
            <a:r>
              <a:rPr lang="ja-JP" altLang="en-US" sz="1600" b="1" baseline="0" dirty="0">
                <a:solidFill>
                  <a:schemeClr val="bg2"/>
                </a:solidFill>
                <a:latin typeface="Arial" charset="0"/>
                <a:cs typeface="MS PGothic" charset="0"/>
                <a:sym typeface="Times New Roman Bold" charset="0"/>
              </a:rPr>
              <a:t>“</a:t>
            </a:r>
            <a:r>
              <a:rPr lang="en-US" altLang="ja-JP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31 knot</a:t>
            </a:r>
            <a:r>
              <a:rPr lang="ja-JP" altLang="en-US" sz="1600" b="1" baseline="0" dirty="0">
                <a:solidFill>
                  <a:schemeClr val="bg2"/>
                </a:solidFill>
                <a:latin typeface="Arial" charset="0"/>
                <a:cs typeface="MS PGothic" charset="0"/>
                <a:sym typeface="Times New Roman Bold" charset="0"/>
              </a:rPr>
              <a:t>”</a:t>
            </a:r>
            <a:r>
              <a:rPr lang="en-US" altLang="ja-JP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 Burke</a:t>
            </a: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S or S/C </a:t>
            </a:r>
            <a:r>
              <a:rPr lang="mr-IN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–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 [</a:t>
            </a:r>
            <a:r>
              <a:rPr lang="en-US" sz="1600" b="1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Planner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]	       (A) Raymond Spruance</a:t>
            </a: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S/D/C- [</a:t>
            </a:r>
            <a:r>
              <a:rPr lang="en-US" sz="1600" b="1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Finisher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]	       (A) Marc </a:t>
            </a:r>
            <a:r>
              <a:rPr lang="ja-JP" altLang="en-US" sz="1600" b="1" baseline="0" dirty="0">
                <a:solidFill>
                  <a:schemeClr val="bg2"/>
                </a:solidFill>
                <a:latin typeface="Arial" charset="0"/>
                <a:cs typeface="MS PGothic" charset="0"/>
                <a:sym typeface="Times New Roman Bold" charset="0"/>
              </a:rPr>
              <a:t>“</a:t>
            </a:r>
            <a:r>
              <a:rPr lang="en-US" altLang="ja-JP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Pete</a:t>
            </a:r>
            <a:r>
              <a:rPr lang="ja-JP" altLang="en-US" sz="1600" b="1" baseline="0" dirty="0">
                <a:solidFill>
                  <a:schemeClr val="bg2"/>
                </a:solidFill>
                <a:latin typeface="Arial" charset="0"/>
                <a:cs typeface="MS PGothic" charset="0"/>
                <a:sym typeface="Times New Roman Bold" charset="0"/>
              </a:rPr>
              <a:t>”</a:t>
            </a:r>
            <a:r>
              <a:rPr lang="en-US" altLang="ja-JP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 </a:t>
            </a:r>
            <a:r>
              <a:rPr lang="en-US" altLang="ja-JP" sz="1600" b="1" baseline="0" dirty="0" err="1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Mitscher</a:t>
            </a:r>
            <a:endParaRPr lang="en-US" altLang="ja-JP" sz="1600" b="1" baseline="0" dirty="0">
              <a:solidFill>
                <a:schemeClr val="bg2"/>
              </a:solidFill>
              <a:latin typeface="Times New Roman Bold" charset="0"/>
              <a:sym typeface="Times New Roman Bold" charset="0"/>
            </a:endParaRP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S/I	- [</a:t>
            </a:r>
            <a:r>
              <a:rPr lang="en-US" sz="1600" b="1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Harmonizer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]	       (A) Chester Nimitz</a:t>
            </a: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S/C/D </a:t>
            </a:r>
            <a:r>
              <a:rPr lang="mr-IN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–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 [</a:t>
            </a:r>
            <a:r>
              <a:rPr lang="en-US" sz="1600" b="1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Examiner, Validator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]               </a:t>
            </a:r>
            <a:r>
              <a:rPr lang="en-US" sz="1600" b="1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 (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G) George C Marshall</a:t>
            </a: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S/I/C – [Practitioner]	       (G) Harold Alexander		</a:t>
            </a: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C or C/S </a:t>
            </a:r>
            <a:r>
              <a:rPr lang="mr-IN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–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 [</a:t>
            </a:r>
            <a:r>
              <a:rPr lang="en-US" sz="1600" b="1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Fact Finder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]                           (G) Omar Nelson Bradley	</a:t>
            </a: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C/D/S </a:t>
            </a:r>
            <a:r>
              <a:rPr lang="mr-IN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–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 [</a:t>
            </a:r>
            <a:r>
              <a:rPr lang="en-US" sz="1600" b="1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Formalist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]	       (G) Walter </a:t>
            </a:r>
            <a:r>
              <a:rPr lang="en-US" sz="1600" b="1" baseline="0" dirty="0" err="1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Bedell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 Smith</a:t>
            </a: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C/D  </a:t>
            </a:r>
            <a:r>
              <a:rPr lang="mr-IN" sz="1600" b="1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–</a:t>
            </a:r>
            <a:r>
              <a:rPr lang="en-US" sz="1600" b="1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 [Technician]	       (G) Alan Brooke </a:t>
            </a: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C=S -  [Diplomat]	       (G) </a:t>
            </a:r>
            <a:r>
              <a:rPr lang="en-US" sz="1600" b="1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Freddie de </a:t>
            </a:r>
            <a:r>
              <a:rPr lang="en-US" sz="1600" b="1" dirty="0" err="1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Guingand</a:t>
            </a:r>
            <a:endParaRPr lang="en-US" sz="1600" b="1" dirty="0">
              <a:solidFill>
                <a:schemeClr val="bg2"/>
              </a:solidFill>
              <a:latin typeface="Times New Roman Bold" charset="0"/>
              <a:sym typeface="Times New Roman Bold" charset="0"/>
            </a:endParaRP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dirty="0">
                <a:solidFill>
                  <a:srgbClr val="081D58"/>
                </a:solidFill>
                <a:latin typeface="Times New Roman Bold" charset="0"/>
                <a:sym typeface="Times New Roman Bold" charset="0"/>
              </a:rPr>
              <a:t>	</a:t>
            </a:r>
            <a:r>
              <a:rPr lang="en-US" sz="1600" baseline="0" dirty="0">
                <a:solidFill>
                  <a:srgbClr val="081D58"/>
                </a:solidFill>
                <a:latin typeface="Times New Roman Bold" charset="0"/>
                <a:sym typeface="Times New Roman Bold" charset="0"/>
              </a:rPr>
              <a:t>	       </a:t>
            </a:r>
            <a:r>
              <a:rPr lang="en-US" sz="1600" baseline="0" dirty="0">
                <a:solidFill>
                  <a:srgbClr val="081D58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5722018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0" y="572869"/>
            <a:ext cx="670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eorgia" charset="0"/>
                <a:ea typeface="MS PGothic" charset="0"/>
                <a:cs typeface="MS PGothic" charset="0"/>
                <a:sym typeface="Arial Bold" charset="0"/>
              </a:rPr>
              <a:t>Popular Models –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eorgia" charset="0"/>
                <a:ea typeface="MS PGothic" charset="0"/>
                <a:cs typeface="MS PGothic" charset="0"/>
                <a:sym typeface="Arial Bold" charset="0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eorgia" charset="0"/>
                <a:ea typeface="MS PGothic" charset="0"/>
                <a:cs typeface="MS PGothic" charset="0"/>
                <a:sym typeface="Arial Bold" charset="0"/>
              </a:rPr>
              <a:t>Charlie Brown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896308"/>
            <a:ext cx="8915400" cy="5571292"/>
          </a:xfrm>
        </p:spPr>
        <p:txBody>
          <a:bodyPr/>
          <a:lstStyle/>
          <a:p>
            <a:pPr marL="0" indent="0">
              <a:buClrTx/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2400" b="1" dirty="0">
                <a:solidFill>
                  <a:srgbClr val="800000"/>
                </a:solidFill>
                <a:latin typeface="Georgia" charset="0"/>
                <a:cs typeface="MS PGothic" charset="0"/>
                <a:sym typeface="Times New Roman Bold" charset="0"/>
              </a:rPr>
              <a:t> </a:t>
            </a:r>
          </a:p>
          <a:p>
            <a:pPr marL="0" indent="0">
              <a:lnSpc>
                <a:spcPct val="140000"/>
              </a:lnSpc>
              <a:buClrTx/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2800" b="1" dirty="0">
                <a:solidFill>
                  <a:srgbClr val="800000"/>
                </a:solidFill>
                <a:latin typeface="Georgia" charset="0"/>
                <a:cs typeface="MS PGothic" charset="0"/>
                <a:sym typeface="Times New Roman Bold" charset="0"/>
              </a:rPr>
              <a:t>         Lucy			D</a:t>
            </a:r>
          </a:p>
          <a:p>
            <a:pPr marL="0" indent="0">
              <a:lnSpc>
                <a:spcPct val="140000"/>
              </a:lnSpc>
              <a:buClrTx/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2800" b="1" dirty="0">
                <a:solidFill>
                  <a:srgbClr val="800000"/>
                </a:solidFill>
                <a:latin typeface="Georgia" charset="0"/>
                <a:cs typeface="MS PGothic" charset="0"/>
                <a:sym typeface="Times New Roman Bold" charset="0"/>
              </a:rPr>
              <a:t>         Sally 			I</a:t>
            </a:r>
          </a:p>
          <a:p>
            <a:pPr marL="0" indent="0">
              <a:lnSpc>
                <a:spcPct val="140000"/>
              </a:lnSpc>
              <a:buClrTx/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2800" b="1" dirty="0">
                <a:solidFill>
                  <a:srgbClr val="800000"/>
                </a:solidFill>
                <a:latin typeface="Georgia" charset="0"/>
                <a:cs typeface="MS PGothic" charset="0"/>
                <a:sym typeface="Times New Roman Bold" charset="0"/>
              </a:rPr>
              <a:t>         Charlie 			S</a:t>
            </a:r>
          </a:p>
          <a:p>
            <a:pPr marL="0" indent="0">
              <a:lnSpc>
                <a:spcPct val="140000"/>
              </a:lnSpc>
              <a:buClrTx/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2800" b="1" dirty="0">
                <a:solidFill>
                  <a:srgbClr val="800000"/>
                </a:solidFill>
                <a:latin typeface="Georgia" charset="0"/>
                <a:cs typeface="MS PGothic" charset="0"/>
                <a:sym typeface="Times New Roman Bold" charset="0"/>
              </a:rPr>
              <a:t>         Schroeder 			C</a:t>
            </a:r>
          </a:p>
        </p:txBody>
      </p:sp>
    </p:spTree>
    <p:extLst>
      <p:ext uri="{BB962C8B-B14F-4D97-AF65-F5344CB8AC3E}">
        <p14:creationId xmlns:p14="http://schemas.microsoft.com/office/powerpoint/2010/main" val="31384146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912386" name="Rectangle 2"/>
          <p:cNvSpPr>
            <a:spLocks noChangeArrowheads="1"/>
          </p:cNvSpPr>
          <p:nvPr/>
        </p:nvSpPr>
        <p:spPr bwMode="auto">
          <a:xfrm>
            <a:off x="0" y="0"/>
            <a:ext cx="8397875" cy="8589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Arial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Arial"/>
              </a:rPr>
              <a:t>P. 30 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DISC Blends &amp; Biblical Characters 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1746" name="Rectangle 3"/>
          <p:cNvSpPr>
            <a:spLocks noChangeArrowheads="1"/>
          </p:cNvSpPr>
          <p:nvPr/>
        </p:nvSpPr>
        <p:spPr bwMode="auto">
          <a:xfrm>
            <a:off x="690563" y="990600"/>
            <a:ext cx="8159750" cy="5999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DISC BLENDS	      BIBLICAL CHARACTERS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Primary D – [Producer]	       SOLOMON, RAHAB*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D/I – [Result-Driven]	       JOSHUA, SARAH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D=I	 - [Dynamo]	       APOLLOS, STEPHEN,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LYDIA*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D/C or C/D – [Explorer]	       PAUL, MICHAL*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Primary I – [Networker]	       AARON, KING SAUL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I/D – [Influencer]	       PETER, REBEKAH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I/S – [Coach]	       BARNABAS, ABIGAIL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I/C – [Assessor]	       DAVID, MARY MAGDALENE*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Primary S or S/C – [Planner]       ISSAC, DORCAS*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S/D	- [Finisher]	       NEHEMIAH, MARTHA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S/I	- [Harmonizer]	       ABRAHAM, HANNAH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S/C/D – [Examiner]	       JACOB,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JAMES [ACTS 15], ANNA*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Primary C or C/S –[Fact Finder]  LUKE, ESTHER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C/S/D – [Formalist]	       MOSES,  THOMAS, NAOMI*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C/S/I – [Technician]	       ELIJAH, DEBORAH*, RUTH*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 = S – [Diplomat]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     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JOHN, MARY (mother of Jesus)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-1" y="2057400"/>
            <a:ext cx="9143999" cy="381000"/>
          </a:xfrm>
          <a:prstGeom prst="ellipse">
            <a:avLst/>
          </a:prstGeom>
          <a:noFill/>
          <a:ln w="381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398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Biblical Behavioral Assessment</a:t>
            </a:r>
          </a:p>
        </p:txBody>
      </p:sp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9144000" cy="1060451"/>
          </a:xfrm>
          <a:solidFill>
            <a:srgbClr val="C00000"/>
          </a:solidFill>
        </p:spPr>
        <p:txBody>
          <a:bodyPr/>
          <a:lstStyle/>
          <a:p>
            <a:r>
              <a:rPr lang="en-US" altLang="en-US" b="1" dirty="0">
                <a:solidFill>
                  <a:schemeClr val="bg1"/>
                </a:solidFill>
              </a:rPr>
              <a:t>16 Behavioral Pattern Blends</a:t>
            </a:r>
          </a:p>
        </p:txBody>
      </p:sp>
      <p:pic>
        <p:nvPicPr>
          <p:cNvPr id="222211" name="Picture 3" descr="DEVELOPER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638" y="1747838"/>
            <a:ext cx="855662" cy="990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2212" name="Picture 4" descr="PROMOTER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1743075"/>
            <a:ext cx="855663" cy="990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2213" name="Picture 5" descr="SPECIALIST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1738313"/>
            <a:ext cx="855663" cy="990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2214" name="Picture 6" descr="RESULT-ORIENTED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2967038"/>
            <a:ext cx="855663" cy="990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2215" name="Picture 7" descr="PERSUADER"/>
          <p:cNvPicPr preferRelativeResize="0"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2967038"/>
            <a:ext cx="855662" cy="990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2216" name="Picture 8" descr="ACHIEVER"/>
          <p:cNvPicPr preferRelativeResize="0"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50" y="2957513"/>
            <a:ext cx="876300" cy="101282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2217" name="Picture 9" descr="OBJECTIVE THINKER"/>
          <p:cNvPicPr preferRelativeResize="0"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0" y="1738313"/>
            <a:ext cx="855663" cy="990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2218" name="Picture 10" descr="INSPIRATIONAL"/>
          <p:cNvPicPr preferRelativeResize="0"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4181475"/>
            <a:ext cx="855663" cy="990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2219" name="Picture 11" descr="COUNSELOR"/>
          <p:cNvPicPr preferRelativeResize="0"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4181475"/>
            <a:ext cx="855663" cy="990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2220" name="Picture 12" descr="AGENT"/>
          <p:cNvPicPr preferRelativeResize="0"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863" y="4181475"/>
            <a:ext cx="855662" cy="990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2221" name="Picture 13" descr="PERFECTIONIST"/>
          <p:cNvPicPr preferRelativeResize="0"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863" y="2962275"/>
            <a:ext cx="855662" cy="990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2222" name="Picture 14" descr="CREATIVE"/>
          <p:cNvPicPr preferRelativeResize="0"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5410200"/>
            <a:ext cx="855662" cy="990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2223" name="Picture 15" descr="APPRAISER"/>
          <p:cNvPicPr preferRelativeResize="0"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5410200"/>
            <a:ext cx="855663" cy="990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2224" name="Picture 16" descr="INVESTIGATOR"/>
          <p:cNvPicPr preferRelativeResize="0"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863" y="5410200"/>
            <a:ext cx="855662" cy="990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2225" name="Picture 17" descr="PRACTITIONER"/>
          <p:cNvPicPr preferRelativeResize="0"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0" y="4186238"/>
            <a:ext cx="855663" cy="990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2226" name="Text Box 18"/>
          <p:cNvSpPr txBox="1">
            <a:spLocks noChangeArrowheads="1"/>
          </p:cNvSpPr>
          <p:nvPr/>
        </p:nvSpPr>
        <p:spPr bwMode="auto">
          <a:xfrm>
            <a:off x="1143000" y="1062038"/>
            <a:ext cx="7467600" cy="5794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CC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CC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CC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222227" name="Text Box 19"/>
          <p:cNvSpPr txBox="1">
            <a:spLocks noChangeArrowheads="1"/>
          </p:cNvSpPr>
          <p:nvPr/>
        </p:nvSpPr>
        <p:spPr bwMode="auto">
          <a:xfrm>
            <a:off x="6543675" y="1500188"/>
            <a:ext cx="16779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Fact Finder</a:t>
            </a:r>
          </a:p>
        </p:txBody>
      </p:sp>
      <p:sp>
        <p:nvSpPr>
          <p:cNvPr id="222228" name="Text Box 20"/>
          <p:cNvSpPr txBox="1">
            <a:spLocks noChangeArrowheads="1"/>
          </p:cNvSpPr>
          <p:nvPr/>
        </p:nvSpPr>
        <p:spPr bwMode="auto">
          <a:xfrm>
            <a:off x="1919288" y="2720975"/>
            <a:ext cx="1538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Results-Driven</a:t>
            </a:r>
          </a:p>
        </p:txBody>
      </p:sp>
      <p:sp>
        <p:nvSpPr>
          <p:cNvPr id="222229" name="Text Box 21"/>
          <p:cNvSpPr txBox="1">
            <a:spLocks noChangeArrowheads="1"/>
          </p:cNvSpPr>
          <p:nvPr/>
        </p:nvSpPr>
        <p:spPr bwMode="auto">
          <a:xfrm>
            <a:off x="2024063" y="3935413"/>
            <a:ext cx="12668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Dynamo</a:t>
            </a:r>
          </a:p>
        </p:txBody>
      </p:sp>
      <p:sp>
        <p:nvSpPr>
          <p:cNvPr id="222230" name="Text Box 22"/>
          <p:cNvSpPr txBox="1">
            <a:spLocks noChangeArrowheads="1"/>
          </p:cNvSpPr>
          <p:nvPr/>
        </p:nvSpPr>
        <p:spPr bwMode="auto">
          <a:xfrm>
            <a:off x="2152650" y="5164138"/>
            <a:ext cx="90646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Explorer</a:t>
            </a:r>
          </a:p>
        </p:txBody>
      </p:sp>
      <p:sp>
        <p:nvSpPr>
          <p:cNvPr id="222231" name="Text Box 23"/>
          <p:cNvSpPr txBox="1">
            <a:spLocks noChangeArrowheads="1"/>
          </p:cNvSpPr>
          <p:nvPr/>
        </p:nvSpPr>
        <p:spPr bwMode="auto">
          <a:xfrm>
            <a:off x="3681413" y="1497013"/>
            <a:ext cx="996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Networker</a:t>
            </a:r>
          </a:p>
        </p:txBody>
      </p:sp>
      <p:sp>
        <p:nvSpPr>
          <p:cNvPr id="222232" name="Text Box 24"/>
          <p:cNvSpPr txBox="1">
            <a:spLocks noChangeArrowheads="1"/>
          </p:cNvSpPr>
          <p:nvPr/>
        </p:nvSpPr>
        <p:spPr bwMode="auto">
          <a:xfrm>
            <a:off x="3667125" y="2720975"/>
            <a:ext cx="10747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Influencer</a:t>
            </a:r>
          </a:p>
        </p:txBody>
      </p:sp>
      <p:sp>
        <p:nvSpPr>
          <p:cNvPr id="222233" name="Text Box 25"/>
          <p:cNvSpPr txBox="1">
            <a:spLocks noChangeArrowheads="1"/>
          </p:cNvSpPr>
          <p:nvPr/>
        </p:nvSpPr>
        <p:spPr bwMode="auto">
          <a:xfrm>
            <a:off x="3652838" y="3935413"/>
            <a:ext cx="10874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Coach</a:t>
            </a:r>
          </a:p>
        </p:txBody>
      </p:sp>
      <p:sp>
        <p:nvSpPr>
          <p:cNvPr id="222234" name="Text Box 26"/>
          <p:cNvSpPr txBox="1">
            <a:spLocks noChangeArrowheads="1"/>
          </p:cNvSpPr>
          <p:nvPr/>
        </p:nvSpPr>
        <p:spPr bwMode="auto">
          <a:xfrm>
            <a:off x="3662363" y="5172075"/>
            <a:ext cx="9794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Assessor</a:t>
            </a:r>
          </a:p>
        </p:txBody>
      </p:sp>
      <p:sp>
        <p:nvSpPr>
          <p:cNvPr id="222235" name="Text Box 27"/>
          <p:cNvSpPr txBox="1">
            <a:spLocks noChangeArrowheads="1"/>
          </p:cNvSpPr>
          <p:nvPr/>
        </p:nvSpPr>
        <p:spPr bwMode="auto">
          <a:xfrm>
            <a:off x="5334000" y="1497013"/>
            <a:ext cx="1038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Planner</a:t>
            </a:r>
          </a:p>
        </p:txBody>
      </p:sp>
      <p:sp>
        <p:nvSpPr>
          <p:cNvPr id="222236" name="Text Box 28"/>
          <p:cNvSpPr txBox="1">
            <a:spLocks noChangeArrowheads="1"/>
          </p:cNvSpPr>
          <p:nvPr/>
        </p:nvSpPr>
        <p:spPr bwMode="auto">
          <a:xfrm>
            <a:off x="5343525" y="2720975"/>
            <a:ext cx="9572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Finisher</a:t>
            </a:r>
          </a:p>
        </p:txBody>
      </p:sp>
      <p:sp>
        <p:nvSpPr>
          <p:cNvPr id="222237" name="Text Box 29"/>
          <p:cNvSpPr txBox="1">
            <a:spLocks noChangeArrowheads="1"/>
          </p:cNvSpPr>
          <p:nvPr/>
        </p:nvSpPr>
        <p:spPr bwMode="auto">
          <a:xfrm>
            <a:off x="5164138" y="3940175"/>
            <a:ext cx="11366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Harmonizer</a:t>
            </a:r>
          </a:p>
        </p:txBody>
      </p:sp>
      <p:sp>
        <p:nvSpPr>
          <p:cNvPr id="222238" name="Text Box 30"/>
          <p:cNvSpPr txBox="1">
            <a:spLocks noChangeArrowheads="1"/>
          </p:cNvSpPr>
          <p:nvPr/>
        </p:nvSpPr>
        <p:spPr bwMode="auto">
          <a:xfrm>
            <a:off x="5257800" y="5173663"/>
            <a:ext cx="12144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Examiner</a:t>
            </a:r>
          </a:p>
        </p:txBody>
      </p:sp>
      <p:sp>
        <p:nvSpPr>
          <p:cNvPr id="222239" name="Text Box 31"/>
          <p:cNvSpPr txBox="1">
            <a:spLocks noChangeArrowheads="1"/>
          </p:cNvSpPr>
          <p:nvPr/>
        </p:nvSpPr>
        <p:spPr bwMode="auto">
          <a:xfrm>
            <a:off x="2133600" y="1500188"/>
            <a:ext cx="98266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Producer</a:t>
            </a:r>
          </a:p>
        </p:txBody>
      </p:sp>
      <p:sp>
        <p:nvSpPr>
          <p:cNvPr id="222240" name="Text Box 32"/>
          <p:cNvSpPr txBox="1">
            <a:spLocks noChangeArrowheads="1"/>
          </p:cNvSpPr>
          <p:nvPr/>
        </p:nvSpPr>
        <p:spPr bwMode="auto">
          <a:xfrm>
            <a:off x="6767513" y="2716213"/>
            <a:ext cx="12827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Formalist</a:t>
            </a:r>
          </a:p>
        </p:txBody>
      </p:sp>
      <p:sp>
        <p:nvSpPr>
          <p:cNvPr id="222241" name="Text Box 33"/>
          <p:cNvSpPr txBox="1">
            <a:spLocks noChangeArrowheads="1"/>
          </p:cNvSpPr>
          <p:nvPr/>
        </p:nvSpPr>
        <p:spPr bwMode="auto">
          <a:xfrm>
            <a:off x="6781800" y="3944938"/>
            <a:ext cx="1193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Technician</a:t>
            </a:r>
          </a:p>
        </p:txBody>
      </p:sp>
      <p:sp>
        <p:nvSpPr>
          <p:cNvPr id="222242" name="Rectangle 34"/>
          <p:cNvSpPr>
            <a:spLocks noChangeArrowheads="1"/>
          </p:cNvSpPr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7" name="Picture 13" descr="PERFECTIONIST"/>
          <p:cNvPicPr preferRelativeResize="0"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538" y="5410200"/>
            <a:ext cx="784225" cy="93345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" name="Text Box 30"/>
          <p:cNvSpPr txBox="1">
            <a:spLocks noChangeArrowheads="1"/>
          </p:cNvSpPr>
          <p:nvPr/>
        </p:nvSpPr>
        <p:spPr bwMode="auto">
          <a:xfrm>
            <a:off x="6767513" y="5172075"/>
            <a:ext cx="128269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Diplomat</a:t>
            </a:r>
          </a:p>
        </p:txBody>
      </p:sp>
    </p:spTree>
    <p:extLst>
      <p:ext uri="{BB962C8B-B14F-4D97-AF65-F5344CB8AC3E}">
        <p14:creationId xmlns:p14="http://schemas.microsoft.com/office/powerpoint/2010/main" val="2771115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1268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-914400"/>
            <a:ext cx="8534400" cy="2590799"/>
          </a:xfrm>
        </p:spPr>
        <p:txBody>
          <a:bodyPr/>
          <a:lstStyle/>
          <a:p>
            <a:r>
              <a:rPr lang="en-US" sz="4000" b="1" dirty="0">
                <a:solidFill>
                  <a:srgbClr val="C00000"/>
                </a:solidFill>
              </a:rPr>
              <a:t>Sharing Time</a:t>
            </a:r>
            <a:endParaRPr lang="en-US" sz="4000" b="1" dirty="0">
              <a:solidFill>
                <a:srgbClr val="C00000"/>
              </a:solidFill>
              <a:latin typeface="Trebuchet MS"/>
              <a:cs typeface="Trebuchet MS"/>
            </a:endParaRPr>
          </a:p>
        </p:txBody>
      </p:sp>
      <p:sp>
        <p:nvSpPr>
          <p:cNvPr id="1126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0"/>
            <a:ext cx="8839200" cy="41148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sz="2800" b="1" dirty="0"/>
          </a:p>
          <a:p>
            <a:r>
              <a:rPr lang="en-US" altLang="en-US" b="1" dirty="0">
                <a:solidFill>
                  <a:srgbClr val="000000"/>
                </a:solidFill>
              </a:rPr>
              <a:t>You should now have three cards that contain adjectives that are very descriptive of you.</a:t>
            </a:r>
          </a:p>
          <a:p>
            <a:endParaRPr lang="en-US" altLang="en-US" b="1" dirty="0">
              <a:solidFill>
                <a:srgbClr val="000000"/>
              </a:solidFill>
            </a:endParaRPr>
          </a:p>
          <a:p>
            <a:endParaRPr lang="en-US" altLang="en-US" b="1" dirty="0">
              <a:solidFill>
                <a:srgbClr val="000000"/>
              </a:solidFill>
            </a:endParaRPr>
          </a:p>
          <a:p>
            <a:r>
              <a:rPr lang="en-US" altLang="en-US" b="1" dirty="0">
                <a:solidFill>
                  <a:srgbClr val="000000"/>
                </a:solidFill>
              </a:rPr>
              <a:t>Take 45 seconds each and share with your small group:  “How do these personal characteristics help you be successful in your ____(team or ministry) role_____.</a:t>
            </a:r>
          </a:p>
          <a:p>
            <a:pPr marL="0" indent="0" eaLnBrk="1" hangingPunct="1">
              <a:buFont typeface="Wingdings" pitchFamily="2" charset="2"/>
              <a:buNone/>
            </a:pPr>
            <a:endParaRPr lang="en-US" sz="1800" dirty="0">
              <a:solidFill>
                <a:srgbClr val="595959"/>
              </a:solidFill>
              <a:latin typeface="Trebuchet MS"/>
              <a:cs typeface="Trebuchet MS"/>
            </a:endParaRPr>
          </a:p>
        </p:txBody>
      </p:sp>
      <p:sp>
        <p:nvSpPr>
          <p:cNvPr id="293894" name="WordArt 6"/>
          <p:cNvSpPr>
            <a:spLocks noChangeArrowheads="1" noChangeShapeType="1" noTextEdit="1"/>
          </p:cNvSpPr>
          <p:nvPr/>
        </p:nvSpPr>
        <p:spPr bwMode="auto">
          <a:xfrm>
            <a:off x="4095750" y="4376738"/>
            <a:ext cx="2197100" cy="585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800000"/>
                  </a:gs>
                  <a:gs pos="50000">
                    <a:srgbClr val="CC0000"/>
                  </a:gs>
                  <a:gs pos="100000">
                    <a:srgbClr val="800000"/>
                  </a:gs>
                </a:gsLst>
                <a:lin ang="5400000" scaled="1"/>
              </a:gradFill>
              <a:effectLst>
                <a:outerShdw dist="35921" dir="2700000" algn="ctr" rotWithShape="0">
                  <a:schemeClr val="bg1">
                    <a:alpha val="50000"/>
                  </a:schemeClr>
                </a:outerShdw>
              </a:effectLst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74483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PT V2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C00000"/>
                </a:solidFill>
              </a:rPr>
              <a:t>Biblical DISC Male Characters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DFA212-BCDB-4CC7-A3AC-5DFB62EC0E9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" y="762000"/>
            <a:ext cx="8963025" cy="5334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						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14800" y="36576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Line 30"/>
          <p:cNvSpPr>
            <a:spLocks noChangeShapeType="1"/>
          </p:cNvSpPr>
          <p:nvPr/>
        </p:nvSpPr>
        <p:spPr bwMode="auto">
          <a:xfrm>
            <a:off x="3822699" y="3124201"/>
            <a:ext cx="882651" cy="2133600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10" name="Line 31"/>
          <p:cNvSpPr>
            <a:spLocks noChangeShapeType="1"/>
          </p:cNvSpPr>
          <p:nvPr/>
        </p:nvSpPr>
        <p:spPr bwMode="auto">
          <a:xfrm flipH="1">
            <a:off x="4762500" y="4571999"/>
            <a:ext cx="889000" cy="685801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11" name="Line 29"/>
          <p:cNvSpPr>
            <a:spLocks noChangeShapeType="1"/>
          </p:cNvSpPr>
          <p:nvPr/>
        </p:nvSpPr>
        <p:spPr bwMode="auto">
          <a:xfrm flipH="1">
            <a:off x="5651500" y="2209800"/>
            <a:ext cx="977900" cy="2362198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7800" y="22098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2" t="25999" r="74870" b="19778"/>
          <a:stretch>
            <a:fillRect/>
          </a:stretch>
        </p:blipFill>
        <p:spPr bwMode="auto">
          <a:xfrm>
            <a:off x="1219200" y="1143000"/>
            <a:ext cx="6476999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476999" y="1828800"/>
            <a:ext cx="2657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Solomon, Joshua, Stephen, Paul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29400" y="3657600"/>
            <a:ext cx="2476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Aaron, Peter, Barnabas, David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575" y="3733800"/>
            <a:ext cx="2562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Isaac, Joseph, Abraham, James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8600" y="1828800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Luke, Moses, Elijah, John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009277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PT V2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199" y="0"/>
            <a:ext cx="8229600" cy="914400"/>
          </a:xfrm>
        </p:spPr>
        <p:txBody>
          <a:bodyPr/>
          <a:lstStyle/>
          <a:p>
            <a:r>
              <a:rPr lang="en-US" sz="4000" b="1" dirty="0">
                <a:solidFill>
                  <a:srgbClr val="C00000"/>
                </a:solidFill>
              </a:rPr>
              <a:t>Biblical DISC Female Characters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DFA212-BCDB-4CC7-A3AC-5DFB62EC0E9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" y="762000"/>
            <a:ext cx="8963025" cy="5334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						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14800" y="36576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Line 30"/>
          <p:cNvSpPr>
            <a:spLocks noChangeShapeType="1"/>
          </p:cNvSpPr>
          <p:nvPr/>
        </p:nvSpPr>
        <p:spPr bwMode="auto">
          <a:xfrm>
            <a:off x="3822699" y="3124201"/>
            <a:ext cx="882651" cy="2133600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10" name="Line 31"/>
          <p:cNvSpPr>
            <a:spLocks noChangeShapeType="1"/>
          </p:cNvSpPr>
          <p:nvPr/>
        </p:nvSpPr>
        <p:spPr bwMode="auto">
          <a:xfrm flipH="1">
            <a:off x="4762500" y="4571999"/>
            <a:ext cx="889000" cy="685801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11" name="Line 29"/>
          <p:cNvSpPr>
            <a:spLocks noChangeShapeType="1"/>
          </p:cNvSpPr>
          <p:nvPr/>
        </p:nvSpPr>
        <p:spPr bwMode="auto">
          <a:xfrm flipH="1">
            <a:off x="5651500" y="2209800"/>
            <a:ext cx="977900" cy="2362198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7800" y="22098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2" t="25999" r="74870" b="19778"/>
          <a:stretch>
            <a:fillRect/>
          </a:stretch>
        </p:blipFill>
        <p:spPr bwMode="auto">
          <a:xfrm>
            <a:off x="1219200" y="1143000"/>
            <a:ext cx="6476999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477000" y="1828800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Rahab, Sarah, Lydia, Michal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29400" y="3657600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Rebekah</a:t>
            </a:r>
            <a:r>
              <a:rPr lang="en-US" sz="2400" dirty="0"/>
              <a:t>, Abigail, Miriam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575" y="3733800"/>
            <a:ext cx="2498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Dorcas, Martha, Hannah, Anna,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1828800"/>
            <a:ext cx="23622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Esther, Naomi, Ruth, Mary</a:t>
            </a:r>
            <a:br>
              <a:rPr lang="en-US" sz="2400" dirty="0"/>
            </a:br>
            <a:r>
              <a:rPr lang="en-US" sz="1400" dirty="0"/>
              <a:t>(mother of Jesus)</a:t>
            </a:r>
          </a:p>
        </p:txBody>
      </p:sp>
    </p:spTree>
    <p:extLst>
      <p:ext uri="{BB962C8B-B14F-4D97-AF65-F5344CB8AC3E}">
        <p14:creationId xmlns:p14="http://schemas.microsoft.com/office/powerpoint/2010/main" val="20847250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6083" name="Text Box 2"/>
          <p:cNvSpPr txBox="1">
            <a:spLocks noChangeArrowheads="1"/>
          </p:cNvSpPr>
          <p:nvPr/>
        </p:nvSpPr>
        <p:spPr bwMode="auto">
          <a:xfrm>
            <a:off x="457200" y="1219200"/>
            <a:ext cx="8458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rebuchet MS"/>
              </a:rPr>
              <a:t>Which style would claim this Specialty: </a:t>
            </a:r>
          </a:p>
        </p:txBody>
      </p:sp>
      <p:sp>
        <p:nvSpPr>
          <p:cNvPr id="46084" name="Text Box 3"/>
          <p:cNvSpPr txBox="1">
            <a:spLocks noChangeArrowheads="1"/>
          </p:cNvSpPr>
          <p:nvPr/>
        </p:nvSpPr>
        <p:spPr bwMode="auto">
          <a:xfrm>
            <a:off x="228600" y="2138363"/>
            <a:ext cx="990600" cy="83343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</a:p>
        </p:txBody>
      </p:sp>
      <p:sp>
        <p:nvSpPr>
          <p:cNvPr id="46085" name="Text Box 4"/>
          <p:cNvSpPr txBox="1">
            <a:spLocks noChangeArrowheads="1"/>
          </p:cNvSpPr>
          <p:nvPr/>
        </p:nvSpPr>
        <p:spPr bwMode="auto">
          <a:xfrm>
            <a:off x="7772400" y="5491163"/>
            <a:ext cx="9906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6086" name="Text Box 5"/>
          <p:cNvSpPr txBox="1">
            <a:spLocks noChangeArrowheads="1"/>
          </p:cNvSpPr>
          <p:nvPr/>
        </p:nvSpPr>
        <p:spPr bwMode="auto">
          <a:xfrm>
            <a:off x="7772400" y="2138363"/>
            <a:ext cx="9906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6087" name="Text Box 6"/>
          <p:cNvSpPr txBox="1">
            <a:spLocks noChangeArrowheads="1"/>
          </p:cNvSpPr>
          <p:nvPr/>
        </p:nvSpPr>
        <p:spPr bwMode="auto">
          <a:xfrm>
            <a:off x="7772400" y="4373563"/>
            <a:ext cx="9906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6088" name="Text Box 7"/>
          <p:cNvSpPr txBox="1">
            <a:spLocks noChangeArrowheads="1"/>
          </p:cNvSpPr>
          <p:nvPr/>
        </p:nvSpPr>
        <p:spPr bwMode="auto">
          <a:xfrm>
            <a:off x="228600" y="2971800"/>
            <a:ext cx="990600" cy="8334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</a:p>
        </p:txBody>
      </p:sp>
      <p:sp>
        <p:nvSpPr>
          <p:cNvPr id="46089" name="Text Box 8"/>
          <p:cNvSpPr txBox="1">
            <a:spLocks noChangeArrowheads="1"/>
          </p:cNvSpPr>
          <p:nvPr/>
        </p:nvSpPr>
        <p:spPr bwMode="auto">
          <a:xfrm>
            <a:off x="228600" y="4638675"/>
            <a:ext cx="990600" cy="83343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</a:p>
        </p:txBody>
      </p:sp>
      <p:sp>
        <p:nvSpPr>
          <p:cNvPr id="46090" name="Text Box 9"/>
          <p:cNvSpPr txBox="1">
            <a:spLocks noChangeArrowheads="1"/>
          </p:cNvSpPr>
          <p:nvPr/>
        </p:nvSpPr>
        <p:spPr bwMode="auto">
          <a:xfrm>
            <a:off x="228600" y="3805238"/>
            <a:ext cx="990600" cy="833437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</a:p>
        </p:txBody>
      </p:sp>
      <p:sp>
        <p:nvSpPr>
          <p:cNvPr id="46106" name="Text Box 14"/>
          <p:cNvSpPr txBox="1">
            <a:spLocks noChangeArrowheads="1"/>
          </p:cNvSpPr>
          <p:nvPr/>
        </p:nvSpPr>
        <p:spPr bwMode="auto">
          <a:xfrm>
            <a:off x="7772400" y="5491166"/>
            <a:ext cx="990600" cy="83343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</a:p>
        </p:txBody>
      </p:sp>
      <p:sp>
        <p:nvSpPr>
          <p:cNvPr id="46104" name="Text Box 18"/>
          <p:cNvSpPr txBox="1">
            <a:spLocks noChangeArrowheads="1"/>
          </p:cNvSpPr>
          <p:nvPr/>
        </p:nvSpPr>
        <p:spPr bwMode="auto">
          <a:xfrm>
            <a:off x="7772400" y="4373562"/>
            <a:ext cx="990600" cy="833437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</a:p>
        </p:txBody>
      </p:sp>
      <p:sp>
        <p:nvSpPr>
          <p:cNvPr id="46103" name="Text Box 22"/>
          <p:cNvSpPr txBox="1">
            <a:spLocks noChangeArrowheads="1"/>
          </p:cNvSpPr>
          <p:nvPr/>
        </p:nvSpPr>
        <p:spPr bwMode="auto">
          <a:xfrm>
            <a:off x="7772400" y="2138363"/>
            <a:ext cx="990600" cy="83343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</a:p>
        </p:txBody>
      </p:sp>
      <p:sp>
        <p:nvSpPr>
          <p:cNvPr id="683031" name="Text Box 23"/>
          <p:cNvSpPr txBox="1">
            <a:spLocks noChangeArrowheads="1"/>
          </p:cNvSpPr>
          <p:nvPr/>
        </p:nvSpPr>
        <p:spPr bwMode="auto">
          <a:xfrm>
            <a:off x="2133600" y="5491163"/>
            <a:ext cx="56388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Get it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Right</a:t>
            </a:r>
          </a:p>
        </p:txBody>
      </p:sp>
      <p:sp>
        <p:nvSpPr>
          <p:cNvPr id="683032" name="Text Box 24"/>
          <p:cNvSpPr txBox="1">
            <a:spLocks noChangeArrowheads="1"/>
          </p:cNvSpPr>
          <p:nvPr/>
        </p:nvSpPr>
        <p:spPr bwMode="auto">
          <a:xfrm>
            <a:off x="2133600" y="3255963"/>
            <a:ext cx="56388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Get it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Noticed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83033" name="Text Box 25"/>
          <p:cNvSpPr txBox="1">
            <a:spLocks noChangeArrowheads="1"/>
          </p:cNvSpPr>
          <p:nvPr/>
        </p:nvSpPr>
        <p:spPr bwMode="auto">
          <a:xfrm>
            <a:off x="2133600" y="2138363"/>
            <a:ext cx="56388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Get it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Done</a:t>
            </a:r>
          </a:p>
        </p:txBody>
      </p:sp>
      <p:sp>
        <p:nvSpPr>
          <p:cNvPr id="683034" name="Text Box 26"/>
          <p:cNvSpPr txBox="1">
            <a:spLocks noChangeArrowheads="1"/>
          </p:cNvSpPr>
          <p:nvPr/>
        </p:nvSpPr>
        <p:spPr bwMode="auto">
          <a:xfrm>
            <a:off x="2133600" y="4373563"/>
            <a:ext cx="56388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Get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Along</a:t>
            </a:r>
          </a:p>
        </p:txBody>
      </p:sp>
      <p:sp>
        <p:nvSpPr>
          <p:cNvPr id="46101" name="Rectangle 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C00000"/>
                </a:solidFill>
                <a:cs typeface="Trebuchet MS"/>
              </a:rPr>
              <a:t>Style Specialties</a:t>
            </a: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7772400" y="3258403"/>
            <a:ext cx="1066800" cy="83099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67865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83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83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683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683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 animBg="1"/>
      <p:bldP spid="46088" grpId="0" animBg="1"/>
      <p:bldP spid="46089" grpId="0" animBg="1"/>
      <p:bldP spid="46090" grpId="0" animBg="1"/>
      <p:bldP spid="46106" grpId="0" animBg="1"/>
      <p:bldP spid="46104" grpId="0" animBg="1"/>
      <p:bldP spid="46103" grpId="0" animBg="1"/>
      <p:bldP spid="683031" grpId="0" animBg="1" autoUpdateAnimBg="0"/>
      <p:bldP spid="683032" grpId="0" animBg="1" autoUpdateAnimBg="0"/>
      <p:bldP spid="683033" grpId="0" animBg="1" autoUpdateAnimBg="0"/>
      <p:bldP spid="683034" grpId="0" animBg="1" autoUpdateAnimBg="0"/>
      <p:bldP spid="3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295400"/>
            <a:ext cx="9144000" cy="4648200"/>
          </a:xfrm>
          <a:prstGeom prst="rect">
            <a:avLst/>
          </a:prstGeom>
          <a:gradFill flip="none" rotWithShape="1">
            <a:gsLst>
              <a:gs pos="0">
                <a:srgbClr val="FFFF43">
                  <a:tint val="66000"/>
                  <a:satMod val="160000"/>
                </a:srgbClr>
              </a:gs>
              <a:gs pos="50000">
                <a:srgbClr val="FFFF43">
                  <a:tint val="44500"/>
                  <a:satMod val="160000"/>
                </a:srgbClr>
              </a:gs>
              <a:gs pos="100000">
                <a:srgbClr val="FFFF43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75939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228600" y="98425"/>
            <a:ext cx="7315200" cy="623887"/>
          </a:xfrm>
        </p:spPr>
        <p:txBody>
          <a:bodyPr/>
          <a:lstStyle/>
          <a:p>
            <a:pPr marL="0" lvl="2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Influencing – High “I”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(H.O. p 5)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28600" y="1295400"/>
            <a:ext cx="8585920" cy="4953000"/>
          </a:xfrm>
        </p:spPr>
        <p:txBody>
          <a:bodyPr/>
          <a:lstStyle/>
          <a:p>
            <a:pPr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Goal: Building </a:t>
            </a:r>
            <a:r>
              <a:rPr lang="en-US" altLang="en-US" sz="3200" b="1" u="sng" dirty="0"/>
              <a:t>relationships</a:t>
            </a:r>
            <a:r>
              <a:rPr lang="en-US" altLang="en-US" sz="3200" b="1" dirty="0"/>
              <a:t>; approval</a:t>
            </a:r>
          </a:p>
          <a:p>
            <a:pPr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Fear:  Rejection; being </a:t>
            </a:r>
            <a:r>
              <a:rPr lang="en-US" altLang="en-US" sz="3200" b="1" u="sng" dirty="0"/>
              <a:t>blamed</a:t>
            </a:r>
          </a:p>
          <a:p>
            <a:pPr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Motivated by: </a:t>
            </a:r>
            <a:r>
              <a:rPr lang="en-US" altLang="en-US" sz="3200" b="1" u="sng" dirty="0"/>
              <a:t>Positive</a:t>
            </a:r>
            <a:r>
              <a:rPr lang="en-US" altLang="en-US" sz="3200" b="1" dirty="0"/>
              <a:t> experiences</a:t>
            </a:r>
          </a:p>
          <a:p>
            <a:pPr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Strengths: Optimistic,  appreciative, fun, inclusive</a:t>
            </a:r>
          </a:p>
          <a:p>
            <a:pPr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 Pride: Relationships with approval/</a:t>
            </a:r>
            <a:r>
              <a:rPr lang="en-US" altLang="en-US" sz="3200" b="1" u="sng" dirty="0"/>
              <a:t>affirmation</a:t>
            </a:r>
            <a:endParaRPr lang="en-US" altLang="en-US" sz="3200" b="1" dirty="0"/>
          </a:p>
          <a:p>
            <a:pPr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Under pressure: Impulsive,  lack of </a:t>
            </a:r>
            <a:r>
              <a:rPr lang="en-US" altLang="en-US" sz="3200" b="1" u="sng" dirty="0"/>
              <a:t>follow through</a:t>
            </a:r>
          </a:p>
          <a:p>
            <a:pPr lvl="1"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dirty="0">
              <a:cs typeface="Calibri" pitchFamily="34" charset="0"/>
            </a:endParaRPr>
          </a:p>
          <a:p>
            <a:pPr lvl="1"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dirty="0">
              <a:cs typeface="Calibri" pitchFamily="34" charset="0"/>
            </a:endParaRPr>
          </a:p>
          <a:p>
            <a:pPr lvl="1"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dirty="0">
              <a:cs typeface="Calibri" pitchFamily="34" charset="0"/>
            </a:endParaRPr>
          </a:p>
          <a:p>
            <a:pPr lvl="1"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dirty="0">
              <a:cs typeface="Calibri" pitchFamily="34" charset="0"/>
            </a:endParaRPr>
          </a:p>
          <a:p>
            <a:pPr lvl="1"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dirty="0">
              <a:cs typeface="Calibri" pitchFamily="34" charset="0"/>
            </a:endParaRPr>
          </a:p>
          <a:p>
            <a:pPr lvl="1"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dirty="0">
              <a:cs typeface="Calibri" pitchFamily="34" charset="0"/>
            </a:endParaRPr>
          </a:p>
          <a:p>
            <a:pPr lvl="1"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dirty="0">
              <a:cs typeface="Calibri" pitchFamily="34" charset="0"/>
            </a:endParaRPr>
          </a:p>
          <a:p>
            <a:pPr lvl="1"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dirty="0">
              <a:cs typeface="Calibri" pitchFamily="34" charset="0"/>
            </a:endParaRPr>
          </a:p>
          <a:p>
            <a:pPr lvl="1"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dirty="0">
              <a:cs typeface="Calibri" pitchFamily="34" charset="0"/>
            </a:endParaRPr>
          </a:p>
          <a:p>
            <a:pPr lvl="1"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dirty="0">
              <a:cs typeface="Calibri" pitchFamily="34" charset="0"/>
            </a:endParaRPr>
          </a:p>
        </p:txBody>
      </p:sp>
      <p:sp>
        <p:nvSpPr>
          <p:cNvPr id="19461" name="Rectangle 18"/>
          <p:cNvSpPr>
            <a:spLocks noChangeArrowheads="1"/>
          </p:cNvSpPr>
          <p:nvPr/>
        </p:nvSpPr>
        <p:spPr bwMode="auto">
          <a:xfrm>
            <a:off x="2266950" y="98425"/>
            <a:ext cx="6877050" cy="6492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srgbClr val="FFCC66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7136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912386" name="Rectangle 2"/>
          <p:cNvSpPr>
            <a:spLocks noChangeArrowheads="1"/>
          </p:cNvSpPr>
          <p:nvPr/>
        </p:nvSpPr>
        <p:spPr bwMode="auto">
          <a:xfrm>
            <a:off x="0" y="-152400"/>
            <a:ext cx="83820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DISC Blends &amp; Biblical Characters 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1746" name="Rectangle 3"/>
          <p:cNvSpPr>
            <a:spLocks noChangeArrowheads="1"/>
          </p:cNvSpPr>
          <p:nvPr/>
        </p:nvSpPr>
        <p:spPr bwMode="auto">
          <a:xfrm>
            <a:off x="603250" y="795637"/>
            <a:ext cx="8159750" cy="5999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25000"/>
                  </a:srgbClr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DISC BLENDED PROFILES     BIBLICAL CHARACTERS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DADADA">
                  <a:lumMod val="25000"/>
                </a:srgbClr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25000"/>
                  </a:srgbClr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Primary D – 	       SOLOMON, RAHAB*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25000"/>
                  </a:srgbClr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D/I - 	       JOSHUA, SARAH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25000"/>
                  </a:srgbClr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D=I	 - 	       APOLLOS, STEPHEN,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25000"/>
                  </a:srgbClr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25000"/>
                  </a:srgbClr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LYDIA*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25000"/>
                  </a:srgbClr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D/C – 	       PAUL, RACHEL, MICHAL*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25000"/>
                  </a:srgbClr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Primary I - 	       AARON, KING SAUL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25000"/>
                  </a:srgbClr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I/D - 	       PETER, REBEKAH*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25000"/>
                  </a:srgbClr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I/S - 	       BARNABAS, ABIGAIL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25000"/>
                  </a:srgbClr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I/C - 	       DAVID, MIRIAM*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25000"/>
                  </a:srgbClr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S or S/C - 	       ISSAC, DORCAS*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25000"/>
                  </a:srgbClr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S/D	- 	       NEHEMIAH, MARTHA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25000"/>
                  </a:srgbClr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S/I	- 	       ABRAHAM, HANNAH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25000"/>
                  </a:srgbClr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S/C/D – 	       JACOB, JAMES [ACTS 15], ANNA*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25000"/>
                  </a:srgbClr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C or C/S - 	       LUKE, ESTHER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25000"/>
                  </a:srgbClr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C/S/D - 	       MOSES,  THOMAS, NAOMI*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25000"/>
                  </a:srgbClr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C/S/I - 	       ELIJAH, DEBORAH*, RUTH*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25000"/>
                  </a:srgbClr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C = S – 	       APOSTLE JOHN, MARY	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25000"/>
                  </a:srgbClr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(mother of Jesus)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12388" name="Oval 4"/>
          <p:cNvSpPr>
            <a:spLocks noChangeArrowheads="1"/>
          </p:cNvSpPr>
          <p:nvPr/>
        </p:nvSpPr>
        <p:spPr bwMode="auto">
          <a:xfrm>
            <a:off x="-1292" y="2590800"/>
            <a:ext cx="9144000" cy="457200"/>
          </a:xfrm>
          <a:prstGeom prst="ellipse">
            <a:avLst/>
          </a:prstGeom>
          <a:noFill/>
          <a:ln w="381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9180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12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123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12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12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238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9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95250" y="6400800"/>
            <a:ext cx="2895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681986" name="Text Box 2"/>
          <p:cNvSpPr txBox="1">
            <a:spLocks noChangeArrowheads="1"/>
          </p:cNvSpPr>
          <p:nvPr/>
        </p:nvSpPr>
        <p:spPr bwMode="auto">
          <a:xfrm>
            <a:off x="2133600" y="2138363"/>
            <a:ext cx="56388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sz="2000" dirty="0">
                <a:solidFill>
                  <a:srgbClr val="000000"/>
                </a:solidFill>
              </a:rPr>
              <a:t>Be Sincere, Be Steady, Be Supportive</a:t>
            </a:r>
          </a:p>
        </p:txBody>
      </p:sp>
      <p:sp>
        <p:nvSpPr>
          <p:cNvPr id="681987" name="Text Box 3"/>
          <p:cNvSpPr txBox="1">
            <a:spLocks noChangeArrowheads="1"/>
          </p:cNvSpPr>
          <p:nvPr/>
        </p:nvSpPr>
        <p:spPr bwMode="auto">
          <a:xfrm>
            <a:off x="2133600" y="5491163"/>
            <a:ext cx="56388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sz="2000" dirty="0">
                <a:solidFill>
                  <a:srgbClr val="000000"/>
                </a:solidFill>
              </a:rPr>
              <a:t>Be Fast, Be Fun, Be Flexible</a:t>
            </a:r>
          </a:p>
        </p:txBody>
      </p:sp>
      <p:sp>
        <p:nvSpPr>
          <p:cNvPr id="681988" name="Text Box 4"/>
          <p:cNvSpPr txBox="1">
            <a:spLocks noChangeArrowheads="1"/>
          </p:cNvSpPr>
          <p:nvPr/>
        </p:nvSpPr>
        <p:spPr bwMode="auto">
          <a:xfrm>
            <a:off x="2133600" y="4373563"/>
            <a:ext cx="56388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sz="2000" dirty="0">
                <a:solidFill>
                  <a:srgbClr val="000000"/>
                </a:solidFill>
              </a:rPr>
              <a:t>Be Precise, Be Logical, Be Thorough</a:t>
            </a:r>
          </a:p>
        </p:txBody>
      </p:sp>
      <p:sp>
        <p:nvSpPr>
          <p:cNvPr id="681989" name="Text Box 5"/>
          <p:cNvSpPr txBox="1">
            <a:spLocks noChangeArrowheads="1"/>
          </p:cNvSpPr>
          <p:nvPr/>
        </p:nvSpPr>
        <p:spPr bwMode="auto">
          <a:xfrm>
            <a:off x="2133600" y="3255963"/>
            <a:ext cx="56388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sz="2000" dirty="0">
                <a:solidFill>
                  <a:srgbClr val="000000"/>
                </a:solidFill>
              </a:rPr>
              <a:t>Be Brief, Be Brilliant, Be Gone</a:t>
            </a:r>
          </a:p>
        </p:txBody>
      </p:sp>
      <p:sp>
        <p:nvSpPr>
          <p:cNvPr id="45063" name="Text Box 6"/>
          <p:cNvSpPr txBox="1">
            <a:spLocks noChangeArrowheads="1"/>
          </p:cNvSpPr>
          <p:nvPr/>
        </p:nvSpPr>
        <p:spPr bwMode="auto">
          <a:xfrm>
            <a:off x="228600" y="2138363"/>
            <a:ext cx="990600" cy="833437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000000"/>
                </a:solidFill>
              </a:rPr>
              <a:t>D</a:t>
            </a:r>
          </a:p>
        </p:txBody>
      </p:sp>
      <p:sp>
        <p:nvSpPr>
          <p:cNvPr id="45064" name="Text Box 7"/>
          <p:cNvSpPr txBox="1">
            <a:spLocks noChangeArrowheads="1"/>
          </p:cNvSpPr>
          <p:nvPr/>
        </p:nvSpPr>
        <p:spPr bwMode="auto">
          <a:xfrm>
            <a:off x="7772400" y="5491163"/>
            <a:ext cx="9906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endParaRPr lang="en-US" sz="4800" b="1">
              <a:solidFill>
                <a:srgbClr val="000000"/>
              </a:solidFill>
            </a:endParaRPr>
          </a:p>
        </p:txBody>
      </p:sp>
      <p:sp>
        <p:nvSpPr>
          <p:cNvPr id="45065" name="Text Box 8"/>
          <p:cNvSpPr txBox="1">
            <a:spLocks noChangeArrowheads="1"/>
          </p:cNvSpPr>
          <p:nvPr/>
        </p:nvSpPr>
        <p:spPr bwMode="auto">
          <a:xfrm>
            <a:off x="7772400" y="2138363"/>
            <a:ext cx="9906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endParaRPr lang="en-US" sz="4800" b="1">
              <a:solidFill>
                <a:srgbClr val="000000"/>
              </a:solidFill>
            </a:endParaRPr>
          </a:p>
        </p:txBody>
      </p:sp>
      <p:sp>
        <p:nvSpPr>
          <p:cNvPr id="45066" name="Text Box 9"/>
          <p:cNvSpPr txBox="1">
            <a:spLocks noChangeArrowheads="1"/>
          </p:cNvSpPr>
          <p:nvPr/>
        </p:nvSpPr>
        <p:spPr bwMode="auto">
          <a:xfrm>
            <a:off x="7772400" y="4373563"/>
            <a:ext cx="9906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endParaRPr lang="en-US" sz="4800" b="1">
              <a:solidFill>
                <a:srgbClr val="000000"/>
              </a:solidFill>
            </a:endParaRPr>
          </a:p>
        </p:txBody>
      </p:sp>
      <p:sp>
        <p:nvSpPr>
          <p:cNvPr id="45067" name="Text Box 10"/>
          <p:cNvSpPr txBox="1">
            <a:spLocks noChangeArrowheads="1"/>
          </p:cNvSpPr>
          <p:nvPr/>
        </p:nvSpPr>
        <p:spPr bwMode="auto">
          <a:xfrm>
            <a:off x="609600" y="1219200"/>
            <a:ext cx="830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1175" indent="-511175"/>
            <a:r>
              <a:rPr lang="en-US" sz="2400" b="1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Style would welcome your communications to:</a:t>
            </a:r>
          </a:p>
        </p:txBody>
      </p:sp>
      <p:sp>
        <p:nvSpPr>
          <p:cNvPr id="45068" name="Text Box 11"/>
          <p:cNvSpPr txBox="1">
            <a:spLocks noChangeArrowheads="1"/>
          </p:cNvSpPr>
          <p:nvPr/>
        </p:nvSpPr>
        <p:spPr bwMode="auto">
          <a:xfrm>
            <a:off x="228600" y="2971800"/>
            <a:ext cx="990600" cy="833438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000000"/>
                </a:solidFill>
              </a:rPr>
              <a:t>i</a:t>
            </a:r>
          </a:p>
        </p:txBody>
      </p:sp>
      <p:sp>
        <p:nvSpPr>
          <p:cNvPr id="45069" name="Text Box 12"/>
          <p:cNvSpPr txBox="1">
            <a:spLocks noChangeArrowheads="1"/>
          </p:cNvSpPr>
          <p:nvPr/>
        </p:nvSpPr>
        <p:spPr bwMode="auto">
          <a:xfrm>
            <a:off x="228600" y="4638675"/>
            <a:ext cx="990600" cy="833438"/>
          </a:xfrm>
          <a:prstGeom prst="rect">
            <a:avLst/>
          </a:prstGeom>
          <a:solidFill>
            <a:srgbClr val="F9EC4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45070" name="Text Box 13"/>
          <p:cNvSpPr txBox="1">
            <a:spLocks noChangeArrowheads="1"/>
          </p:cNvSpPr>
          <p:nvPr/>
        </p:nvSpPr>
        <p:spPr bwMode="auto">
          <a:xfrm>
            <a:off x="228600" y="3805238"/>
            <a:ext cx="990600" cy="833437"/>
          </a:xfrm>
          <a:prstGeom prst="rect">
            <a:avLst/>
          </a:prstGeom>
          <a:solidFill>
            <a:srgbClr val="35A5D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000000"/>
                </a:solidFill>
              </a:rPr>
              <a:t>S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228600" y="2971800"/>
            <a:ext cx="8534400" cy="3352800"/>
            <a:chOff x="0" y="1872"/>
            <a:chExt cx="5376" cy="2112"/>
          </a:xfrm>
        </p:grpSpPr>
        <p:sp>
          <p:nvSpPr>
            <p:cNvPr id="45084" name="Text Box 15"/>
            <p:cNvSpPr txBox="1">
              <a:spLocks noChangeArrowheads="1"/>
            </p:cNvSpPr>
            <p:nvPr/>
          </p:nvSpPr>
          <p:spPr bwMode="auto">
            <a:xfrm>
              <a:off x="4752" y="3459"/>
              <a:ext cx="624" cy="525"/>
            </a:xfrm>
            <a:prstGeom prst="rect">
              <a:avLst/>
            </a:prstGeom>
            <a:solidFill>
              <a:srgbClr val="FF212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 anchorCtr="1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 dirty="0">
                  <a:solidFill>
                    <a:srgbClr val="000000"/>
                  </a:solidFill>
                </a:rPr>
                <a:t>I</a:t>
              </a:r>
            </a:p>
          </p:txBody>
        </p:sp>
        <p:sp>
          <p:nvSpPr>
            <p:cNvPr id="45085" name="Text Box 16"/>
            <p:cNvSpPr txBox="1">
              <a:spLocks noChangeArrowheads="1"/>
            </p:cNvSpPr>
            <p:nvPr/>
          </p:nvSpPr>
          <p:spPr bwMode="auto">
            <a:xfrm>
              <a:off x="0" y="1872"/>
              <a:ext cx="624" cy="5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 anchorCtr="1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48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228600" y="4373563"/>
            <a:ext cx="8534400" cy="1098550"/>
            <a:chOff x="0" y="2755"/>
            <a:chExt cx="5376" cy="692"/>
          </a:xfrm>
        </p:grpSpPr>
        <p:sp>
          <p:nvSpPr>
            <p:cNvPr id="45082" name="Text Box 18"/>
            <p:cNvSpPr txBox="1">
              <a:spLocks noChangeArrowheads="1"/>
            </p:cNvSpPr>
            <p:nvPr/>
          </p:nvSpPr>
          <p:spPr bwMode="auto">
            <a:xfrm>
              <a:off x="4752" y="2755"/>
              <a:ext cx="624" cy="52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 anchorCtr="1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>
                  <a:solidFill>
                    <a:srgbClr val="000000"/>
                  </a:solidFill>
                </a:rPr>
                <a:t>C</a:t>
              </a:r>
            </a:p>
          </p:txBody>
        </p:sp>
        <p:sp>
          <p:nvSpPr>
            <p:cNvPr id="45083" name="Text Box 19"/>
            <p:cNvSpPr txBox="1">
              <a:spLocks noChangeArrowheads="1"/>
            </p:cNvSpPr>
            <p:nvPr/>
          </p:nvSpPr>
          <p:spPr bwMode="auto">
            <a:xfrm>
              <a:off x="0" y="2922"/>
              <a:ext cx="624" cy="5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 anchorCtr="1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4800" b="1">
                <a:solidFill>
                  <a:srgbClr val="000000"/>
                </a:solidFill>
              </a:endParaRPr>
            </a:p>
          </p:txBody>
        </p:sp>
      </p:grpSp>
      <p:sp>
        <p:nvSpPr>
          <p:cNvPr id="45073" name="Text Box 20"/>
          <p:cNvSpPr txBox="1">
            <a:spLocks noChangeArrowheads="1"/>
          </p:cNvSpPr>
          <p:nvPr/>
        </p:nvSpPr>
        <p:spPr bwMode="auto">
          <a:xfrm>
            <a:off x="7772400" y="3255963"/>
            <a:ext cx="9906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endParaRPr lang="en-US" sz="4800" b="1">
              <a:solidFill>
                <a:srgbClr val="000000"/>
              </a:solidFill>
            </a:endParaRPr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228600" y="2138363"/>
            <a:ext cx="8534400" cy="2500312"/>
            <a:chOff x="0" y="1347"/>
            <a:chExt cx="5376" cy="1575"/>
          </a:xfrm>
        </p:grpSpPr>
        <p:sp>
          <p:nvSpPr>
            <p:cNvPr id="45080" name="Text Box 22"/>
            <p:cNvSpPr txBox="1">
              <a:spLocks noChangeArrowheads="1"/>
            </p:cNvSpPr>
            <p:nvPr/>
          </p:nvSpPr>
          <p:spPr bwMode="auto">
            <a:xfrm>
              <a:off x="4752" y="1347"/>
              <a:ext cx="624" cy="525"/>
            </a:xfrm>
            <a:prstGeom prst="rect">
              <a:avLst/>
            </a:prstGeom>
            <a:solidFill>
              <a:srgbClr val="121DF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 anchorCtr="1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>
                  <a:solidFill>
                    <a:srgbClr val="000000"/>
                  </a:solidFill>
                </a:rPr>
                <a:t>S</a:t>
              </a:r>
            </a:p>
          </p:txBody>
        </p:sp>
        <p:sp>
          <p:nvSpPr>
            <p:cNvPr id="45081" name="Text Box 23"/>
            <p:cNvSpPr txBox="1">
              <a:spLocks noChangeArrowheads="1"/>
            </p:cNvSpPr>
            <p:nvPr/>
          </p:nvSpPr>
          <p:spPr bwMode="auto">
            <a:xfrm>
              <a:off x="0" y="2397"/>
              <a:ext cx="624" cy="5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 anchorCtr="1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4800" b="1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228600" y="2138363"/>
            <a:ext cx="8534400" cy="1951037"/>
            <a:chOff x="0" y="1347"/>
            <a:chExt cx="5376" cy="1229"/>
          </a:xfrm>
        </p:grpSpPr>
        <p:sp>
          <p:nvSpPr>
            <p:cNvPr id="45078" name="Text Box 25"/>
            <p:cNvSpPr txBox="1">
              <a:spLocks noChangeArrowheads="1"/>
            </p:cNvSpPr>
            <p:nvPr/>
          </p:nvSpPr>
          <p:spPr bwMode="auto">
            <a:xfrm>
              <a:off x="0" y="1347"/>
              <a:ext cx="624" cy="5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 anchorCtr="1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4800" b="1">
                <a:solidFill>
                  <a:srgbClr val="000000"/>
                </a:solidFill>
              </a:endParaRPr>
            </a:p>
          </p:txBody>
        </p:sp>
        <p:sp>
          <p:nvSpPr>
            <p:cNvPr id="45079" name="Text Box 26"/>
            <p:cNvSpPr txBox="1">
              <a:spLocks noChangeArrowheads="1"/>
            </p:cNvSpPr>
            <p:nvPr/>
          </p:nvSpPr>
          <p:spPr bwMode="auto">
            <a:xfrm>
              <a:off x="4752" y="2051"/>
              <a:ext cx="624" cy="525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 anchorCtr="1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>
                  <a:solidFill>
                    <a:srgbClr val="000000"/>
                  </a:solidFill>
                </a:rPr>
                <a:t>D</a:t>
              </a:r>
            </a:p>
          </p:txBody>
        </p:sp>
      </p:grpSp>
      <p:sp>
        <p:nvSpPr>
          <p:cNvPr id="45077" name="Rectangle 28"/>
          <p:cNvSpPr>
            <a:spLocks noGrp="1" noChangeArrowheads="1"/>
          </p:cNvSpPr>
          <p:nvPr>
            <p:ph type="title"/>
          </p:nvPr>
        </p:nvSpPr>
        <p:spPr>
          <a:xfrm>
            <a:off x="304800" y="-304800"/>
            <a:ext cx="8382000" cy="1447800"/>
          </a:xfrm>
        </p:spPr>
        <p:txBody>
          <a:bodyPr/>
          <a:lstStyle/>
          <a:p>
            <a:r>
              <a:rPr lang="en-US" sz="4000" b="1" dirty="0">
                <a:solidFill>
                  <a:srgbClr val="C00000"/>
                </a:solidFill>
                <a:cs typeface="Trebuchet MS"/>
              </a:rPr>
              <a:t>Style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240194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8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8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8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8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1986" grpId="0" animBg="1" autoUpdateAnimBg="0"/>
      <p:bldP spid="681987" grpId="0" animBg="1" autoUpdateAnimBg="0"/>
      <p:bldP spid="681988" grpId="0" animBg="1" autoUpdateAnimBg="0"/>
      <p:bldP spid="681989" grpId="0" animBg="1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295400"/>
            <a:ext cx="9144000" cy="4648200"/>
          </a:xfrm>
          <a:prstGeom prst="rect">
            <a:avLst/>
          </a:prstGeom>
          <a:gradFill flip="none" rotWithShape="1">
            <a:gsLst>
              <a:gs pos="0">
                <a:srgbClr val="009900">
                  <a:tint val="66000"/>
                  <a:satMod val="160000"/>
                </a:srgbClr>
              </a:gs>
              <a:gs pos="50000">
                <a:srgbClr val="009900">
                  <a:tint val="44500"/>
                  <a:satMod val="160000"/>
                </a:srgbClr>
              </a:gs>
              <a:gs pos="100000">
                <a:srgbClr val="0099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74915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228600" y="98425"/>
            <a:ext cx="6781800" cy="623887"/>
          </a:xfrm>
        </p:spPr>
        <p:txBody>
          <a:bodyPr/>
          <a:lstStyle/>
          <a:p>
            <a:pPr marL="0" lvl="2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Steadiness – High “S”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(H.O. p 5)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52400" y="1143000"/>
            <a:ext cx="8662120" cy="51054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Goal: Harmony;  </a:t>
            </a:r>
            <a:r>
              <a:rPr lang="en-US" altLang="en-US" sz="3200" b="1" u="sng" dirty="0"/>
              <a:t>stability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Fear: Sudden </a:t>
            </a:r>
            <a:r>
              <a:rPr lang="en-US" altLang="en-US" sz="3200" b="1" u="sng" dirty="0"/>
              <a:t>unplanned</a:t>
            </a:r>
            <a:r>
              <a:rPr lang="en-US" altLang="en-US" sz="3200" b="1" dirty="0"/>
              <a:t> changes; ambiguity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Motivated by: Maintenance of the status quo;  </a:t>
            </a:r>
            <a:r>
              <a:rPr lang="en-US" altLang="en-US" sz="3200" b="1" u="sng" dirty="0"/>
              <a:t>helping</a:t>
            </a:r>
            <a:r>
              <a:rPr lang="en-US" altLang="en-US" sz="3200" b="1" dirty="0"/>
              <a:t> others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Strengths: Good listener,  team player, loyal,  patient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 Pride: Maintaining </a:t>
            </a:r>
            <a:r>
              <a:rPr lang="en-US" altLang="en-US" sz="3200" b="1" u="sng" dirty="0"/>
              <a:t>harmony</a:t>
            </a:r>
            <a:r>
              <a:rPr lang="en-US" altLang="en-US" sz="3200" b="1" dirty="0"/>
              <a:t> with passive aggressive actions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Under pressure: Indirect;  </a:t>
            </a:r>
            <a:r>
              <a:rPr lang="en-US" altLang="en-US" sz="3200" b="1" u="sng" dirty="0"/>
              <a:t>ignores</a:t>
            </a:r>
            <a:r>
              <a:rPr lang="en-US" altLang="en-US" sz="3200" b="1" dirty="0"/>
              <a:t> own needs</a:t>
            </a:r>
            <a:endParaRPr lang="en-US" altLang="en-US" sz="3200" b="1" u="sng" dirty="0"/>
          </a:p>
          <a:p>
            <a:pPr marL="914400" lvl="2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20485" name="Rectangle 18"/>
          <p:cNvSpPr>
            <a:spLocks noChangeArrowheads="1"/>
          </p:cNvSpPr>
          <p:nvPr/>
        </p:nvSpPr>
        <p:spPr bwMode="auto">
          <a:xfrm>
            <a:off x="2266950" y="98425"/>
            <a:ext cx="6877050" cy="6492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srgbClr val="FFCC66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8555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912386" name="Rectangle 2"/>
          <p:cNvSpPr>
            <a:spLocks noChangeArrowheads="1"/>
          </p:cNvSpPr>
          <p:nvPr/>
        </p:nvSpPr>
        <p:spPr bwMode="auto">
          <a:xfrm>
            <a:off x="0" y="0"/>
            <a:ext cx="8397875" cy="8589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Arial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DISC Blends &amp; Biblical Characters 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1746" name="Rectangle 3"/>
          <p:cNvSpPr>
            <a:spLocks noChangeArrowheads="1"/>
          </p:cNvSpPr>
          <p:nvPr/>
        </p:nvSpPr>
        <p:spPr bwMode="auto">
          <a:xfrm>
            <a:off x="690563" y="990600"/>
            <a:ext cx="8159750" cy="5999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DISC BLENDS	      BIBLICAL CHARACTERS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Primary D – [Producer]	       SOLOMON, RAHAB*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D/I – [Result-Driven]	       JOSHUA, SARAH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D=I	 - [Dynamo]	       APOLLOS, STEPHEN,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LYDIA*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D/C or C/D – [Explorer]	       PAUL, MICHAL*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Primary I – [Networker]	       AARON, KING SAUL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I/D – [Influencer]	       PETER, REBEKAH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I/S – [Coach]	       BARNABAS, ABIGAIL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I/C – [Assessor]	       DAVID, MARY MAGDALENE*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Primary S or S/C – [Planner]       ISSAC, DORCAS*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S/D	- [Finisher]	       NEHEMIAH, MARTHA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S/I	- [Harmonizer]	       ABRAHAM, HANNAH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S/C/D – [Examiner]	       JACOB,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JAMES [ACTS 15], ANNA*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Primary C or C/S –[Fact Finder]  LUKE, ESTHER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C/S/D – [Formalist]	       MOSES,  THOMAS, NAOMI*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C/S/I – [Technician]	       ELIJAH, DEBORAH*, RUTH*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 = S – [Diplomat]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     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JOHN, MARY (mother of Jesus)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-1" y="4038600"/>
            <a:ext cx="9143999" cy="304800"/>
          </a:xfrm>
          <a:prstGeom prst="ellipse">
            <a:avLst/>
          </a:prstGeom>
          <a:noFill/>
          <a:ln w="381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198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6083" name="Text Box 2"/>
          <p:cNvSpPr txBox="1">
            <a:spLocks noChangeArrowheads="1"/>
          </p:cNvSpPr>
          <p:nvPr/>
        </p:nvSpPr>
        <p:spPr bwMode="auto">
          <a:xfrm>
            <a:off x="457200" y="1219200"/>
            <a:ext cx="8458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</a:rPr>
              <a:t>Which Style would like you to:</a:t>
            </a:r>
          </a:p>
        </p:txBody>
      </p:sp>
      <p:sp>
        <p:nvSpPr>
          <p:cNvPr id="46084" name="Text Box 3"/>
          <p:cNvSpPr txBox="1">
            <a:spLocks noChangeArrowheads="1"/>
          </p:cNvSpPr>
          <p:nvPr/>
        </p:nvSpPr>
        <p:spPr bwMode="auto">
          <a:xfrm>
            <a:off x="228600" y="2138363"/>
            <a:ext cx="990600" cy="83343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000000"/>
                </a:solidFill>
              </a:rPr>
              <a:t>D</a:t>
            </a:r>
          </a:p>
        </p:txBody>
      </p:sp>
      <p:sp>
        <p:nvSpPr>
          <p:cNvPr id="46085" name="Text Box 4"/>
          <p:cNvSpPr txBox="1">
            <a:spLocks noChangeArrowheads="1"/>
          </p:cNvSpPr>
          <p:nvPr/>
        </p:nvSpPr>
        <p:spPr bwMode="auto">
          <a:xfrm>
            <a:off x="7772400" y="5491163"/>
            <a:ext cx="9906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4800" b="1">
              <a:solidFill>
                <a:srgbClr val="000000"/>
              </a:solidFill>
            </a:endParaRPr>
          </a:p>
        </p:txBody>
      </p:sp>
      <p:sp>
        <p:nvSpPr>
          <p:cNvPr id="46086" name="Text Box 5"/>
          <p:cNvSpPr txBox="1">
            <a:spLocks noChangeArrowheads="1"/>
          </p:cNvSpPr>
          <p:nvPr/>
        </p:nvSpPr>
        <p:spPr bwMode="auto">
          <a:xfrm>
            <a:off x="7772400" y="2138363"/>
            <a:ext cx="9906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4800" b="1">
              <a:solidFill>
                <a:srgbClr val="000000"/>
              </a:solidFill>
            </a:endParaRPr>
          </a:p>
        </p:txBody>
      </p:sp>
      <p:sp>
        <p:nvSpPr>
          <p:cNvPr id="46087" name="Text Box 6"/>
          <p:cNvSpPr txBox="1">
            <a:spLocks noChangeArrowheads="1"/>
          </p:cNvSpPr>
          <p:nvPr/>
        </p:nvSpPr>
        <p:spPr bwMode="auto">
          <a:xfrm>
            <a:off x="7772400" y="4373563"/>
            <a:ext cx="9906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4800" b="1">
              <a:solidFill>
                <a:srgbClr val="000000"/>
              </a:solidFill>
            </a:endParaRPr>
          </a:p>
        </p:txBody>
      </p:sp>
      <p:sp>
        <p:nvSpPr>
          <p:cNvPr id="46088" name="Text Box 7"/>
          <p:cNvSpPr txBox="1">
            <a:spLocks noChangeArrowheads="1"/>
          </p:cNvSpPr>
          <p:nvPr/>
        </p:nvSpPr>
        <p:spPr bwMode="auto">
          <a:xfrm>
            <a:off x="228600" y="2971800"/>
            <a:ext cx="990600" cy="8334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800" b="1">
                <a:solidFill>
                  <a:srgbClr val="000000"/>
                </a:solidFill>
              </a:rPr>
              <a:t>I</a:t>
            </a:r>
          </a:p>
        </p:txBody>
      </p:sp>
      <p:sp>
        <p:nvSpPr>
          <p:cNvPr id="46089" name="Text Box 8"/>
          <p:cNvSpPr txBox="1">
            <a:spLocks noChangeArrowheads="1"/>
          </p:cNvSpPr>
          <p:nvPr/>
        </p:nvSpPr>
        <p:spPr bwMode="auto">
          <a:xfrm>
            <a:off x="228600" y="4638675"/>
            <a:ext cx="990600" cy="83343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46090" name="Text Box 9"/>
          <p:cNvSpPr txBox="1">
            <a:spLocks noChangeArrowheads="1"/>
          </p:cNvSpPr>
          <p:nvPr/>
        </p:nvSpPr>
        <p:spPr bwMode="auto">
          <a:xfrm>
            <a:off x="228600" y="3805238"/>
            <a:ext cx="990600" cy="833437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800" b="1">
                <a:solidFill>
                  <a:srgbClr val="000000"/>
                </a:solidFill>
              </a:rPr>
              <a:t>S</a:t>
            </a:r>
          </a:p>
        </p:txBody>
      </p:sp>
      <p:sp>
        <p:nvSpPr>
          <p:cNvPr id="46106" name="Text Box 14"/>
          <p:cNvSpPr txBox="1">
            <a:spLocks noChangeArrowheads="1"/>
          </p:cNvSpPr>
          <p:nvPr/>
        </p:nvSpPr>
        <p:spPr bwMode="auto">
          <a:xfrm>
            <a:off x="7772400" y="5491166"/>
            <a:ext cx="990600" cy="83343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800" b="1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46104" name="Text Box 18"/>
          <p:cNvSpPr txBox="1">
            <a:spLocks noChangeArrowheads="1"/>
          </p:cNvSpPr>
          <p:nvPr/>
        </p:nvSpPr>
        <p:spPr bwMode="auto">
          <a:xfrm>
            <a:off x="7772400" y="4373562"/>
            <a:ext cx="990600" cy="833437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000000"/>
                </a:solidFill>
              </a:rPr>
              <a:t>S</a:t>
            </a:r>
          </a:p>
        </p:txBody>
      </p:sp>
      <p:sp>
        <p:nvSpPr>
          <p:cNvPr id="46103" name="Text Box 22"/>
          <p:cNvSpPr txBox="1">
            <a:spLocks noChangeArrowheads="1"/>
          </p:cNvSpPr>
          <p:nvPr/>
        </p:nvSpPr>
        <p:spPr bwMode="auto">
          <a:xfrm>
            <a:off x="7772400" y="2138363"/>
            <a:ext cx="990600" cy="83343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000000"/>
                </a:solidFill>
              </a:rPr>
              <a:t>D</a:t>
            </a:r>
          </a:p>
        </p:txBody>
      </p:sp>
      <p:sp>
        <p:nvSpPr>
          <p:cNvPr id="683031" name="Text Box 23"/>
          <p:cNvSpPr txBox="1">
            <a:spLocks noChangeArrowheads="1"/>
          </p:cNvSpPr>
          <p:nvPr/>
        </p:nvSpPr>
        <p:spPr bwMode="auto">
          <a:xfrm>
            <a:off x="2133600" y="5491163"/>
            <a:ext cx="56388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Document how and why something applies.  </a:t>
            </a:r>
          </a:p>
        </p:txBody>
      </p:sp>
      <p:sp>
        <p:nvSpPr>
          <p:cNvPr id="683032" name="Text Box 24"/>
          <p:cNvSpPr txBox="1">
            <a:spLocks noChangeArrowheads="1"/>
          </p:cNvSpPr>
          <p:nvPr/>
        </p:nvSpPr>
        <p:spPr bwMode="auto">
          <a:xfrm>
            <a:off x="2133600" y="3255963"/>
            <a:ext cx="56388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Be open to new topics that may interest them.</a:t>
            </a:r>
            <a:endParaRPr lang="en-US" sz="2000" i="1" dirty="0">
              <a:solidFill>
                <a:srgbClr val="000000"/>
              </a:solidFill>
            </a:endParaRPr>
          </a:p>
        </p:txBody>
      </p:sp>
      <p:sp>
        <p:nvSpPr>
          <p:cNvPr id="683033" name="Text Box 25"/>
          <p:cNvSpPr txBox="1">
            <a:spLocks noChangeArrowheads="1"/>
          </p:cNvSpPr>
          <p:nvPr/>
        </p:nvSpPr>
        <p:spPr bwMode="auto">
          <a:xfrm>
            <a:off x="2133600" y="2138363"/>
            <a:ext cx="56388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Provide options but let them make the decision.</a:t>
            </a:r>
          </a:p>
        </p:txBody>
      </p:sp>
      <p:sp>
        <p:nvSpPr>
          <p:cNvPr id="683034" name="Text Box 26"/>
          <p:cNvSpPr txBox="1">
            <a:spLocks noChangeArrowheads="1"/>
          </p:cNvSpPr>
          <p:nvPr/>
        </p:nvSpPr>
        <p:spPr bwMode="auto">
          <a:xfrm>
            <a:off x="2133600" y="4373563"/>
            <a:ext cx="56388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Explain how you will be there to support them in case of any problems.</a:t>
            </a:r>
            <a:endParaRPr lang="en-US" sz="2000" i="1" dirty="0">
              <a:solidFill>
                <a:srgbClr val="000000"/>
              </a:solidFill>
            </a:endParaRPr>
          </a:p>
        </p:txBody>
      </p:sp>
      <p:sp>
        <p:nvSpPr>
          <p:cNvPr id="46100" name="Rectangle 27"/>
          <p:cNvSpPr>
            <a:spLocks noChangeArrowheads="1"/>
          </p:cNvSpPr>
          <p:nvPr/>
        </p:nvSpPr>
        <p:spPr bwMode="auto">
          <a:xfrm>
            <a:off x="457200" y="647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FFFFFF"/>
                </a:solidFill>
              </a:rPr>
              <a:t>PPT 11-10</a:t>
            </a:r>
          </a:p>
        </p:txBody>
      </p:sp>
      <p:sp>
        <p:nvSpPr>
          <p:cNvPr id="46101" name="Rectangle 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C00000"/>
                </a:solidFill>
                <a:cs typeface="Trebuchet MS"/>
              </a:rPr>
              <a:t>More Style Communications </a:t>
            </a: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7772400" y="3258403"/>
            <a:ext cx="1066800" cy="83099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 anchorCtr="1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000000"/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67909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83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 animBg="1"/>
      <p:bldP spid="46088" grpId="0" animBg="1"/>
      <p:bldP spid="46089" grpId="0" animBg="1"/>
      <p:bldP spid="46090" grpId="0" animBg="1"/>
      <p:bldP spid="46106" grpId="0" animBg="1"/>
      <p:bldP spid="46104" grpId="0" animBg="1"/>
      <p:bldP spid="46103" grpId="0" animBg="1"/>
      <p:bldP spid="683031" grpId="0" animBg="1"/>
      <p:bldP spid="683032" grpId="0" animBg="1"/>
      <p:bldP spid="683033" grpId="0" animBg="1" autoUpdateAnimBg="0"/>
      <p:bldP spid="683034" grpId="0" animBg="1"/>
      <p:bldP spid="3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6816" y="1295400"/>
            <a:ext cx="9144000" cy="4648200"/>
          </a:xfrm>
          <a:prstGeom prst="rect">
            <a:avLst/>
          </a:prstGeom>
          <a:gradFill flip="none" rotWithShape="1">
            <a:gsLst>
              <a:gs pos="0">
                <a:srgbClr val="3366CC">
                  <a:tint val="66000"/>
                  <a:satMod val="160000"/>
                </a:srgbClr>
              </a:gs>
              <a:gs pos="50000">
                <a:srgbClr val="3366CC">
                  <a:tint val="44500"/>
                  <a:satMod val="160000"/>
                </a:srgbClr>
              </a:gs>
              <a:gs pos="100000">
                <a:srgbClr val="3366CC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28600" y="1378857"/>
            <a:ext cx="8585920" cy="4963886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Goal: Accuracy and </a:t>
            </a:r>
            <a:r>
              <a:rPr lang="en-US" altLang="en-US" sz="3200" b="1" u="sng" dirty="0"/>
              <a:t>quality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Fear: Criticism of their </a:t>
            </a:r>
            <a:r>
              <a:rPr lang="en-US" altLang="en-US" sz="3200" b="1" u="sng" dirty="0"/>
              <a:t>work</a:t>
            </a:r>
            <a:r>
              <a:rPr lang="en-US" altLang="en-US" sz="3200" b="1" dirty="0"/>
              <a:t>;  making a mistake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Motivated by: Being </a:t>
            </a:r>
            <a:r>
              <a:rPr lang="en-US" altLang="en-US" sz="3200" b="1" u="sng" dirty="0"/>
              <a:t>correct</a:t>
            </a:r>
            <a:r>
              <a:rPr lang="en-US" altLang="en-US" sz="3200" b="1" dirty="0"/>
              <a:t> and data 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Strengths: Analytical,  diplomatic, systematic, logical  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 Pride: Choosing actions that can be </a:t>
            </a:r>
            <a:r>
              <a:rPr lang="en-US" altLang="en-US" sz="3200" b="1" u="sng" dirty="0"/>
              <a:t>validated</a:t>
            </a:r>
            <a:endParaRPr lang="en-US" altLang="en-US" sz="3200" b="1" dirty="0"/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Under pressure: Overly critical of self and others;  may appear </a:t>
            </a:r>
            <a:r>
              <a:rPr lang="en-US" altLang="en-US" sz="3200" b="1" u="sng" dirty="0"/>
              <a:t>aloof</a:t>
            </a:r>
          </a:p>
          <a:p>
            <a:pPr lvl="1"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dirty="0">
              <a:cs typeface="Calibri" pitchFamily="34" charset="0"/>
            </a:endParaRPr>
          </a:p>
          <a:p>
            <a:endParaRPr lang="en-US" dirty="0"/>
          </a:p>
        </p:txBody>
      </p:sp>
      <p:sp>
        <p:nvSpPr>
          <p:cNvPr id="21509" name="Rectangle 18"/>
          <p:cNvSpPr>
            <a:spLocks noChangeArrowheads="1"/>
          </p:cNvSpPr>
          <p:nvPr/>
        </p:nvSpPr>
        <p:spPr bwMode="auto">
          <a:xfrm>
            <a:off x="2266950" y="98425"/>
            <a:ext cx="6877050" cy="6492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srgbClr val="FFCC66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1573891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228600" y="98425"/>
            <a:ext cx="7086600" cy="623887"/>
          </a:xfrm>
        </p:spPr>
        <p:txBody>
          <a:bodyPr/>
          <a:lstStyle/>
          <a:p>
            <a:pPr marL="0" lvl="1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Conscientious – High “C”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(H.O. p 5)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5668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8702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912386" name="Rectangle 2"/>
          <p:cNvSpPr>
            <a:spLocks noChangeArrowheads="1"/>
          </p:cNvSpPr>
          <p:nvPr/>
        </p:nvSpPr>
        <p:spPr bwMode="auto">
          <a:xfrm>
            <a:off x="-8469" y="0"/>
            <a:ext cx="8406344" cy="8589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Arial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DISC Blends &amp; Biblical Characters 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1746" name="Rectangle 3"/>
          <p:cNvSpPr>
            <a:spLocks noChangeArrowheads="1"/>
          </p:cNvSpPr>
          <p:nvPr/>
        </p:nvSpPr>
        <p:spPr bwMode="auto">
          <a:xfrm>
            <a:off x="690563" y="990600"/>
            <a:ext cx="8159750" cy="5999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DISC BLENDS	      BIBLICAL CHARACTERS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Primary D – [Producer]	       SOLOMON, RAHAB*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D/I – [Result-Driven]	       JOSHUA, SARAH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D=I	 - [Dynamo]	       APOLLOS, STEPHEN,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LYDIA*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D/C or C/D – [Explorer]	       PAUL, MICHAL*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Primary I – [Networker]	       AARON, KING SAUL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I/D – [Influencer]	       PETER, REBEKAH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I/S – [Coach]	       BARNABAS, ABIGAIL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I/C – [Assessor]	       DAVID, MARY MAGDALENE*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Primary S or S/C – [Planner]       ISSAC, DORCAS*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S/D	- [Finisher]	       NEHEMIAH, MARTHA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S/I	- [Harmonizer]	       ABRAHAM, HANNAH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S/C/D – [Examiner]	       JACOB,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JAMES [ACTS 15], ANNA*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Primary C or C/S –[Fact Finder]  LUKE, ESTHER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C/S/D – [Formalist]	       MOSES,  THOMAS, NAOMI*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C/S/I – [Technician]	       ELIJAH, DEBORAH*, RUTH*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 = S – [Diplomat]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     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JOHN, MARY (mother of Jesus)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0" y="4800600"/>
            <a:ext cx="9144000" cy="381000"/>
          </a:xfrm>
          <a:prstGeom prst="ellipse">
            <a:avLst/>
          </a:prstGeom>
          <a:noFill/>
          <a:ln w="381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455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6083" name="Text Box 2"/>
          <p:cNvSpPr txBox="1">
            <a:spLocks noChangeArrowheads="1"/>
          </p:cNvSpPr>
          <p:nvPr/>
        </p:nvSpPr>
        <p:spPr bwMode="auto">
          <a:xfrm>
            <a:off x="457200" y="1219200"/>
            <a:ext cx="8458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Style would be “bugged” by someone who acted:</a:t>
            </a:r>
          </a:p>
        </p:txBody>
      </p:sp>
      <p:sp>
        <p:nvSpPr>
          <p:cNvPr id="46084" name="Text Box 3"/>
          <p:cNvSpPr txBox="1">
            <a:spLocks noChangeArrowheads="1"/>
          </p:cNvSpPr>
          <p:nvPr/>
        </p:nvSpPr>
        <p:spPr bwMode="auto">
          <a:xfrm>
            <a:off x="228600" y="2138363"/>
            <a:ext cx="990600" cy="83343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000000"/>
                </a:solidFill>
              </a:rPr>
              <a:t>D</a:t>
            </a:r>
          </a:p>
        </p:txBody>
      </p:sp>
      <p:sp>
        <p:nvSpPr>
          <p:cNvPr id="46085" name="Text Box 4"/>
          <p:cNvSpPr txBox="1">
            <a:spLocks noChangeArrowheads="1"/>
          </p:cNvSpPr>
          <p:nvPr/>
        </p:nvSpPr>
        <p:spPr bwMode="auto">
          <a:xfrm>
            <a:off x="7772400" y="5491163"/>
            <a:ext cx="9906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4800" b="1">
              <a:solidFill>
                <a:srgbClr val="000000"/>
              </a:solidFill>
            </a:endParaRPr>
          </a:p>
        </p:txBody>
      </p:sp>
      <p:sp>
        <p:nvSpPr>
          <p:cNvPr id="46086" name="Text Box 5"/>
          <p:cNvSpPr txBox="1">
            <a:spLocks noChangeArrowheads="1"/>
          </p:cNvSpPr>
          <p:nvPr/>
        </p:nvSpPr>
        <p:spPr bwMode="auto">
          <a:xfrm>
            <a:off x="7772400" y="2138363"/>
            <a:ext cx="9906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4800" b="1">
              <a:solidFill>
                <a:srgbClr val="000000"/>
              </a:solidFill>
            </a:endParaRPr>
          </a:p>
        </p:txBody>
      </p:sp>
      <p:sp>
        <p:nvSpPr>
          <p:cNvPr id="46087" name="Text Box 6"/>
          <p:cNvSpPr txBox="1">
            <a:spLocks noChangeArrowheads="1"/>
          </p:cNvSpPr>
          <p:nvPr/>
        </p:nvSpPr>
        <p:spPr bwMode="auto">
          <a:xfrm>
            <a:off x="7772400" y="4373563"/>
            <a:ext cx="9906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4800" b="1">
              <a:solidFill>
                <a:srgbClr val="000000"/>
              </a:solidFill>
            </a:endParaRPr>
          </a:p>
        </p:txBody>
      </p:sp>
      <p:sp>
        <p:nvSpPr>
          <p:cNvPr id="46088" name="Text Box 7"/>
          <p:cNvSpPr txBox="1">
            <a:spLocks noChangeArrowheads="1"/>
          </p:cNvSpPr>
          <p:nvPr/>
        </p:nvSpPr>
        <p:spPr bwMode="auto">
          <a:xfrm>
            <a:off x="228600" y="2971800"/>
            <a:ext cx="990600" cy="8334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000000"/>
                </a:solidFill>
              </a:rPr>
              <a:t>I</a:t>
            </a:r>
          </a:p>
        </p:txBody>
      </p:sp>
      <p:sp>
        <p:nvSpPr>
          <p:cNvPr id="46089" name="Text Box 8"/>
          <p:cNvSpPr txBox="1">
            <a:spLocks noChangeArrowheads="1"/>
          </p:cNvSpPr>
          <p:nvPr/>
        </p:nvSpPr>
        <p:spPr bwMode="auto">
          <a:xfrm>
            <a:off x="228600" y="4638675"/>
            <a:ext cx="990600" cy="83343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800" b="1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46090" name="Text Box 9"/>
          <p:cNvSpPr txBox="1">
            <a:spLocks noChangeArrowheads="1"/>
          </p:cNvSpPr>
          <p:nvPr/>
        </p:nvSpPr>
        <p:spPr bwMode="auto">
          <a:xfrm>
            <a:off x="228600" y="3805238"/>
            <a:ext cx="990600" cy="833437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800" b="1">
                <a:solidFill>
                  <a:srgbClr val="000000"/>
                </a:solidFill>
              </a:rPr>
              <a:t>S</a:t>
            </a:r>
          </a:p>
        </p:txBody>
      </p:sp>
      <p:sp>
        <p:nvSpPr>
          <p:cNvPr id="46106" name="Text Box 14"/>
          <p:cNvSpPr txBox="1">
            <a:spLocks noChangeArrowheads="1"/>
          </p:cNvSpPr>
          <p:nvPr/>
        </p:nvSpPr>
        <p:spPr bwMode="auto">
          <a:xfrm>
            <a:off x="7772400" y="5491166"/>
            <a:ext cx="990600" cy="8334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000000"/>
                </a:solidFill>
              </a:rPr>
              <a:t>D</a:t>
            </a:r>
          </a:p>
        </p:txBody>
      </p:sp>
      <p:sp>
        <p:nvSpPr>
          <p:cNvPr id="46104" name="Text Box 18"/>
          <p:cNvSpPr txBox="1">
            <a:spLocks noChangeArrowheads="1"/>
          </p:cNvSpPr>
          <p:nvPr/>
        </p:nvSpPr>
        <p:spPr bwMode="auto">
          <a:xfrm>
            <a:off x="7772400" y="4373562"/>
            <a:ext cx="990600" cy="8334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000000"/>
                </a:solidFill>
              </a:rPr>
              <a:t>I</a:t>
            </a:r>
          </a:p>
        </p:txBody>
      </p:sp>
      <p:sp>
        <p:nvSpPr>
          <p:cNvPr id="46103" name="Text Box 22"/>
          <p:cNvSpPr txBox="1">
            <a:spLocks noChangeArrowheads="1"/>
          </p:cNvSpPr>
          <p:nvPr/>
        </p:nvSpPr>
        <p:spPr bwMode="auto">
          <a:xfrm>
            <a:off x="7772400" y="2138363"/>
            <a:ext cx="990600" cy="833437"/>
          </a:xfrm>
          <a:prstGeom prst="rect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000000"/>
                </a:solidFill>
              </a:rPr>
              <a:t>S</a:t>
            </a:r>
          </a:p>
        </p:txBody>
      </p:sp>
      <p:sp>
        <p:nvSpPr>
          <p:cNvPr id="683031" name="Text Box 23"/>
          <p:cNvSpPr txBox="1">
            <a:spLocks noChangeArrowheads="1"/>
          </p:cNvSpPr>
          <p:nvPr/>
        </p:nvSpPr>
        <p:spPr bwMode="auto">
          <a:xfrm>
            <a:off x="2133600" y="5491163"/>
            <a:ext cx="56388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Personal, indecisive, security conscious</a:t>
            </a:r>
          </a:p>
        </p:txBody>
      </p:sp>
      <p:sp>
        <p:nvSpPr>
          <p:cNvPr id="683032" name="Text Box 24"/>
          <p:cNvSpPr txBox="1">
            <a:spLocks noChangeArrowheads="1"/>
          </p:cNvSpPr>
          <p:nvPr/>
        </p:nvSpPr>
        <p:spPr bwMode="auto">
          <a:xfrm>
            <a:off x="2133600" y="3255963"/>
            <a:ext cx="56388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Spontaneous, unstructured, dramatic</a:t>
            </a:r>
            <a:endParaRPr lang="en-US" sz="2000" i="1" dirty="0">
              <a:solidFill>
                <a:srgbClr val="000000"/>
              </a:solidFill>
            </a:endParaRPr>
          </a:p>
        </p:txBody>
      </p:sp>
      <p:sp>
        <p:nvSpPr>
          <p:cNvPr id="683033" name="Text Box 25"/>
          <p:cNvSpPr txBox="1">
            <a:spLocks noChangeArrowheads="1"/>
          </p:cNvSpPr>
          <p:nvPr/>
        </p:nvSpPr>
        <p:spPr bwMode="auto">
          <a:xfrm>
            <a:off x="2133600" y="2138363"/>
            <a:ext cx="56388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Impatient, autocratic, demanding</a:t>
            </a:r>
          </a:p>
        </p:txBody>
      </p:sp>
      <p:sp>
        <p:nvSpPr>
          <p:cNvPr id="683034" name="Text Box 26"/>
          <p:cNvSpPr txBox="1">
            <a:spLocks noChangeArrowheads="1"/>
          </p:cNvSpPr>
          <p:nvPr/>
        </p:nvSpPr>
        <p:spPr bwMode="auto">
          <a:xfrm>
            <a:off x="2133600" y="4373563"/>
            <a:ext cx="56388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Cool, impersonal, rigid</a:t>
            </a:r>
          </a:p>
        </p:txBody>
      </p:sp>
      <p:sp>
        <p:nvSpPr>
          <p:cNvPr id="46101" name="Rectangle 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C00000"/>
                </a:solidFill>
                <a:cs typeface="Trebuchet MS"/>
              </a:rPr>
              <a:t>Style Irritations</a:t>
            </a: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7772400" y="3258403"/>
            <a:ext cx="1066800" cy="830997"/>
          </a:xfrm>
          <a:prstGeom prst="rect">
            <a:avLst/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 anchorCtr="1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000000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93804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 animBg="1"/>
      <p:bldP spid="46088" grpId="0" animBg="1"/>
      <p:bldP spid="46089" grpId="0" animBg="1"/>
      <p:bldP spid="46090" grpId="0" animBg="1"/>
      <p:bldP spid="46106" grpId="0" animBg="1"/>
      <p:bldP spid="46104" grpId="0" animBg="1"/>
      <p:bldP spid="46103" grpId="0" animBg="1"/>
      <p:bldP spid="683031" grpId="0" animBg="1"/>
      <p:bldP spid="683032" grpId="0" animBg="1"/>
      <p:bldP spid="683033" grpId="0" animBg="1"/>
      <p:bldP spid="683034" grpId="0" animBg="1"/>
      <p:bldP spid="3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49464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" y="0"/>
            <a:ext cx="7896225" cy="761999"/>
          </a:xfrm>
        </p:spPr>
        <p:txBody>
          <a:bodyPr/>
          <a:lstStyle/>
          <a:p>
            <a:r>
              <a:rPr lang="en-US" sz="3200" b="1" dirty="0">
                <a:solidFill>
                  <a:srgbClr val="C00000"/>
                </a:solidFill>
              </a:rPr>
              <a:t>Pp. 18-19 DISC Behavioral Continuums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" y="762000"/>
            <a:ext cx="8963025" cy="5334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				</a:t>
            </a:r>
            <a:r>
              <a:rPr lang="en-US" sz="2000" b="1" dirty="0"/>
              <a:t>            </a:t>
            </a:r>
            <a:r>
              <a:rPr lang="en-US" dirty="0"/>
              <a:t>	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14800" y="36576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Line 30"/>
          <p:cNvSpPr>
            <a:spLocks noChangeShapeType="1"/>
          </p:cNvSpPr>
          <p:nvPr/>
        </p:nvSpPr>
        <p:spPr bwMode="auto">
          <a:xfrm>
            <a:off x="3822699" y="3124201"/>
            <a:ext cx="882651" cy="2133600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10" name="Line 31"/>
          <p:cNvSpPr>
            <a:spLocks noChangeShapeType="1"/>
          </p:cNvSpPr>
          <p:nvPr/>
        </p:nvSpPr>
        <p:spPr bwMode="auto">
          <a:xfrm flipH="1">
            <a:off x="4762500" y="4571999"/>
            <a:ext cx="889000" cy="685801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11" name="Line 29"/>
          <p:cNvSpPr>
            <a:spLocks noChangeShapeType="1"/>
          </p:cNvSpPr>
          <p:nvPr/>
        </p:nvSpPr>
        <p:spPr bwMode="auto">
          <a:xfrm flipH="1">
            <a:off x="5651500" y="2209800"/>
            <a:ext cx="977900" cy="2362198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8" t="12500" r="25987" b="17708"/>
          <a:stretch>
            <a:fillRect/>
          </a:stretch>
        </p:blipFill>
        <p:spPr bwMode="auto">
          <a:xfrm>
            <a:off x="85725" y="858129"/>
            <a:ext cx="4352925" cy="5466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8" t="15625" r="25401" b="13542"/>
          <a:stretch>
            <a:fillRect/>
          </a:stretch>
        </p:blipFill>
        <p:spPr bwMode="auto">
          <a:xfrm>
            <a:off x="4591632" y="914400"/>
            <a:ext cx="445711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14764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5975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" y="0"/>
            <a:ext cx="7820025" cy="762000"/>
          </a:xfrm>
        </p:spPr>
        <p:txBody>
          <a:bodyPr/>
          <a:lstStyle/>
          <a:p>
            <a:r>
              <a:rPr lang="en-US" sz="4000" b="1" dirty="0">
                <a:solidFill>
                  <a:srgbClr val="C00000"/>
                </a:solidFill>
                <a:cs typeface="Trebuchet MS"/>
              </a:rPr>
              <a:t>DISC Basic Concepts </a:t>
            </a:r>
            <a:r>
              <a:rPr lang="en-US" sz="2800" b="1" dirty="0">
                <a:solidFill>
                  <a:srgbClr val="C00000"/>
                </a:solidFill>
                <a:cs typeface="Trebuchet MS"/>
              </a:rPr>
              <a:t>(H.O. p 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" y="1219200"/>
            <a:ext cx="8963025" cy="4876800"/>
          </a:xfrm>
        </p:spPr>
        <p:txBody>
          <a:bodyPr/>
          <a:lstStyle/>
          <a:p>
            <a:r>
              <a:rPr lang="en-US" altLang="en-US" sz="2800" b="1" dirty="0">
                <a:solidFill>
                  <a:srgbClr val="C00000"/>
                </a:solidFill>
                <a:latin typeface="Arial" charset="0"/>
                <a:cs typeface="Arial" charset="0"/>
              </a:rPr>
              <a:t>Similar styles tend to be compatible </a:t>
            </a:r>
            <a:r>
              <a:rPr lang="en-US" altLang="en-US" sz="2800" b="1" u="sng" dirty="0">
                <a:solidFill>
                  <a:srgbClr val="C00000"/>
                </a:solidFill>
                <a:latin typeface="Arial" charset="0"/>
                <a:cs typeface="Arial" charset="0"/>
              </a:rPr>
              <a:t>socially</a:t>
            </a:r>
            <a:r>
              <a:rPr lang="en-US" altLang="en-US" sz="2800" b="1" dirty="0">
                <a:solidFill>
                  <a:srgbClr val="C00000"/>
                </a:solidFill>
                <a:latin typeface="Arial" charset="0"/>
                <a:cs typeface="Arial" charset="0"/>
              </a:rPr>
              <a:t>.</a:t>
            </a:r>
          </a:p>
          <a:p>
            <a:r>
              <a:rPr lang="en-US" altLang="en-US" sz="2800" b="1" dirty="0">
                <a:solidFill>
                  <a:srgbClr val="C00000"/>
                </a:solidFill>
                <a:latin typeface="Arial" charset="0"/>
                <a:cs typeface="Arial" charset="0"/>
              </a:rPr>
              <a:t>Work task effectiveness is strengthened by</a:t>
            </a:r>
          </a:p>
          <a:p>
            <a:pPr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charset="0"/>
                <a:cs typeface="Arial" charset="0"/>
              </a:rPr>
              <a:t>    mixing different styles.</a:t>
            </a:r>
          </a:p>
          <a:p>
            <a:r>
              <a:rPr lang="en-US" altLang="en-US" sz="2800" b="1" dirty="0">
                <a:solidFill>
                  <a:srgbClr val="C00000"/>
                </a:solidFill>
                <a:latin typeface="Arial" charset="0"/>
                <a:cs typeface="Arial" charset="0"/>
              </a:rPr>
              <a:t>Mixing different styles may result in </a:t>
            </a:r>
            <a:r>
              <a:rPr lang="en-US" altLang="en-US" sz="2800" b="1" u="sng" dirty="0">
                <a:solidFill>
                  <a:srgbClr val="C00000"/>
                </a:solidFill>
                <a:latin typeface="Arial" charset="0"/>
                <a:cs typeface="Arial" charset="0"/>
              </a:rPr>
              <a:t>conflict</a:t>
            </a:r>
            <a:r>
              <a:rPr lang="en-US" altLang="en-US" sz="2800" b="1" dirty="0">
                <a:solidFill>
                  <a:srgbClr val="C00000"/>
                </a:solidFill>
                <a:latin typeface="Arial" charset="0"/>
                <a:cs typeface="Arial" charset="0"/>
              </a:rPr>
              <a:t>.</a:t>
            </a:r>
          </a:p>
          <a:p>
            <a:r>
              <a:rPr lang="en-US" altLang="en-US" sz="2800" b="1" dirty="0">
                <a:solidFill>
                  <a:srgbClr val="C00000"/>
                </a:solidFill>
                <a:latin typeface="Arial" charset="0"/>
                <a:cs typeface="Arial" charset="0"/>
              </a:rPr>
              <a:t>All styles can work together provided certain conditions exist:</a:t>
            </a:r>
          </a:p>
          <a:p>
            <a:pPr marL="457200" lvl="1" indent="0">
              <a:buNone/>
            </a:pPr>
            <a:r>
              <a:rPr lang="en-US" altLang="en-US" b="1" dirty="0">
                <a:solidFill>
                  <a:srgbClr val="C00000"/>
                </a:solidFill>
                <a:latin typeface="Arial" charset="0"/>
                <a:cs typeface="Arial" charset="0"/>
              </a:rPr>
              <a:t> -Mutual </a:t>
            </a:r>
            <a:r>
              <a:rPr lang="en-US" altLang="en-US" b="1" u="sng" dirty="0">
                <a:solidFill>
                  <a:srgbClr val="C00000"/>
                </a:solidFill>
                <a:latin typeface="Arial" charset="0"/>
                <a:cs typeface="Arial" charset="0"/>
              </a:rPr>
              <a:t>trust</a:t>
            </a:r>
            <a:r>
              <a:rPr lang="en-US" altLang="en-US" b="1" dirty="0">
                <a:solidFill>
                  <a:srgbClr val="C00000"/>
                </a:solidFill>
                <a:latin typeface="Arial" charset="0"/>
                <a:cs typeface="Arial" charset="0"/>
              </a:rPr>
              <a:t>, </a:t>
            </a:r>
            <a:br>
              <a:rPr lang="en-US" altLang="en-US" b="1" dirty="0">
                <a:solidFill>
                  <a:srgbClr val="C00000"/>
                </a:solidFill>
                <a:latin typeface="Arial" charset="0"/>
                <a:cs typeface="Arial" charset="0"/>
              </a:rPr>
            </a:br>
            <a:r>
              <a:rPr lang="en-US" altLang="en-US" b="1" dirty="0">
                <a:solidFill>
                  <a:srgbClr val="C00000"/>
                </a:solidFill>
                <a:latin typeface="Arial" charset="0"/>
                <a:cs typeface="Arial" charset="0"/>
              </a:rPr>
              <a:t>-mutual respect, </a:t>
            </a:r>
            <a:br>
              <a:rPr lang="en-US" altLang="en-US" b="1" dirty="0">
                <a:solidFill>
                  <a:srgbClr val="C00000"/>
                </a:solidFill>
                <a:latin typeface="Arial" charset="0"/>
                <a:cs typeface="Arial" charset="0"/>
              </a:rPr>
            </a:br>
            <a:r>
              <a:rPr lang="en-US" altLang="en-US" b="1" dirty="0">
                <a:solidFill>
                  <a:srgbClr val="C00000"/>
                </a:solidFill>
                <a:latin typeface="Arial" charset="0"/>
                <a:cs typeface="Arial" charset="0"/>
              </a:rPr>
              <a:t>-and a willingness to </a:t>
            </a:r>
            <a:r>
              <a:rPr lang="en-US" altLang="en-US" b="1" u="sng" dirty="0">
                <a:solidFill>
                  <a:srgbClr val="C00000"/>
                </a:solidFill>
                <a:latin typeface="Arial" charset="0"/>
                <a:cs typeface="Arial" charset="0"/>
              </a:rPr>
              <a:t>adapt</a:t>
            </a:r>
            <a:r>
              <a:rPr lang="en-US" altLang="en-US" b="1" dirty="0">
                <a:solidFill>
                  <a:srgbClr val="C00000"/>
                </a:solidFill>
                <a:latin typeface="Arial" charset="0"/>
                <a:cs typeface="Arial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45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743427" name="Rectangle 3"/>
          <p:cNvSpPr>
            <a:spLocks noChangeArrowheads="1"/>
          </p:cNvSpPr>
          <p:nvPr/>
        </p:nvSpPr>
        <p:spPr bwMode="auto">
          <a:xfrm>
            <a:off x="2106613" y="2728843"/>
            <a:ext cx="6867525" cy="7668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800000"/>
                </a:solidFill>
                <a:latin typeface="Trebuchet MS"/>
                <a:cs typeface="Trebuchet MS"/>
              </a:rPr>
              <a:t>Golden Rule</a:t>
            </a:r>
          </a:p>
        </p:txBody>
      </p:sp>
      <p:sp>
        <p:nvSpPr>
          <p:cNvPr id="743428" name="Rectangle 4"/>
          <p:cNvSpPr>
            <a:spLocks noChangeArrowheads="1"/>
          </p:cNvSpPr>
          <p:nvPr/>
        </p:nvSpPr>
        <p:spPr bwMode="auto">
          <a:xfrm>
            <a:off x="2120900" y="4597109"/>
            <a:ext cx="3863088" cy="7668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800000"/>
                </a:solidFill>
                <a:latin typeface="Trebuchet MS"/>
                <a:cs typeface="Trebuchet MS"/>
              </a:rPr>
              <a:t>Platinum Rule</a:t>
            </a:r>
          </a:p>
        </p:txBody>
      </p:sp>
      <p:sp>
        <p:nvSpPr>
          <p:cNvPr id="743429" name="Rectangle 5"/>
          <p:cNvSpPr>
            <a:spLocks noChangeArrowheads="1"/>
          </p:cNvSpPr>
          <p:nvPr/>
        </p:nvSpPr>
        <p:spPr bwMode="auto">
          <a:xfrm>
            <a:off x="2329630" y="1749263"/>
            <a:ext cx="6357170" cy="8683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willingness to modify my behavior for the benefit of the relationship.</a:t>
            </a:r>
          </a:p>
        </p:txBody>
      </p:sp>
      <p:sp>
        <p:nvSpPr>
          <p:cNvPr id="743430" name="Rectangle 6"/>
          <p:cNvSpPr>
            <a:spLocks noChangeArrowheads="1"/>
          </p:cNvSpPr>
          <p:nvPr/>
        </p:nvSpPr>
        <p:spPr bwMode="auto">
          <a:xfrm>
            <a:off x="2349231" y="3562821"/>
            <a:ext cx="5006975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Trebuchet MS"/>
                <a:cs typeface="Trebuchet MS"/>
              </a:rPr>
              <a:t>Do unto others as you would have them do unto </a:t>
            </a:r>
            <a:r>
              <a:rPr lang="en-US" sz="2400" b="1" i="1" u="sng" dirty="0">
                <a:solidFill>
                  <a:srgbClr val="000000"/>
                </a:solidFill>
                <a:latin typeface="Trebuchet MS"/>
                <a:cs typeface="Trebuchet MS"/>
              </a:rPr>
              <a:t>you</a:t>
            </a:r>
            <a:r>
              <a:rPr lang="en-US" sz="2400" b="1" i="1" dirty="0">
                <a:solidFill>
                  <a:srgbClr val="000000"/>
                </a:solidFill>
                <a:latin typeface="Trebuchet MS"/>
                <a:cs typeface="Trebuchet MS"/>
              </a:rPr>
              <a:t>.</a:t>
            </a:r>
          </a:p>
        </p:txBody>
      </p:sp>
      <p:sp>
        <p:nvSpPr>
          <p:cNvPr id="743431" name="Rectangle 7"/>
          <p:cNvSpPr>
            <a:spLocks noChangeArrowheads="1"/>
          </p:cNvSpPr>
          <p:nvPr/>
        </p:nvSpPr>
        <p:spPr bwMode="auto">
          <a:xfrm>
            <a:off x="2364824" y="5363986"/>
            <a:ext cx="5006975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Trebuchet MS"/>
                <a:cs typeface="Trebuchet MS"/>
              </a:rPr>
              <a:t>Do unto others as </a:t>
            </a:r>
            <a:r>
              <a:rPr lang="en-US" sz="2400" b="1" i="1" u="sng" dirty="0">
                <a:solidFill>
                  <a:srgbClr val="000000"/>
                </a:solidFill>
                <a:latin typeface="Trebuchet MS"/>
                <a:cs typeface="Trebuchet MS"/>
              </a:rPr>
              <a:t>they</a:t>
            </a:r>
            <a:r>
              <a:rPr lang="en-US" sz="2400" b="1" i="1" dirty="0">
                <a:solidFill>
                  <a:srgbClr val="000000"/>
                </a:solidFill>
                <a:latin typeface="Trebuchet MS"/>
                <a:cs typeface="Trebuchet MS"/>
              </a:rPr>
              <a:t> want to be done unto.</a:t>
            </a:r>
          </a:p>
        </p:txBody>
      </p:sp>
      <p:pic>
        <p:nvPicPr>
          <p:cNvPr id="743436" name="Picture 12" descr="Picture 9_ppt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4338" y="4523934"/>
            <a:ext cx="1801812" cy="18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8" name="Picture 9" descr="people_scheduling-time3" hidden="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4338" y="4910138"/>
            <a:ext cx="173355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3437" name="Picture 13" descr="Picture 10_ppt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14338" y="2700953"/>
            <a:ext cx="1801812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0" name="Picture 10" descr="people_scheduling-time1" hidden="1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14338" y="3054350"/>
            <a:ext cx="173355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3438" name="Picture 14" descr="Picture 11_ppt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14338" y="838200"/>
            <a:ext cx="1801812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2" name="Picture 11" descr="people_scheduling-time2" hidden="1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14338" y="1200150"/>
            <a:ext cx="173355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3439" name="Rectangle 15"/>
          <p:cNvSpPr>
            <a:spLocks noChangeArrowheads="1"/>
          </p:cNvSpPr>
          <p:nvPr/>
        </p:nvSpPr>
        <p:spPr bwMode="auto">
          <a:xfrm>
            <a:off x="2106613" y="858674"/>
            <a:ext cx="6867525" cy="7668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800000"/>
                </a:solidFill>
                <a:latin typeface="Trebuchet MS"/>
                <a:cs typeface="Trebuchet MS"/>
              </a:rPr>
              <a:t>Adaptability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4D1235-2C5D-4042-814B-F2CD2192C245}"/>
              </a:ext>
            </a:extLst>
          </p:cNvPr>
          <p:cNvSpPr txBox="1"/>
          <p:nvPr/>
        </p:nvSpPr>
        <p:spPr>
          <a:xfrm>
            <a:off x="0" y="0"/>
            <a:ext cx="78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Behavioral Adaptability </a:t>
            </a:r>
            <a:r>
              <a:rPr lang="en-US" sz="2800" b="1" dirty="0">
                <a:solidFill>
                  <a:srgbClr val="C00000"/>
                </a:solidFill>
              </a:rPr>
              <a:t>(H.O. p 6)</a:t>
            </a:r>
          </a:p>
        </p:txBody>
      </p:sp>
    </p:spTree>
    <p:extLst>
      <p:ext uri="{BB962C8B-B14F-4D97-AF65-F5344CB8AC3E}">
        <p14:creationId xmlns:p14="http://schemas.microsoft.com/office/powerpoint/2010/main" val="2344897827"/>
      </p:ext>
    </p:extLst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3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743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43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43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743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43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43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743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43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3427" grpId="0"/>
      <p:bldP spid="743428" grpId="0"/>
      <p:bldP spid="743429" grpId="0"/>
      <p:bldP spid="743430" grpId="0"/>
      <p:bldP spid="743431" grpId="0"/>
      <p:bldP spid="74343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391400" cy="914400"/>
          </a:xfrm>
        </p:spPr>
        <p:txBody>
          <a:bodyPr/>
          <a:lstStyle/>
          <a:p>
            <a:r>
              <a:rPr lang="en-US" sz="4000" b="1" dirty="0">
                <a:solidFill>
                  <a:srgbClr val="C00000"/>
                </a:solidFill>
              </a:rPr>
              <a:t>        </a:t>
            </a:r>
            <a:r>
              <a:rPr lang="en-US" sz="4000" b="1">
                <a:solidFill>
                  <a:srgbClr val="C00000"/>
                </a:solidFill>
              </a:rPr>
              <a:t>Titanium Rule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Snagit_PPTD33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69999"/>
            <a:ext cx="6934200" cy="4622800"/>
          </a:xfrm>
        </p:spPr>
      </p:pic>
      <p:sp>
        <p:nvSpPr>
          <p:cNvPr id="7" name="TextBox 6"/>
          <p:cNvSpPr txBox="1"/>
          <p:nvPr/>
        </p:nvSpPr>
        <p:spPr>
          <a:xfrm>
            <a:off x="1143000" y="4495800"/>
            <a:ext cx="67818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i="1" dirty="0">
                <a:solidFill>
                  <a:srgbClr val="000000"/>
                </a:solidFill>
              </a:rPr>
              <a:t>Do unto others as </a:t>
            </a:r>
            <a:r>
              <a:rPr lang="en-US" sz="4000" b="1" i="1" u="sng" dirty="0">
                <a:solidFill>
                  <a:srgbClr val="000000"/>
                </a:solidFill>
              </a:rPr>
              <a:t>Jesus</a:t>
            </a:r>
            <a:r>
              <a:rPr lang="en-US" sz="4000" b="1" i="1" dirty="0">
                <a:solidFill>
                  <a:srgbClr val="000000"/>
                </a:solidFill>
              </a:rPr>
              <a:t> would do unto them</a:t>
            </a:r>
            <a:r>
              <a:rPr lang="en-US" sz="2400" b="1" i="1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306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457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C00000"/>
                </a:solidFill>
              </a:rPr>
              <a:t>    Style Shifting </a:t>
            </a:r>
            <a:r>
              <a:rPr lang="en-US" sz="2800" b="1" dirty="0">
                <a:solidFill>
                  <a:srgbClr val="C00000"/>
                </a:solidFill>
              </a:rPr>
              <a:t>(H.O. p 7)</a:t>
            </a:r>
            <a:endParaRPr lang="en-US" sz="2800" b="1" dirty="0">
              <a:solidFill>
                <a:srgbClr val="C00000"/>
              </a:solidFill>
              <a:latin typeface="Trebuchet MS"/>
              <a:cs typeface="Trebuchet MS"/>
            </a:endParaRPr>
          </a:p>
        </p:txBody>
      </p:sp>
      <p:sp>
        <p:nvSpPr>
          <p:cNvPr id="293894" name="WordArt 6"/>
          <p:cNvSpPr>
            <a:spLocks noChangeArrowheads="1" noChangeShapeType="1" noTextEdit="1"/>
          </p:cNvSpPr>
          <p:nvPr/>
        </p:nvSpPr>
        <p:spPr bwMode="auto">
          <a:xfrm>
            <a:off x="4095750" y="4376738"/>
            <a:ext cx="2197100" cy="585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800000"/>
                  </a:gs>
                  <a:gs pos="50000">
                    <a:srgbClr val="CC0000"/>
                  </a:gs>
                  <a:gs pos="100000">
                    <a:srgbClr val="800000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FFFFFF">
                    <a:alpha val="50000"/>
                  </a:srgbClr>
                </a:outerShdw>
              </a:effectLst>
              <a:latin typeface="Arial Black"/>
            </a:endParaRPr>
          </a:p>
        </p:txBody>
      </p:sp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304800" y="1371600"/>
            <a:ext cx="5334000" cy="1339850"/>
            <a:chOff x="240" y="960"/>
            <a:chExt cx="3792" cy="816"/>
          </a:xfrm>
        </p:grpSpPr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240" y="1060"/>
              <a:ext cx="2928" cy="656"/>
            </a:xfrm>
            <a:prstGeom prst="rect">
              <a:avLst/>
            </a:prstGeom>
            <a:solidFill>
              <a:srgbClr val="296CBE"/>
            </a:solidFill>
            <a:ln w="107950" cmpd="thickThin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296CBE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bg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296CBE"/>
                </a:buClr>
                <a:buChar char="–"/>
                <a:defRPr sz="2800">
                  <a:solidFill>
                    <a:schemeClr val="bg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296CBE"/>
                </a:buClr>
                <a:buChar char="•"/>
                <a:defRPr sz="2400">
                  <a:solidFill>
                    <a:schemeClr val="bg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296CBE"/>
                </a:buClr>
                <a:buChar char="–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32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Knowing your </a:t>
              </a:r>
              <a:br>
                <a:rPr lang="en-US" altLang="en-US" sz="32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en-US" sz="32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own style</a:t>
              </a:r>
              <a:endParaRPr lang="en-US" alt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AutoShape 7"/>
            <p:cNvSpPr>
              <a:spLocks noChangeArrowheads="1"/>
            </p:cNvSpPr>
            <p:nvPr/>
          </p:nvSpPr>
          <p:spPr bwMode="auto">
            <a:xfrm>
              <a:off x="3168" y="960"/>
              <a:ext cx="864" cy="816"/>
            </a:xfrm>
            <a:prstGeom prst="rightArrow">
              <a:avLst>
                <a:gd name="adj1" fmla="val 50000"/>
                <a:gd name="adj2" fmla="val 26471"/>
              </a:avLst>
            </a:prstGeom>
            <a:solidFill>
              <a:srgbClr val="296CBE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296CBE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bg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296CBE"/>
                </a:buClr>
                <a:buChar char="–"/>
                <a:defRPr sz="2800">
                  <a:solidFill>
                    <a:schemeClr val="bg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296CBE"/>
                </a:buClr>
                <a:buChar char="•"/>
                <a:defRPr sz="2400">
                  <a:solidFill>
                    <a:schemeClr val="bg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296CBE"/>
                </a:buClr>
                <a:buChar char="–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altLang="en-US" sz="5400">
                <a:solidFill>
                  <a:srgbClr val="FFFFFF"/>
                </a:solidFill>
                <a:latin typeface="Times" panose="02020603050405020304" pitchFamily="18" charset="0"/>
              </a:endParaRPr>
            </a:p>
          </p:txBody>
        </p:sp>
      </p:grpSp>
      <p:grpSp>
        <p:nvGrpSpPr>
          <p:cNvPr id="15" name="Group 8"/>
          <p:cNvGrpSpPr>
            <a:grpSpLocks/>
          </p:cNvGrpSpPr>
          <p:nvPr/>
        </p:nvGrpSpPr>
        <p:grpSpPr bwMode="auto">
          <a:xfrm>
            <a:off x="5790736" y="1587209"/>
            <a:ext cx="3353265" cy="3746791"/>
            <a:chOff x="3698" y="736"/>
            <a:chExt cx="2062" cy="2912"/>
          </a:xfrm>
        </p:grpSpPr>
        <p:sp>
          <p:nvSpPr>
            <p:cNvPr id="16" name="Text Box 9"/>
            <p:cNvSpPr txBox="1">
              <a:spLocks noChangeArrowheads="1"/>
            </p:cNvSpPr>
            <p:nvPr/>
          </p:nvSpPr>
          <p:spPr bwMode="auto">
            <a:xfrm>
              <a:off x="3698" y="736"/>
              <a:ext cx="2062" cy="837"/>
            </a:xfrm>
            <a:prstGeom prst="rect">
              <a:avLst/>
            </a:prstGeom>
            <a:solidFill>
              <a:srgbClr val="FF0000"/>
            </a:solidFill>
            <a:ln w="107950" cmpd="thickThin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Clr>
                  <a:srgbClr val="296CBE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bg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296CBE"/>
                </a:buClr>
                <a:buChar char="–"/>
                <a:defRPr sz="2800">
                  <a:solidFill>
                    <a:schemeClr val="bg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296CBE"/>
                </a:buClr>
                <a:buChar char="•"/>
                <a:defRPr sz="2400">
                  <a:solidFill>
                    <a:schemeClr val="bg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296CBE"/>
                </a:buClr>
                <a:buChar char="–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32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Recognizing another’s style</a:t>
              </a:r>
              <a:endParaRPr lang="en-US" altLang="en-US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AutoShape 10" descr="Wide downward diagonal"/>
            <p:cNvSpPr>
              <a:spLocks noChangeArrowheads="1"/>
            </p:cNvSpPr>
            <p:nvPr/>
          </p:nvSpPr>
          <p:spPr bwMode="auto">
            <a:xfrm rot="16200000" flipH="1">
              <a:off x="3744" y="2304"/>
              <a:ext cx="1392" cy="12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14400 h 21600"/>
                <a:gd name="T20" fmla="*/ 18512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7200"/>
                  </a:lnTo>
                  <a:lnTo>
                    <a:pt x="12343" y="7200"/>
                  </a:lnTo>
                  <a:lnTo>
                    <a:pt x="12343" y="14400"/>
                  </a:lnTo>
                  <a:lnTo>
                    <a:pt x="0" y="14400"/>
                  </a:lnTo>
                  <a:lnTo>
                    <a:pt x="0" y="21600"/>
                  </a:lnTo>
                  <a:lnTo>
                    <a:pt x="18514" y="21600"/>
                  </a:lnTo>
                  <a:lnTo>
                    <a:pt x="18514" y="7200"/>
                  </a:lnTo>
                  <a:lnTo>
                    <a:pt x="21600" y="7200"/>
                  </a:lnTo>
                  <a:lnTo>
                    <a:pt x="15429" y="0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schemeClr val="bg2"/>
              </a:bgClr>
            </a:patt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9" name="Group 2"/>
          <p:cNvGrpSpPr>
            <a:grpSpLocks/>
          </p:cNvGrpSpPr>
          <p:nvPr/>
        </p:nvGrpSpPr>
        <p:grpSpPr bwMode="auto">
          <a:xfrm>
            <a:off x="838200" y="3200400"/>
            <a:ext cx="4953000" cy="3124200"/>
            <a:chOff x="336" y="2112"/>
            <a:chExt cx="3438" cy="2208"/>
          </a:xfrm>
        </p:grpSpPr>
        <p:sp>
          <p:nvSpPr>
            <p:cNvPr id="20" name="Oval 3"/>
            <p:cNvSpPr>
              <a:spLocks noChangeArrowheads="1"/>
            </p:cNvSpPr>
            <p:nvPr/>
          </p:nvSpPr>
          <p:spPr bwMode="auto">
            <a:xfrm>
              <a:off x="336" y="2112"/>
              <a:ext cx="3438" cy="2208"/>
            </a:xfrm>
            <a:prstGeom prst="ellipse">
              <a:avLst/>
            </a:prstGeom>
            <a:solidFill>
              <a:srgbClr val="009900"/>
            </a:solidFill>
            <a:ln w="762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296CBE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bg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296CBE"/>
                </a:buClr>
                <a:buChar char="–"/>
                <a:defRPr sz="2800">
                  <a:solidFill>
                    <a:schemeClr val="bg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296CBE"/>
                </a:buClr>
                <a:buChar char="•"/>
                <a:defRPr sz="2400">
                  <a:solidFill>
                    <a:schemeClr val="bg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296CBE"/>
                </a:buClr>
                <a:buChar char="–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altLang="en-US" sz="5400">
                <a:solidFill>
                  <a:srgbClr val="FFFFFF"/>
                </a:solidFill>
                <a:latin typeface="Times" panose="02020603050405020304" pitchFamily="18" charset="0"/>
              </a:endParaRPr>
            </a:p>
          </p:txBody>
        </p:sp>
        <p:sp>
          <p:nvSpPr>
            <p:cNvPr id="21" name="Text Box 4"/>
            <p:cNvSpPr txBox="1">
              <a:spLocks noChangeArrowheads="1"/>
            </p:cNvSpPr>
            <p:nvPr/>
          </p:nvSpPr>
          <p:spPr bwMode="auto">
            <a:xfrm>
              <a:off x="730" y="2311"/>
              <a:ext cx="2624" cy="1805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7150" cmpd="thickTh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296CBE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bg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296CBE"/>
                </a:buClr>
                <a:buChar char="–"/>
                <a:defRPr sz="2800">
                  <a:solidFill>
                    <a:schemeClr val="bg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296CBE"/>
                </a:buClr>
                <a:buChar char="•"/>
                <a:defRPr sz="2400">
                  <a:solidFill>
                    <a:schemeClr val="bg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296CBE"/>
                </a:buClr>
                <a:buChar char="–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32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Shifting your style: Adapt your approach to meet the needs of the other person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612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14300" y="114301"/>
            <a:ext cx="8382000" cy="6477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C00000"/>
                </a:solidFill>
                <a:cs typeface="Trebuchet MS"/>
              </a:rPr>
              <a:t>  T</a:t>
            </a:r>
            <a:r>
              <a:rPr lang="en-US" sz="3600" dirty="0">
                <a:solidFill>
                  <a:srgbClr val="C00000"/>
                </a:solidFill>
                <a:cs typeface="Trebuchet MS"/>
              </a:rPr>
              <a:t>ypical Shifts for Each Style </a:t>
            </a:r>
            <a:r>
              <a:rPr lang="en-US" sz="2800" dirty="0">
                <a:solidFill>
                  <a:srgbClr val="C00000"/>
                </a:solidFill>
                <a:cs typeface="Trebuchet MS"/>
              </a:rPr>
              <a:t>(H.O. p 7)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600200"/>
            <a:ext cx="8173242" cy="3757613"/>
          </a:xfrm>
        </p:spPr>
        <p:txBody>
          <a:bodyPr/>
          <a:lstStyle/>
          <a:p>
            <a:pPr marL="231775" indent="-231775" algn="l" eaLnBrk="1" hangingPunct="1">
              <a:buFont typeface="Wingdings" pitchFamily="2" charset="2"/>
              <a:buNone/>
            </a:pPr>
            <a:r>
              <a:rPr lang="en-US" b="1" dirty="0">
                <a:solidFill>
                  <a:srgbClr val="FFC000"/>
                </a:solidFill>
              </a:rPr>
              <a:t>Highlight</a:t>
            </a:r>
            <a:r>
              <a:rPr lang="en-US" b="1" i="1" dirty="0"/>
              <a:t> 2-3 shifts for your high style:</a:t>
            </a:r>
          </a:p>
          <a:p>
            <a:pPr marL="231775" indent="-231775" algn="l" eaLnBrk="1" hangingPunct="1">
              <a:buFont typeface="Wingdings" pitchFamily="2" charset="2"/>
              <a:buNone/>
            </a:pPr>
            <a:endParaRPr lang="en-US" b="1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286000"/>
            <a:ext cx="7086600" cy="1981200"/>
          </a:xfrm>
        </p:spPr>
        <p:txBody>
          <a:bodyPr/>
          <a:lstStyle/>
          <a:p>
            <a:pPr algn="l"/>
            <a:r>
              <a:rPr lang="en-US" b="1" dirty="0"/>
              <a:t>High D example:</a:t>
            </a:r>
            <a:br>
              <a:rPr lang="en-US" b="1" dirty="0"/>
            </a:br>
            <a:endParaRPr lang="en-US" b="1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</a:rPr>
              <a:t>Ask for opinions of others 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</a:rPr>
              <a:t>Negotiate decision-making   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</a:rPr>
              <a:t>Listen without interruptions   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</a:rPr>
              <a:t>Adapt to time needs of others   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</a:rPr>
              <a:t>Allow others to assume leadership more </a:t>
            </a:r>
            <a:br>
              <a:rPr lang="en-US" b="1" dirty="0">
                <a:solidFill>
                  <a:srgbClr val="C00000"/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071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1268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-914400"/>
            <a:ext cx="8534400" cy="2590799"/>
          </a:xfrm>
        </p:spPr>
        <p:txBody>
          <a:bodyPr/>
          <a:lstStyle/>
          <a:p>
            <a:r>
              <a:rPr lang="en-US" sz="4000" b="1" dirty="0">
                <a:solidFill>
                  <a:srgbClr val="C00000"/>
                </a:solidFill>
              </a:rPr>
              <a:t>Learning Outcomes </a:t>
            </a:r>
            <a:r>
              <a:rPr lang="en-US" sz="2800" b="1" dirty="0">
                <a:solidFill>
                  <a:srgbClr val="C00000"/>
                </a:solidFill>
              </a:rPr>
              <a:t>(H.O. p 2)</a:t>
            </a:r>
            <a:endParaRPr lang="en-US" sz="2800" b="1" dirty="0">
              <a:solidFill>
                <a:srgbClr val="C00000"/>
              </a:solidFill>
              <a:latin typeface="Trebuchet MS"/>
              <a:cs typeface="Trebuchet MS"/>
            </a:endParaRPr>
          </a:p>
        </p:txBody>
      </p:sp>
      <p:sp>
        <p:nvSpPr>
          <p:cNvPr id="1126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382000" cy="41910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+mn-lt"/>
              </a:rPr>
              <a:t>Discover the DISC Model of human behavior</a:t>
            </a:r>
          </a:p>
          <a:p>
            <a:r>
              <a:rPr lang="en-US" sz="2800" b="1" dirty="0">
                <a:solidFill>
                  <a:srgbClr val="C00000"/>
                </a:solidFill>
                <a:latin typeface="+mn-lt"/>
              </a:rPr>
              <a:t>Identify your strengths and giftedness</a:t>
            </a:r>
          </a:p>
          <a:p>
            <a:r>
              <a:rPr lang="en-US" sz="2800" b="1" dirty="0">
                <a:solidFill>
                  <a:srgbClr val="C00000"/>
                </a:solidFill>
                <a:latin typeface="+mn-lt"/>
              </a:rPr>
              <a:t>Identify the strengths and giftedness of others</a:t>
            </a:r>
          </a:p>
          <a:p>
            <a:r>
              <a:rPr lang="en-US" sz="2800" b="1" dirty="0">
                <a:solidFill>
                  <a:srgbClr val="C00000"/>
                </a:solidFill>
                <a:latin typeface="+mn-lt"/>
              </a:rPr>
              <a:t>Recognize how you need others to complete you</a:t>
            </a:r>
          </a:p>
          <a:p>
            <a:r>
              <a:rPr lang="en-US" sz="2800" b="1" dirty="0">
                <a:solidFill>
                  <a:srgbClr val="C00000"/>
                </a:solidFill>
                <a:latin typeface="+mn-lt"/>
              </a:rPr>
              <a:t>Discover the importance of adaptability and using the Platinum Rule and the Titanium Rule</a:t>
            </a:r>
          </a:p>
          <a:p>
            <a:r>
              <a:rPr lang="en-US" sz="2800" b="1" dirty="0">
                <a:solidFill>
                  <a:srgbClr val="C00000"/>
                </a:solidFill>
                <a:latin typeface="+mn-lt"/>
                <a:cs typeface="Trebuchet MS"/>
              </a:rPr>
              <a:t>Improve team relationships, communication and performance</a:t>
            </a:r>
            <a:endParaRPr lang="en-US" sz="1800" dirty="0">
              <a:solidFill>
                <a:srgbClr val="595959"/>
              </a:solidFill>
              <a:latin typeface="Trebuchet MS"/>
              <a:cs typeface="Trebuchet MS"/>
            </a:endParaRPr>
          </a:p>
        </p:txBody>
      </p:sp>
      <p:sp>
        <p:nvSpPr>
          <p:cNvPr id="293894" name="WordArt 6"/>
          <p:cNvSpPr>
            <a:spLocks noChangeArrowheads="1" noChangeShapeType="1" noTextEdit="1"/>
          </p:cNvSpPr>
          <p:nvPr/>
        </p:nvSpPr>
        <p:spPr bwMode="auto">
          <a:xfrm>
            <a:off x="4095750" y="4376738"/>
            <a:ext cx="2197100" cy="585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800000"/>
                  </a:gs>
                  <a:gs pos="50000">
                    <a:srgbClr val="CC0000"/>
                  </a:gs>
                  <a:gs pos="100000">
                    <a:srgbClr val="800000"/>
                  </a:gs>
                </a:gsLst>
                <a:lin ang="5400000" scaled="1"/>
              </a:gradFill>
              <a:effectLst>
                <a:outerShdw dist="35921" dir="2700000" algn="ctr" rotWithShape="0">
                  <a:schemeClr val="bg1">
                    <a:alpha val="50000"/>
                  </a:schemeClr>
                </a:outerShdw>
              </a:effectLst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92628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457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C00000"/>
                </a:solidFill>
              </a:rPr>
              <a:t>      People Reading </a:t>
            </a:r>
            <a:r>
              <a:rPr lang="en-US" sz="2800" b="1" dirty="0">
                <a:solidFill>
                  <a:srgbClr val="C00000"/>
                </a:solidFill>
              </a:rPr>
              <a:t>(H.O. p 8)</a:t>
            </a:r>
            <a:endParaRPr lang="en-US" sz="2800" b="1" dirty="0">
              <a:solidFill>
                <a:srgbClr val="C00000"/>
              </a:solidFill>
              <a:latin typeface="Trebuchet MS"/>
              <a:cs typeface="Trebuchet MS"/>
            </a:endParaRPr>
          </a:p>
        </p:txBody>
      </p:sp>
      <p:sp>
        <p:nvSpPr>
          <p:cNvPr id="293894" name="WordArt 6"/>
          <p:cNvSpPr>
            <a:spLocks noChangeArrowheads="1" noChangeShapeType="1" noTextEdit="1"/>
          </p:cNvSpPr>
          <p:nvPr/>
        </p:nvSpPr>
        <p:spPr bwMode="auto">
          <a:xfrm>
            <a:off x="4095750" y="4376738"/>
            <a:ext cx="2197100" cy="585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800000"/>
                  </a:gs>
                  <a:gs pos="50000">
                    <a:srgbClr val="CC0000"/>
                  </a:gs>
                  <a:gs pos="100000">
                    <a:srgbClr val="800000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FFFFFF">
                    <a:alpha val="5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3" name="Snagit_PPT921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14400"/>
            <a:ext cx="8388130" cy="5334000"/>
          </a:xfrm>
        </p:spPr>
      </p:pic>
    </p:spTree>
    <p:extLst>
      <p:ext uri="{BB962C8B-B14F-4D97-AF65-F5344CB8AC3E}">
        <p14:creationId xmlns:p14="http://schemas.microsoft.com/office/powerpoint/2010/main" val="194390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457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C00000"/>
                </a:solidFill>
              </a:rPr>
              <a:t>      People Reading </a:t>
            </a:r>
            <a:r>
              <a:rPr lang="en-US" sz="2800" b="1" dirty="0">
                <a:solidFill>
                  <a:srgbClr val="C00000"/>
                </a:solidFill>
              </a:rPr>
              <a:t>(H.O. p 9)</a:t>
            </a:r>
            <a:endParaRPr lang="en-US" sz="2800" b="1" dirty="0">
              <a:solidFill>
                <a:srgbClr val="C00000"/>
              </a:solidFill>
              <a:latin typeface="Trebuchet MS"/>
              <a:cs typeface="Trebuchet MS"/>
            </a:endParaRPr>
          </a:p>
        </p:txBody>
      </p:sp>
      <p:sp>
        <p:nvSpPr>
          <p:cNvPr id="293894" name="WordArt 6"/>
          <p:cNvSpPr>
            <a:spLocks noChangeArrowheads="1" noChangeShapeType="1" noTextEdit="1"/>
          </p:cNvSpPr>
          <p:nvPr/>
        </p:nvSpPr>
        <p:spPr bwMode="auto">
          <a:xfrm>
            <a:off x="4095750" y="4376738"/>
            <a:ext cx="2197100" cy="585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800000"/>
                  </a:gs>
                  <a:gs pos="50000">
                    <a:srgbClr val="CC0000"/>
                  </a:gs>
                  <a:gs pos="100000">
                    <a:srgbClr val="800000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FFFFFF">
                    <a:alpha val="5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181600"/>
          </a:xfrm>
        </p:spPr>
        <p:txBody>
          <a:bodyPr/>
          <a:lstStyle/>
          <a:p>
            <a:r>
              <a:rPr lang="en-US" b="1" dirty="0"/>
              <a:t>Name___________________________________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Guarded/Task Oriented </a:t>
            </a:r>
            <a:r>
              <a:rPr lang="en-US" b="1" dirty="0">
                <a:solidFill>
                  <a:srgbClr val="C00000"/>
                </a:solidFill>
              </a:rPr>
              <a:t>OR </a:t>
            </a:r>
            <a:r>
              <a:rPr lang="en-US" b="1" dirty="0"/>
              <a:t>Open/People Oriented </a:t>
            </a:r>
            <a:br>
              <a:rPr lang="en-US" b="1" dirty="0"/>
            </a:br>
            <a:r>
              <a:rPr lang="en-US" b="1" dirty="0"/>
              <a:t>      </a:t>
            </a:r>
            <a:br>
              <a:rPr lang="en-US" b="1" dirty="0"/>
            </a:br>
            <a:r>
              <a:rPr lang="en-US" b="1" dirty="0"/>
              <a:t>Direct/Fast Paced </a:t>
            </a:r>
            <a:r>
              <a:rPr lang="en-US" b="1" dirty="0">
                <a:solidFill>
                  <a:srgbClr val="C00000"/>
                </a:solidFill>
              </a:rPr>
              <a:t>OR</a:t>
            </a:r>
            <a:r>
              <a:rPr lang="en-US" b="1" dirty="0"/>
              <a:t> Indirect/Moderate Paced</a:t>
            </a:r>
            <a:br>
              <a:rPr lang="en-US" b="1" dirty="0"/>
            </a:br>
            <a:endParaRPr lang="en-US" b="1" dirty="0"/>
          </a:p>
          <a:p>
            <a:r>
              <a:rPr lang="en-US" b="1" dirty="0"/>
              <a:t>Observations</a:t>
            </a:r>
            <a:r>
              <a:rPr lang="en-US" b="1"/>
              <a:t>: ______________________________________________________________________________________________________________________________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96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C00000"/>
                </a:solidFill>
              </a:rPr>
              <a:t>                </a:t>
            </a:r>
            <a:r>
              <a:rPr lang="en-US" sz="4800" b="1" dirty="0">
                <a:solidFill>
                  <a:srgbClr val="C00000"/>
                </a:solidFill>
              </a:rPr>
              <a:t>Billy Graham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000" y="4495800"/>
            <a:ext cx="6781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7D87F52-4EC5-44C4-B9C2-599CE197C3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1676348"/>
            <a:ext cx="6248400" cy="3758686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C2B53CF-B9C7-454B-9A94-62E7A8353BDE}"/>
              </a:ext>
            </a:extLst>
          </p:cNvPr>
          <p:cNvSpPr txBox="1"/>
          <p:nvPr/>
        </p:nvSpPr>
        <p:spPr>
          <a:xfrm>
            <a:off x="7010400" y="3276600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sz="28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16B5C40-2C33-442E-9BA1-ED3CC0A608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72" y="1676349"/>
            <a:ext cx="4403528" cy="375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0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C00000"/>
                </a:solidFill>
              </a:rPr>
              <a:t>                Adolf Hitler</a:t>
            </a:r>
            <a:endParaRPr lang="en-US" sz="4800" b="1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000" y="4495800"/>
            <a:ext cx="6781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2B53CF-B9C7-454B-9A94-62E7A8353BDE}"/>
              </a:ext>
            </a:extLst>
          </p:cNvPr>
          <p:cNvSpPr txBox="1"/>
          <p:nvPr/>
        </p:nvSpPr>
        <p:spPr>
          <a:xfrm>
            <a:off x="7010400" y="3276600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sz="28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F35039-D4C1-4DE6-AE11-2B0E58734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5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PT V2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C00000"/>
                </a:solidFill>
              </a:rPr>
              <a:t>                Adolf Hitler</a:t>
            </a:r>
            <a:endParaRPr lang="en-US" sz="4800" b="1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000" y="4495800"/>
            <a:ext cx="6781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2B53CF-B9C7-454B-9A94-62E7A8353BDE}"/>
              </a:ext>
            </a:extLst>
          </p:cNvPr>
          <p:cNvSpPr txBox="1"/>
          <p:nvPr/>
        </p:nvSpPr>
        <p:spPr>
          <a:xfrm>
            <a:off x="7010400" y="3276600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CC993A4-8894-413A-B3CF-7A483EFB1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7669" y="914400"/>
            <a:ext cx="8873931" cy="5410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EAC20E-0A9B-464E-884C-976306707C72}"/>
              </a:ext>
            </a:extLst>
          </p:cNvPr>
          <p:cNvSpPr txBox="1"/>
          <p:nvPr/>
        </p:nvSpPr>
        <p:spPr>
          <a:xfrm>
            <a:off x="381000" y="1295400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6968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126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305800" cy="3657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b="1" dirty="0"/>
          </a:p>
          <a:p>
            <a:pPr marL="0" indent="0" eaLnBrk="1" hangingPunct="1">
              <a:buFont typeface="Wingdings" pitchFamily="2" charset="2"/>
              <a:buNone/>
            </a:pPr>
            <a:endParaRPr lang="en-US" sz="1800" dirty="0">
              <a:solidFill>
                <a:srgbClr val="595959"/>
              </a:solidFill>
              <a:latin typeface="Trebuchet MS"/>
              <a:cs typeface="Trebuchet MS"/>
            </a:endParaRPr>
          </a:p>
        </p:txBody>
      </p:sp>
      <p:sp>
        <p:nvSpPr>
          <p:cNvPr id="293894" name="WordArt 6"/>
          <p:cNvSpPr>
            <a:spLocks noChangeArrowheads="1" noChangeShapeType="1" noTextEdit="1"/>
          </p:cNvSpPr>
          <p:nvPr/>
        </p:nvSpPr>
        <p:spPr bwMode="auto">
          <a:xfrm>
            <a:off x="4095750" y="4376738"/>
            <a:ext cx="2197100" cy="585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800000"/>
                  </a:gs>
                  <a:gs pos="50000">
                    <a:srgbClr val="CC0000"/>
                  </a:gs>
                  <a:gs pos="100000">
                    <a:srgbClr val="800000"/>
                  </a:gs>
                </a:gsLst>
                <a:lin ang="5400000" scaled="1"/>
              </a:gradFill>
              <a:effectLst>
                <a:outerShdw dist="35921" dir="2700000" algn="ctr" rotWithShape="0">
                  <a:prstClr val="white">
                    <a:alpha val="50000"/>
                  </a:prstClr>
                </a:outerShdw>
              </a:effectLst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199" y="1107043"/>
            <a:ext cx="8991602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 with your assigned case study in groups, first identifying the D-I-S-C style of the person.</a:t>
            </a:r>
            <a:b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Answer the questions shown by determining some ways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 would communicate with this person, and what you would avoid doing/saying.</a:t>
            </a:r>
            <a:b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 Biblical DISC pages 40-43 for reference.</a:t>
            </a:r>
            <a:b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" y="76200"/>
            <a:ext cx="7620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Case Study Application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(H.O. pages 10-13)</a:t>
            </a:r>
          </a:p>
        </p:txBody>
      </p:sp>
    </p:spTree>
    <p:extLst>
      <p:ext uri="{BB962C8B-B14F-4D97-AF65-F5344CB8AC3E}">
        <p14:creationId xmlns:p14="http://schemas.microsoft.com/office/powerpoint/2010/main" val="362847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240930"/>
            <a:ext cx="9144000" cy="2514600"/>
          </a:xfrm>
        </p:spPr>
        <p:txBody>
          <a:bodyPr/>
          <a:lstStyle/>
          <a:p>
            <a:r>
              <a:rPr lang="en-US" altLang="ja-JP" sz="3600" dirty="0">
                <a:solidFill>
                  <a:srgbClr val="C00000"/>
                </a:solidFill>
                <a:latin typeface="Calibri" panose="020F0502020204030204" pitchFamily="34" charset="0"/>
                <a:ea typeface="MS Mincho" charset="-128"/>
                <a:cs typeface="Calibri" panose="020F0502020204030204" pitchFamily="34" charset="0"/>
              </a:rPr>
              <a:t>P. 38                How To Modify Your    </a:t>
            </a:r>
            <a:br>
              <a:rPr lang="en-US" altLang="ja-JP" sz="3600" dirty="0">
                <a:solidFill>
                  <a:srgbClr val="C00000"/>
                </a:solidFill>
                <a:latin typeface="Calibri" panose="020F0502020204030204" pitchFamily="34" charset="0"/>
                <a:ea typeface="MS Mincho" charset="-128"/>
                <a:cs typeface="Calibri" panose="020F0502020204030204" pitchFamily="34" charset="0"/>
              </a:rPr>
            </a:br>
            <a:r>
              <a:rPr lang="en-US" altLang="ja-JP" sz="3600" dirty="0">
                <a:solidFill>
                  <a:srgbClr val="C00000"/>
                </a:solidFill>
                <a:latin typeface="Calibri" panose="020F0502020204030204" pitchFamily="34" charset="0"/>
                <a:ea typeface="MS Mincho" charset="-128"/>
                <a:cs typeface="Calibri" panose="020F0502020204030204" pitchFamily="34" charset="0"/>
              </a:rPr>
              <a:t>                        Directness/Openness</a:t>
            </a:r>
            <a:br>
              <a:rPr lang="en-US" altLang="ja-JP" sz="1600" b="0" dirty="0">
                <a:solidFill>
                  <a:srgbClr val="C00000"/>
                </a:solidFill>
              </a:rPr>
            </a:br>
            <a:endParaRPr lang="en-US" sz="4000" dirty="0">
              <a:solidFill>
                <a:srgbClr val="C00000"/>
              </a:solidFill>
              <a:latin typeface="Trebuchet MS"/>
              <a:cs typeface="Trebuchet MS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600200"/>
            <a:ext cx="8173242" cy="3757613"/>
          </a:xfrm>
        </p:spPr>
        <p:txBody>
          <a:bodyPr/>
          <a:lstStyle/>
          <a:p>
            <a:pPr marL="231775" indent="-231775" algn="ctr" eaLnBrk="1" hangingPunct="1">
              <a:buFont typeface="Wingdings" pitchFamily="2" charset="2"/>
              <a:buNone/>
            </a:pPr>
            <a:endParaRPr lang="en-US" sz="4000" b="1" i="1" dirty="0">
              <a:solidFill>
                <a:srgbClr val="8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419600" y="2895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9897278"/>
              </p:ext>
            </p:extLst>
          </p:nvPr>
        </p:nvGraphicFramePr>
        <p:xfrm>
          <a:off x="152400" y="1447800"/>
          <a:ext cx="8686800" cy="3825717"/>
        </p:xfrm>
        <a:graphic>
          <a:graphicData uri="http://schemas.openxmlformats.org/drawingml/2006/table">
            <a:tbl>
              <a:tblPr firstRow="1" firstCol="1" bandRow="1"/>
              <a:tblGrid>
                <a:gridCol w="2173906">
                  <a:extLst>
                    <a:ext uri="{9D8B030D-6E8A-4147-A177-3AD203B41FA5}">
                      <a16:colId xmlns:a16="http://schemas.microsoft.com/office/drawing/2014/main" val="776712699"/>
                    </a:ext>
                  </a:extLst>
                </a:gridCol>
                <a:gridCol w="2193159">
                  <a:extLst>
                    <a:ext uri="{9D8B030D-6E8A-4147-A177-3AD203B41FA5}">
                      <a16:colId xmlns:a16="http://schemas.microsoft.com/office/drawing/2014/main" val="3424743776"/>
                    </a:ext>
                  </a:extLst>
                </a:gridCol>
                <a:gridCol w="2246101">
                  <a:extLst>
                    <a:ext uri="{9D8B030D-6E8A-4147-A177-3AD203B41FA5}">
                      <a16:colId xmlns:a16="http://schemas.microsoft.com/office/drawing/2014/main" val="1700884101"/>
                    </a:ext>
                  </a:extLst>
                </a:gridCol>
                <a:gridCol w="2073634">
                  <a:extLst>
                    <a:ext uri="{9D8B030D-6E8A-4147-A177-3AD203B41FA5}">
                      <a16:colId xmlns:a16="http://schemas.microsoft.com/office/drawing/2014/main" val="4110466141"/>
                    </a:ext>
                  </a:extLst>
                </a:gridCol>
              </a:tblGrid>
              <a:tr h="979350">
                <a:tc>
                  <a:txBody>
                    <a:bodyPr/>
                    <a:lstStyle/>
                    <a:p>
                      <a:pPr marL="0" marR="12573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With D’s</a:t>
                      </a:r>
                      <a:b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DIRECT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573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>
                          <a:solidFill>
                            <a:srgbClr val="000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With I’s</a:t>
                      </a:r>
                      <a:br>
                        <a:rPr lang="en-US" sz="1200" b="1">
                          <a:solidFill>
                            <a:srgbClr val="000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US" sz="1200" b="1">
                          <a:solidFill>
                            <a:srgbClr val="000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DIRECT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90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573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With S’s</a:t>
                      </a:r>
                      <a:b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INDIRECT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573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With C’s</a:t>
                      </a:r>
                      <a:b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INDIRECT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9358569"/>
                  </a:ext>
                </a:extLst>
              </a:tr>
              <a:tr h="845992">
                <a:tc>
                  <a:txBody>
                    <a:bodyPr/>
                    <a:lstStyle/>
                    <a:p>
                      <a:pPr marL="0" marR="12573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«DI_D» </a:t>
                      </a: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Directness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573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«DI_I» </a:t>
                      </a: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Directness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573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«DI_S» 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Directness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573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«DI_C» </a:t>
                      </a: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Directness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3761639"/>
                  </a:ext>
                </a:extLst>
              </a:tr>
              <a:tr h="2000375">
                <a:tc>
                  <a:txBody>
                    <a:bodyPr/>
                    <a:lstStyle/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Use a strong, confident voice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Use direct statements rather than roundabout questions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Face conflict openly, challenge and disagree when appropriate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Give undivided attention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Make decisions at a faster pace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Be upbeat, positive, warm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Initiate Conversations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Give Recommendations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Don’t clash with the person, but face conflict openly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Make decisions more slowly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Avoid arguments and conflict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Share decision-making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Be pleasant and steady</a:t>
                      </a:r>
                      <a:b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Respond sensitively and sensibly</a:t>
                      </a:r>
                      <a:b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Do not interrupt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Seek and acknowledge their opinions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Refrain from criticizing, challenging or acting pushy – especially personally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9307216"/>
                  </a:ext>
                </a:extLst>
              </a:tr>
            </a:tbl>
          </a:graphicData>
        </a:graphic>
      </p:graphicFrame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133475" y="2600852"/>
            <a:ext cx="231154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MS Mincho" charset="-128"/>
                <a:cs typeface="Calibri" panose="020F0502020204030204" pitchFamily="34" charset="0"/>
              </a:rPr>
              <a:t> </a:t>
            </a:r>
            <a:endParaRPr kumimoji="0" lang="en-US" altLang="ja-JP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ja-JP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MS Mincho" charset="-128"/>
                <a:cs typeface="Calibri" panose="020F0502020204030204" pitchFamily="34" charset="0"/>
              </a:rPr>
            </a:br>
            <a:br>
              <a:rPr kumimoji="0" lang="en-US" altLang="ja-JP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MS Mincho" charset="-128"/>
                <a:cs typeface="Calibri" panose="020F0502020204030204" pitchFamily="34" charset="0"/>
              </a:rPr>
            </a:br>
            <a:endParaRPr kumimoji="0" lang="en-US" altLang="ja-JP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MS Mincho" charset="-128"/>
                <a:cs typeface="Calibri" panose="020F0502020204030204" pitchFamily="34" charset="0"/>
              </a:rPr>
              <a:t> </a:t>
            </a:r>
            <a:endParaRPr kumimoji="0" lang="en-US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47274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0421" y="-224226"/>
            <a:ext cx="8763000" cy="2514600"/>
          </a:xfrm>
        </p:spPr>
        <p:txBody>
          <a:bodyPr/>
          <a:lstStyle/>
          <a:p>
            <a:r>
              <a:rPr lang="en-US" altLang="ja-JP" dirty="0">
                <a:solidFill>
                  <a:srgbClr val="C00000"/>
                </a:solidFill>
                <a:latin typeface="Calibri" panose="020F0502020204030204" pitchFamily="34" charset="0"/>
                <a:ea typeface="MS Mincho" charset="-128"/>
                <a:cs typeface="Calibri" panose="020F0502020204030204" pitchFamily="34" charset="0"/>
              </a:rPr>
              <a:t>P. 39 			How To Modify Your </a:t>
            </a:r>
            <a:br>
              <a:rPr lang="en-US" altLang="ja-JP" dirty="0">
                <a:solidFill>
                  <a:srgbClr val="C00000"/>
                </a:solidFill>
                <a:latin typeface="Calibri" panose="020F0502020204030204" pitchFamily="34" charset="0"/>
                <a:ea typeface="MS Mincho" charset="-128"/>
                <a:cs typeface="Calibri" panose="020F0502020204030204" pitchFamily="34" charset="0"/>
              </a:rPr>
            </a:br>
            <a:r>
              <a:rPr lang="en-US" altLang="ja-JP" dirty="0">
                <a:solidFill>
                  <a:srgbClr val="C00000"/>
                </a:solidFill>
                <a:latin typeface="Calibri" panose="020F0502020204030204" pitchFamily="34" charset="0"/>
                <a:ea typeface="MS Mincho" charset="-128"/>
                <a:cs typeface="Calibri" panose="020F0502020204030204" pitchFamily="34" charset="0"/>
              </a:rPr>
              <a:t>                      Pace and Priority</a:t>
            </a:r>
            <a:br>
              <a:rPr lang="en-US" altLang="ja-JP" sz="1600" b="0" dirty="0"/>
            </a:br>
            <a:endParaRPr lang="en-US" sz="4000" dirty="0">
              <a:solidFill>
                <a:srgbClr val="C00000"/>
              </a:solidFill>
              <a:latin typeface="Trebuchet MS"/>
              <a:cs typeface="Trebuchet MS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600200"/>
            <a:ext cx="8173242" cy="3757613"/>
          </a:xfrm>
        </p:spPr>
        <p:txBody>
          <a:bodyPr/>
          <a:lstStyle/>
          <a:p>
            <a:pPr marL="231775" indent="-231775" algn="ctr" eaLnBrk="1" hangingPunct="1">
              <a:buFont typeface="Wingdings" pitchFamily="2" charset="2"/>
              <a:buNone/>
            </a:pPr>
            <a:endParaRPr lang="en-US" sz="4000" b="1" i="1" dirty="0">
              <a:solidFill>
                <a:srgbClr val="8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0" y="3352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9669784"/>
              </p:ext>
            </p:extLst>
          </p:nvPr>
        </p:nvGraphicFramePr>
        <p:xfrm>
          <a:off x="381000" y="1295400"/>
          <a:ext cx="8401843" cy="4073685"/>
        </p:xfrm>
        <a:graphic>
          <a:graphicData uri="http://schemas.openxmlformats.org/drawingml/2006/table">
            <a:tbl>
              <a:tblPr firstRow="1" firstCol="1" bandRow="1"/>
              <a:tblGrid>
                <a:gridCol w="2051595">
                  <a:extLst>
                    <a:ext uri="{9D8B030D-6E8A-4147-A177-3AD203B41FA5}">
                      <a16:colId xmlns:a16="http://schemas.microsoft.com/office/drawing/2014/main" val="171596890"/>
                    </a:ext>
                  </a:extLst>
                </a:gridCol>
                <a:gridCol w="2172413">
                  <a:extLst>
                    <a:ext uri="{9D8B030D-6E8A-4147-A177-3AD203B41FA5}">
                      <a16:colId xmlns:a16="http://schemas.microsoft.com/office/drawing/2014/main" val="3280703756"/>
                    </a:ext>
                  </a:extLst>
                </a:gridCol>
                <a:gridCol w="2172413">
                  <a:extLst>
                    <a:ext uri="{9D8B030D-6E8A-4147-A177-3AD203B41FA5}">
                      <a16:colId xmlns:a16="http://schemas.microsoft.com/office/drawing/2014/main" val="31845085"/>
                    </a:ext>
                  </a:extLst>
                </a:gridCol>
                <a:gridCol w="2005422">
                  <a:extLst>
                    <a:ext uri="{9D8B030D-6E8A-4147-A177-3AD203B41FA5}">
                      <a16:colId xmlns:a16="http://schemas.microsoft.com/office/drawing/2014/main" val="2322299779"/>
                    </a:ext>
                  </a:extLst>
                </a:gridCol>
              </a:tblGrid>
              <a:tr h="884871">
                <a:tc>
                  <a:txBody>
                    <a:bodyPr/>
                    <a:lstStyle/>
                    <a:p>
                      <a:pPr marL="0" marR="12573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With D’s</a:t>
                      </a:r>
                      <a:b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FASTER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573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>
                          <a:solidFill>
                            <a:srgbClr val="000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With I’s</a:t>
                      </a:r>
                      <a:br>
                        <a:rPr lang="en-US" sz="1200" b="1">
                          <a:solidFill>
                            <a:srgbClr val="000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US" sz="1200" b="1">
                          <a:solidFill>
                            <a:srgbClr val="000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FASTER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90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573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With S’s</a:t>
                      </a:r>
                      <a:b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SLOWER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573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With C’s</a:t>
                      </a:r>
                      <a:b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SLOWER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7485558"/>
                  </a:ext>
                </a:extLst>
              </a:tr>
              <a:tr h="727993">
                <a:tc>
                  <a:txBody>
                    <a:bodyPr/>
                    <a:lstStyle/>
                    <a:p>
                      <a:pPr marL="0" marR="12573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«PA_D» </a:t>
                      </a: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Pace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573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«PA_I» 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Pace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573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«PA_S» </a:t>
                      </a: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Pace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573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«PA_C» </a:t>
                      </a: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Pace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4864804"/>
                  </a:ext>
                </a:extLst>
              </a:tr>
              <a:tr h="2460821">
                <a:tc>
                  <a:txBody>
                    <a:bodyPr/>
                    <a:lstStyle/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Be prepared, organized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Get to the point quickly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Speak, move at a faster pace</a:t>
                      </a:r>
                      <a:b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Don’t waste time</a:t>
                      </a:r>
                      <a:b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Give undivided time and attention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Watch for shifts in attention and vary presentation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Don’t rush into tasks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Get excited with them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Speak, move at a faster pace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Change up conversation frequently</a:t>
                      </a:r>
                      <a:b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Summarize details clearly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Be upbeat, positive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Give them attention</a:t>
                      </a:r>
                      <a:b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Develop trust and credibility over time, don’t force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Speak, move at a slower pace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Focus on a steady approach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Allow time for follow through on tasks</a:t>
                      </a:r>
                      <a:b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Give them step-by-step procedures/instructions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Be patient, avoid rushing them</a:t>
                      </a:r>
                      <a:b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Be prepared to answer questions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Speak, move at a slower pace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Greet cordially, and proceed immediately to the task (no social talk)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Give them time to think, don’t push for hasty decisions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3002214"/>
                  </a:ext>
                </a:extLst>
              </a:tr>
            </a:tbl>
          </a:graphicData>
        </a:graphic>
      </p:graphicFrame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5561322" y="2644101"/>
            <a:ext cx="23115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MS Mincho" charset="-128"/>
                <a:cs typeface="Calibri" panose="020F0502020204030204" pitchFamily="34" charset="0"/>
              </a:rPr>
              <a:t> </a:t>
            </a:r>
            <a:br>
              <a:rPr kumimoji="0" lang="en-US" altLang="ja-JP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MS Mincho" charset="-128"/>
                <a:cs typeface="Calibri" panose="020F0502020204030204" pitchFamily="34" charset="0"/>
              </a:rPr>
            </a:br>
            <a:br>
              <a:rPr kumimoji="0" lang="en-US" altLang="ja-JP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MS Mincho" charset="-128"/>
                <a:cs typeface="Calibri" panose="020F0502020204030204" pitchFamily="34" charset="0"/>
              </a:rPr>
            </a:br>
            <a:endParaRPr kumimoji="0" lang="en-US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38240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43802"/>
            <a:ext cx="9144000" cy="2033587"/>
          </a:xfrm>
        </p:spPr>
        <p:txBody>
          <a:bodyPr/>
          <a:lstStyle/>
          <a:p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3200" b="1" dirty="0">
                <a:solidFill>
                  <a:srgbClr val="C00000"/>
                </a:solidFill>
              </a:rPr>
              <a:t>pp. 40-41  </a:t>
            </a:r>
            <a:r>
              <a:rPr lang="en-US" sz="3200" dirty="0">
                <a:solidFill>
                  <a:srgbClr val="C00000"/>
                </a:solidFill>
              </a:rPr>
              <a:t>How to Adapt to Each</a:t>
            </a:r>
            <a:br>
              <a:rPr lang="en-US" sz="3200" dirty="0"/>
            </a:br>
            <a:r>
              <a:rPr lang="en-US" sz="3200" dirty="0"/>
              <a:t> 							    </a:t>
            </a:r>
            <a:br>
              <a:rPr lang="en-US" sz="3200" dirty="0"/>
            </a:br>
            <a:r>
              <a:rPr lang="en-US" sz="3200" dirty="0"/>
              <a:t>				   </a:t>
            </a:r>
            <a:r>
              <a:rPr lang="en-US" sz="3200" dirty="0">
                <a:solidFill>
                  <a:srgbClr val="FF0000"/>
                </a:solidFill>
              </a:rPr>
              <a:t>D</a:t>
            </a:r>
            <a:r>
              <a:rPr lang="en-US" sz="3200" dirty="0">
                <a:solidFill>
                  <a:srgbClr val="FFFF00"/>
                </a:solidFill>
              </a:rPr>
              <a:t>I</a:t>
            </a:r>
            <a:r>
              <a:rPr lang="en-US" sz="3200" dirty="0">
                <a:solidFill>
                  <a:srgbClr val="00B050"/>
                </a:solidFill>
              </a:rPr>
              <a:t>S</a:t>
            </a:r>
            <a:r>
              <a:rPr lang="en-US" sz="3200" dirty="0">
                <a:solidFill>
                  <a:srgbClr val="0070C0"/>
                </a:solidFill>
              </a:rPr>
              <a:t>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>
                <a:solidFill>
                  <a:srgbClr val="C00000"/>
                </a:solidFill>
              </a:rPr>
              <a:t>Style</a:t>
            </a:r>
            <a:br>
              <a:rPr lang="en-US" sz="3200" dirty="0"/>
            </a:br>
            <a:br>
              <a:rPr lang="en-US" sz="4000" b="1" dirty="0">
                <a:solidFill>
                  <a:srgbClr val="C00000"/>
                </a:solidFill>
              </a:rPr>
            </a:br>
            <a:r>
              <a:rPr lang="en-US" sz="4000" b="1" dirty="0">
                <a:solidFill>
                  <a:srgbClr val="C00000"/>
                </a:solidFill>
              </a:rPr>
              <a:t> </a:t>
            </a:r>
            <a:endParaRPr lang="en-US" sz="4000" dirty="0">
              <a:solidFill>
                <a:srgbClr val="C00000"/>
              </a:solidFill>
              <a:latin typeface="Trebuchet MS"/>
              <a:cs typeface="Trebuchet MS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17520" y="28265942"/>
            <a:ext cx="10839550" cy="7038389"/>
          </a:xfrm>
        </p:spPr>
        <p:txBody>
          <a:bodyPr/>
          <a:lstStyle/>
          <a:p>
            <a:pPr marL="231775" indent="-231775" algn="ctr" eaLnBrk="1" hangingPunct="1">
              <a:buFont typeface="Wingdings" pitchFamily="2" charset="2"/>
              <a:buNone/>
            </a:pPr>
            <a:endParaRPr lang="en-US" sz="4000" b="1" i="1" dirty="0">
              <a:solidFill>
                <a:srgbClr val="8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17830" y="25583802"/>
            <a:ext cx="8824462" cy="36656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0" y="3479006"/>
            <a:ext cx="7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609600" y="1752601"/>
            <a:ext cx="4724400" cy="685800"/>
          </a:xfrm>
          <a:prstGeom prst="rect">
            <a:avLst/>
          </a:prstGeom>
          <a:solidFill>
            <a:schemeClr val="tx2"/>
          </a:solidFill>
          <a:ln w="9525">
            <a:solidFill>
              <a:srgbClr val="F803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AT WORK, HELP THEM TO…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609600" y="3848338"/>
            <a:ext cx="4724400" cy="647462"/>
          </a:xfrm>
          <a:prstGeom prst="rect">
            <a:avLst/>
          </a:prstGeom>
          <a:solidFill>
            <a:schemeClr val="tx1"/>
          </a:solidFill>
          <a:ln w="9525">
            <a:solidFill>
              <a:srgbClr val="F803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IN SOCIAL SETTINGS …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75972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04800"/>
            <a:ext cx="9144000" cy="1423987"/>
          </a:xfrm>
        </p:spPr>
        <p:txBody>
          <a:bodyPr/>
          <a:lstStyle/>
          <a:p>
            <a:r>
              <a:rPr lang="en-US" sz="3600" dirty="0">
                <a:solidFill>
                  <a:srgbClr val="C00000"/>
                </a:solidFill>
              </a:rPr>
              <a:t>pp. 42-43    Communication Plan </a:t>
            </a:r>
            <a:br>
              <a:rPr lang="en-US" sz="3600" dirty="0"/>
            </a:br>
            <a:r>
              <a:rPr lang="en-US" sz="3600" dirty="0"/>
              <a:t>                    </a:t>
            </a:r>
            <a:r>
              <a:rPr lang="en-US" sz="3600" dirty="0">
                <a:solidFill>
                  <a:srgbClr val="C00000"/>
                </a:solidFill>
              </a:rPr>
              <a:t>with each </a:t>
            </a:r>
            <a:r>
              <a:rPr lang="en-US" sz="3600" dirty="0">
                <a:solidFill>
                  <a:srgbClr val="FF0000"/>
                </a:solidFill>
              </a:rPr>
              <a:t>D</a:t>
            </a:r>
            <a:r>
              <a:rPr lang="en-US" sz="3600" dirty="0">
                <a:solidFill>
                  <a:srgbClr val="FFFF00"/>
                </a:solidFill>
              </a:rPr>
              <a:t>I</a:t>
            </a:r>
            <a:r>
              <a:rPr lang="en-US" sz="3600" dirty="0">
                <a:solidFill>
                  <a:srgbClr val="00B050"/>
                </a:solidFill>
              </a:rPr>
              <a:t>S</a:t>
            </a:r>
            <a:r>
              <a:rPr lang="en-US" sz="3600" dirty="0">
                <a:solidFill>
                  <a:srgbClr val="0070C0"/>
                </a:solidFill>
              </a:rPr>
              <a:t>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>
                <a:solidFill>
                  <a:srgbClr val="C00000"/>
                </a:solidFill>
              </a:rPr>
              <a:t>Style</a:t>
            </a:r>
            <a:br>
              <a:rPr lang="en-US" sz="3600" dirty="0"/>
            </a:br>
            <a:endParaRPr lang="en-US" sz="3600" dirty="0">
              <a:solidFill>
                <a:srgbClr val="C00000"/>
              </a:solidFill>
              <a:latin typeface="Trebuchet MS"/>
              <a:cs typeface="Trebuchet MS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600200"/>
            <a:ext cx="8173242" cy="3757613"/>
          </a:xfrm>
        </p:spPr>
        <p:txBody>
          <a:bodyPr/>
          <a:lstStyle/>
          <a:p>
            <a:pPr marL="231775" indent="-231775" algn="ctr" eaLnBrk="1" hangingPunct="1">
              <a:buFont typeface="Wingdings" pitchFamily="2" charset="2"/>
              <a:buNone/>
            </a:pPr>
            <a:endParaRPr lang="en-US" sz="4000" b="1" i="1" dirty="0">
              <a:solidFill>
                <a:srgbClr val="8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608568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348078"/>
              </p:ext>
            </p:extLst>
          </p:nvPr>
        </p:nvGraphicFramePr>
        <p:xfrm>
          <a:off x="685800" y="1600200"/>
          <a:ext cx="8305800" cy="2894568"/>
        </p:xfrm>
        <a:graphic>
          <a:graphicData uri="http://schemas.openxmlformats.org/drawingml/2006/table">
            <a:tbl>
              <a:tblPr firstRow="1" firstCol="1" bandRow="1"/>
              <a:tblGrid>
                <a:gridCol w="3450342">
                  <a:extLst>
                    <a:ext uri="{9D8B030D-6E8A-4147-A177-3AD203B41FA5}">
                      <a16:colId xmlns:a16="http://schemas.microsoft.com/office/drawing/2014/main" val="3404001849"/>
                    </a:ext>
                  </a:extLst>
                </a:gridCol>
                <a:gridCol w="4855458">
                  <a:extLst>
                    <a:ext uri="{9D8B030D-6E8A-4147-A177-3AD203B41FA5}">
                      <a16:colId xmlns:a16="http://schemas.microsoft.com/office/drawing/2014/main" val="157580018"/>
                    </a:ext>
                  </a:extLst>
                </a:gridCol>
              </a:tblGrid>
              <a:tr h="72338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CHARACTERISTICS: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    SO YOU…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7486522"/>
                  </a:ext>
                </a:extLst>
              </a:tr>
              <a:tr h="72441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Concerned with being #1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Show them how to win, new opportunities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2970758"/>
                  </a:ext>
                </a:extLst>
              </a:tr>
              <a:tr h="72338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Think logically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Display reasoning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7908300"/>
                  </a:ext>
                </a:extLst>
              </a:tr>
              <a:tr h="72338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Want facts and highlights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Provide concise data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71261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8730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5059" name="Rectangle 7"/>
          <p:cNvSpPr>
            <a:spLocks noGrp="1" noChangeArrowheads="1"/>
          </p:cNvSpPr>
          <p:nvPr>
            <p:ph type="body" sz="quarter" idx="10"/>
          </p:nvPr>
        </p:nvSpPr>
        <p:spPr>
          <a:xfrm>
            <a:off x="10302" y="-152400"/>
            <a:ext cx="7685898" cy="914400"/>
          </a:xfrm>
        </p:spPr>
        <p:txBody>
          <a:bodyPr>
            <a:normAutofit/>
          </a:bodyPr>
          <a:lstStyle/>
          <a:p>
            <a:pPr marL="0" lvl="1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 Points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(H.O. p 2)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219200" y="1295400"/>
            <a:ext cx="7924800" cy="5105400"/>
          </a:xfrm>
        </p:spPr>
        <p:txBody>
          <a:bodyPr/>
          <a:lstStyle/>
          <a:p>
            <a:pPr marL="406400" lvl="1" indent="-406400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 no “best” style” - all have value.</a:t>
            </a:r>
          </a:p>
          <a:p>
            <a:pPr marL="406400" lvl="1" indent="-406400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Style is influenced by other factors - values, life experiences, and maturity.</a:t>
            </a:r>
          </a:p>
          <a:p>
            <a:pPr marL="406400" lvl="1" indent="-406400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to effectiveness = understanding your style.</a:t>
            </a:r>
          </a:p>
          <a:p>
            <a:pPr marL="406400" lvl="1" indent="-406400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second key = learning others’ style.</a:t>
            </a:r>
          </a:p>
          <a:p>
            <a:pPr marL="406400" lvl="1" indent="-406400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third key = learning to adapt your behavior.</a:t>
            </a:r>
          </a:p>
          <a:p>
            <a:pPr marL="406400" lvl="1" indent="-406400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God’s Word = final authority in dealing with </a:t>
            </a:r>
            <a:b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and their behavior.</a:t>
            </a:r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222507" y="762000"/>
            <a:ext cx="119452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3888" indent="-227013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Wingdings" panose="05000000000000000000" pitchFamily="2" charset="2"/>
              <a:buChar char="§"/>
              <a:tabLst/>
              <a:defRPr sz="2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‒"/>
              <a:defRPr sz="2400" kern="1200" spc="-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000" kern="1200" spc="-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spc="-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US" sz="30000" dirty="0">
                <a:solidFill>
                  <a:srgbClr val="92AD2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be Caslon Pro Bold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0907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-584200" y="6400800"/>
            <a:ext cx="2895600" cy="4572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4F2C1D"/>
                </a:solidFill>
              </a:rPr>
              <a:t> </a:t>
            </a:r>
          </a:p>
        </p:txBody>
      </p:sp>
      <p:sp>
        <p:nvSpPr>
          <p:cNvPr id="74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533400"/>
            <a:ext cx="8686799" cy="1857375"/>
          </a:xfrm>
        </p:spPr>
        <p:txBody>
          <a:bodyPr/>
          <a:lstStyle/>
          <a:p>
            <a:pPr algn="l"/>
            <a:r>
              <a:rPr lang="en-US" sz="4000" b="1" dirty="0">
                <a:solidFill>
                  <a:srgbClr val="C00000"/>
                </a:solidFill>
                <a:cs typeface="Trebuchet MS"/>
              </a:rPr>
              <a:t> </a:t>
            </a:r>
            <a:r>
              <a:rPr lang="en-US" b="1" dirty="0">
                <a:solidFill>
                  <a:srgbClr val="C00000"/>
                </a:solidFill>
                <a:cs typeface="Trebuchet MS"/>
              </a:rPr>
              <a:t>Action Plan     </a:t>
            </a:r>
            <a:r>
              <a:rPr lang="en-US" sz="3600" b="1" dirty="0">
                <a:solidFill>
                  <a:srgbClr val="C00000"/>
                </a:solidFill>
                <a:cs typeface="Trebuchet MS"/>
              </a:rPr>
              <a:t>(H.O. p 14)</a:t>
            </a:r>
          </a:p>
        </p:txBody>
      </p:sp>
      <p:sp>
        <p:nvSpPr>
          <p:cNvPr id="747524" name="Text Box 4"/>
          <p:cNvSpPr txBox="1">
            <a:spLocks noChangeArrowheads="1"/>
          </p:cNvSpPr>
          <p:nvPr/>
        </p:nvSpPr>
        <p:spPr bwMode="auto">
          <a:xfrm>
            <a:off x="377825" y="1323975"/>
            <a:ext cx="752205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4F2C1D"/>
                </a:solidFill>
                <a:cs typeface="Trebuchet MS"/>
              </a:rPr>
              <a:t>        Behaviors I’d like to </a:t>
            </a:r>
            <a:r>
              <a:rPr lang="en-US" sz="3200" b="1" dirty="0">
                <a:solidFill>
                  <a:srgbClr val="33CC33"/>
                </a:solidFill>
                <a:latin typeface="Trebuchet MS"/>
                <a:cs typeface="Trebuchet MS"/>
              </a:rPr>
              <a:t>Start</a:t>
            </a:r>
            <a:r>
              <a:rPr lang="en-US" b="1" dirty="0">
                <a:solidFill>
                  <a:srgbClr val="4F2C1D"/>
                </a:solidFill>
                <a:latin typeface="Trebuchet MS"/>
                <a:cs typeface="Trebuchet MS"/>
              </a:rPr>
              <a:t> – </a:t>
            </a:r>
            <a:r>
              <a:rPr lang="en-US" sz="3200" b="1" dirty="0">
                <a:solidFill>
                  <a:srgbClr val="CC0000"/>
                </a:solidFill>
                <a:latin typeface="Trebuchet MS"/>
                <a:cs typeface="Trebuchet MS"/>
              </a:rPr>
              <a:t>Stop</a:t>
            </a:r>
            <a:r>
              <a:rPr lang="en-US" b="1" dirty="0">
                <a:solidFill>
                  <a:srgbClr val="4F2C1D"/>
                </a:solidFill>
                <a:latin typeface="Trebuchet MS"/>
                <a:cs typeface="Trebuchet MS"/>
              </a:rPr>
              <a:t> – </a:t>
            </a:r>
            <a:r>
              <a:rPr lang="en-US" sz="3200" b="1" dirty="0">
                <a:solidFill>
                  <a:srgbClr val="0000CC"/>
                </a:solidFill>
                <a:latin typeface="Trebuchet MS"/>
                <a:cs typeface="Trebuchet MS"/>
              </a:rPr>
              <a:t>Continue</a:t>
            </a:r>
            <a:r>
              <a:rPr lang="en-US" b="1" dirty="0">
                <a:solidFill>
                  <a:srgbClr val="4F2C1D"/>
                </a:solidFill>
                <a:latin typeface="Trebuchet MS"/>
                <a:cs typeface="Trebuchet MS"/>
              </a:rPr>
              <a:t> </a:t>
            </a:r>
            <a:r>
              <a:rPr lang="en-US" sz="2000" b="1" dirty="0">
                <a:solidFill>
                  <a:srgbClr val="4F2C1D"/>
                </a:solidFill>
                <a:cs typeface="Trebuchet MS"/>
              </a:rPr>
              <a:t>using</a:t>
            </a:r>
            <a:r>
              <a:rPr lang="en-US" sz="2000" dirty="0">
                <a:solidFill>
                  <a:srgbClr val="4F2C1D"/>
                </a:solidFill>
                <a:cs typeface="Trebuchet MS"/>
              </a:rPr>
              <a:t>…</a:t>
            </a:r>
          </a:p>
        </p:txBody>
      </p:sp>
      <p:pic>
        <p:nvPicPr>
          <p:cNvPr id="747529" name="Picture 9" descr="sign,with,arro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14013" y="1601788"/>
            <a:ext cx="3457575" cy="3619500"/>
          </a:xfrm>
          <a:prstGeom prst="rect">
            <a:avLst/>
          </a:prstGeom>
          <a:noFill/>
        </p:spPr>
      </p:pic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6067425" y="2130425"/>
            <a:ext cx="2781300" cy="4338638"/>
            <a:chOff x="3750" y="1342"/>
            <a:chExt cx="1752" cy="2733"/>
          </a:xfrm>
        </p:grpSpPr>
        <p:pic>
          <p:nvPicPr>
            <p:cNvPr id="747541" name="Picture 21" descr="pol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24" y="1342"/>
              <a:ext cx="875" cy="2733"/>
            </a:xfrm>
            <a:prstGeom prst="rect">
              <a:avLst/>
            </a:prstGeom>
            <a:noFill/>
          </p:spPr>
        </p:pic>
        <p:grpSp>
          <p:nvGrpSpPr>
            <p:cNvPr id="3" name="Group 22"/>
            <p:cNvGrpSpPr>
              <a:grpSpLocks/>
            </p:cNvGrpSpPr>
            <p:nvPr/>
          </p:nvGrpSpPr>
          <p:grpSpPr bwMode="auto">
            <a:xfrm>
              <a:off x="3750" y="2072"/>
              <a:ext cx="1752" cy="538"/>
              <a:chOff x="4008" y="2072"/>
              <a:chExt cx="1752" cy="538"/>
            </a:xfrm>
          </p:grpSpPr>
          <p:sp>
            <p:nvSpPr>
              <p:cNvPr id="747531" name="AutoShape 11"/>
              <p:cNvSpPr>
                <a:spLocks noChangeArrowheads="1"/>
              </p:cNvSpPr>
              <p:nvPr/>
            </p:nvSpPr>
            <p:spPr bwMode="auto">
              <a:xfrm>
                <a:off x="4008" y="2072"/>
                <a:ext cx="1752" cy="538"/>
              </a:xfrm>
              <a:prstGeom prst="homePlate">
                <a:avLst>
                  <a:gd name="adj" fmla="val 43164"/>
                </a:avLst>
              </a:prstGeom>
              <a:gradFill rotWithShape="1">
                <a:gsLst>
                  <a:gs pos="0">
                    <a:srgbClr val="003399"/>
                  </a:gs>
                  <a:gs pos="100000">
                    <a:srgbClr val="003399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57150">
                <a:solidFill>
                  <a:srgbClr val="B2B2B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4F2C1D"/>
                  </a:solidFill>
                </a:endParaRPr>
              </a:p>
            </p:txBody>
          </p:sp>
          <p:sp>
            <p:nvSpPr>
              <p:cNvPr id="747532" name="AutoShape 12"/>
              <p:cNvSpPr>
                <a:spLocks noChangeArrowheads="1"/>
              </p:cNvSpPr>
              <p:nvPr/>
            </p:nvSpPr>
            <p:spPr bwMode="auto">
              <a:xfrm>
                <a:off x="5377" y="2113"/>
                <a:ext cx="270" cy="457"/>
              </a:xfrm>
              <a:prstGeom prst="chevron">
                <a:avLst>
                  <a:gd name="adj" fmla="val 74509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4F2C1D"/>
                  </a:solidFill>
                </a:endParaRPr>
              </a:p>
            </p:txBody>
          </p:sp>
          <p:sp>
            <p:nvSpPr>
              <p:cNvPr id="747533" name="WordArt 13"/>
              <p:cNvSpPr>
                <a:spLocks noChangeArrowheads="1" noChangeShapeType="1" noTextEdit="1"/>
              </p:cNvSpPr>
              <p:nvPr/>
            </p:nvSpPr>
            <p:spPr bwMode="auto">
              <a:xfrm>
                <a:off x="4075" y="2229"/>
                <a:ext cx="1288" cy="26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9525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 Black"/>
                  </a:rPr>
                  <a:t>This Way</a:t>
                </a:r>
              </a:p>
            </p:txBody>
          </p:sp>
        </p:grpSp>
      </p:grpSp>
      <p:pic>
        <p:nvPicPr>
          <p:cNvPr id="747539" name="Picture 19" descr="green-ligh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3600" y="2079625"/>
            <a:ext cx="1374775" cy="4395788"/>
          </a:xfrm>
          <a:prstGeom prst="rect">
            <a:avLst/>
          </a:prstGeom>
          <a:noFill/>
        </p:spPr>
      </p:pic>
      <p:pic>
        <p:nvPicPr>
          <p:cNvPr id="747540" name="Picture 20" descr="red-ligh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59175" y="2079625"/>
            <a:ext cx="1389063" cy="4398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776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7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47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2242" y="-380999"/>
            <a:ext cx="7828758" cy="2209799"/>
          </a:xfrm>
        </p:spPr>
        <p:txBody>
          <a:bodyPr/>
          <a:lstStyle/>
          <a:p>
            <a:r>
              <a:rPr lang="en-US" sz="4000" b="1" dirty="0">
                <a:solidFill>
                  <a:srgbClr val="C00000"/>
                </a:solidFill>
              </a:rPr>
              <a:t>Jesus is our Role Model </a:t>
            </a:r>
            <a:br>
              <a:rPr lang="en-US" sz="4000" b="1" dirty="0">
                <a:solidFill>
                  <a:srgbClr val="C00000"/>
                </a:solidFill>
              </a:rPr>
            </a:br>
            <a:r>
              <a:rPr lang="en-US" sz="4000" b="1" dirty="0">
                <a:solidFill>
                  <a:srgbClr val="C00000"/>
                </a:solidFill>
              </a:rPr>
              <a:t> </a:t>
            </a:r>
            <a:endParaRPr lang="en-US" sz="4000" dirty="0">
              <a:solidFill>
                <a:srgbClr val="C00000"/>
              </a:solidFill>
              <a:latin typeface="Trebuchet MS"/>
              <a:cs typeface="Trebuchet MS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600200"/>
            <a:ext cx="8173242" cy="3757613"/>
          </a:xfrm>
        </p:spPr>
        <p:txBody>
          <a:bodyPr/>
          <a:lstStyle/>
          <a:p>
            <a:pPr marL="231775" indent="-231775" algn="ctr" eaLnBrk="1" hangingPunct="1">
              <a:buFont typeface="Wingdings" pitchFamily="2" charset="2"/>
              <a:buNone/>
            </a:pPr>
            <a:endParaRPr lang="en-US" sz="4000" b="1" i="1" dirty="0">
              <a:solidFill>
                <a:srgbClr val="800000"/>
              </a:solidFill>
            </a:endParaRPr>
          </a:p>
        </p:txBody>
      </p:sp>
      <p:pic>
        <p:nvPicPr>
          <p:cNvPr id="6" name="Picture 2" descr="C:\Users\Owner\Desktop\OpenBible12801477_m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28414"/>
            <a:ext cx="6864096" cy="351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4267200"/>
            <a:ext cx="8458200" cy="1371600"/>
          </a:xfrm>
        </p:spPr>
        <p:txBody>
          <a:bodyPr/>
          <a:lstStyle/>
          <a:p>
            <a:pPr algn="l"/>
            <a:r>
              <a:rPr lang="en-US" b="1" i="1" dirty="0">
                <a:solidFill>
                  <a:srgbClr val="990000"/>
                </a:solidFill>
              </a:rPr>
              <a:t>“A new command I give you: Love one another.  As I have loved you, so you must love one another.”       </a:t>
            </a:r>
            <a:r>
              <a:rPr lang="en-US" sz="2400" b="1" dirty="0">
                <a:solidFill>
                  <a:srgbClr val="990000"/>
                </a:solidFill>
              </a:rPr>
              <a:t>	John 13:34 (NIV)  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82990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T V2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457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86600" y="64008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9A4FE93-2B40-4B4E-A028-94A42F20042C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-914400"/>
            <a:ext cx="8534400" cy="2590799"/>
          </a:xfrm>
        </p:spPr>
        <p:txBody>
          <a:bodyPr/>
          <a:lstStyle/>
          <a:p>
            <a:r>
              <a:rPr lang="en-US" sz="4000" b="1" dirty="0">
                <a:solidFill>
                  <a:srgbClr val="C00000"/>
                </a:solidFill>
              </a:rPr>
              <a:t>Love Like Jesus</a:t>
            </a:r>
            <a:endParaRPr lang="en-US" sz="4000" b="1" dirty="0">
              <a:solidFill>
                <a:srgbClr val="C00000"/>
              </a:solidFill>
              <a:latin typeface="Trebuchet MS"/>
              <a:cs typeface="Trebuchet MS"/>
            </a:endParaRPr>
          </a:p>
        </p:txBody>
      </p:sp>
      <p:sp>
        <p:nvSpPr>
          <p:cNvPr id="1126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305800" cy="3657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b="1" dirty="0"/>
          </a:p>
          <a:p>
            <a:pPr marL="0" indent="0" eaLnBrk="1" hangingPunct="1">
              <a:buFont typeface="Wingdings" pitchFamily="2" charset="2"/>
              <a:buNone/>
            </a:pPr>
            <a:endParaRPr lang="en-US" sz="1800" dirty="0">
              <a:solidFill>
                <a:srgbClr val="595959"/>
              </a:solidFill>
              <a:latin typeface="Trebuchet MS"/>
              <a:cs typeface="Trebuchet MS"/>
            </a:endParaRPr>
          </a:p>
        </p:txBody>
      </p:sp>
      <p:sp>
        <p:nvSpPr>
          <p:cNvPr id="293894" name="WordArt 6"/>
          <p:cNvSpPr>
            <a:spLocks noChangeArrowheads="1" noChangeShapeType="1" noTextEdit="1"/>
          </p:cNvSpPr>
          <p:nvPr/>
        </p:nvSpPr>
        <p:spPr bwMode="auto">
          <a:xfrm>
            <a:off x="4095750" y="4376738"/>
            <a:ext cx="2197100" cy="585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800000"/>
                  </a:gs>
                  <a:gs pos="50000">
                    <a:srgbClr val="CC0000"/>
                  </a:gs>
                  <a:gs pos="100000">
                    <a:srgbClr val="800000"/>
                  </a:gs>
                </a:gsLst>
                <a:lin ang="5400000" scaled="1"/>
              </a:gradFill>
              <a:effectLst>
                <a:outerShdw dist="35921" dir="2700000" algn="ctr" rotWithShape="0">
                  <a:schemeClr val="bg1">
                    <a:alpha val="50000"/>
                  </a:schemeClr>
                </a:outerShdw>
              </a:effectLst>
              <a:latin typeface="Arial Black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19200" y="1828800"/>
            <a:ext cx="68580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>
                <a:solidFill>
                  <a:srgbClr val="990000"/>
                </a:solidFill>
              </a:rPr>
              <a:t>“A new command I give you: Love one another.  As I have loved you, so you must love one another.”       Jesus</a:t>
            </a:r>
            <a:br>
              <a:rPr lang="en-US" sz="4400" b="1" i="1" dirty="0">
                <a:solidFill>
                  <a:srgbClr val="990000"/>
                </a:solidFill>
              </a:rPr>
            </a:br>
            <a:r>
              <a:rPr lang="en-US" sz="4400" b="1" i="1" dirty="0">
                <a:solidFill>
                  <a:srgbClr val="990000"/>
                </a:solidFill>
              </a:rPr>
              <a:t>		</a:t>
            </a:r>
            <a:r>
              <a:rPr lang="en-US" sz="4400" b="1" dirty="0">
                <a:solidFill>
                  <a:srgbClr val="990000"/>
                </a:solidFill>
              </a:rPr>
              <a:t> </a:t>
            </a:r>
            <a:r>
              <a:rPr lang="en-US" sz="3600" b="1" dirty="0">
                <a:solidFill>
                  <a:srgbClr val="990000"/>
                </a:solidFill>
              </a:rPr>
              <a:t>John 13:34 (NIV)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2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6029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081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book in Understanding</a:t>
            </a:r>
            <a:br>
              <a:rPr lang="en-US" sz="3200" b="1" dirty="0">
                <a:solidFill>
                  <a:srgbClr val="081D5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i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Behavior &amp; Relationships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752600"/>
            <a:ext cx="3810000" cy="4114800"/>
          </a:xfrm>
          <a:noFill/>
        </p:spPr>
        <p:txBody>
          <a:bodyPr/>
          <a:lstStyle/>
          <a:p>
            <a:pPr marL="0" indent="0" algn="ctr">
              <a:buNone/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 = A Model OF Human Behavior</a:t>
            </a:r>
          </a:p>
          <a:p>
            <a:pPr marL="0" indent="0" algn="ctr">
              <a:buNone/>
            </a:pPr>
            <a:endParaRPr lang="en-US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= The Model FOR Human Behavior </a:t>
            </a:r>
          </a:p>
          <a:p>
            <a:pPr marL="0" indent="0" algn="ctr">
              <a:buNone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Content Placeholder 7" descr="Holy Bible 472.jp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" r="-130"/>
          <a:stretch/>
        </p:blipFill>
        <p:spPr>
          <a:xfrm>
            <a:off x="5257800" y="1828800"/>
            <a:ext cx="2590800" cy="4114800"/>
          </a:xfrm>
        </p:spPr>
      </p:pic>
    </p:spTree>
    <p:extLst>
      <p:ext uri="{BB962C8B-B14F-4D97-AF65-F5344CB8AC3E}">
        <p14:creationId xmlns:p14="http://schemas.microsoft.com/office/powerpoint/2010/main" val="3505496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3470275" y="5421313"/>
            <a:ext cx="5435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C00000"/>
                </a:solidFill>
                <a:ea typeface="MS PGothic" pitchFamily="34" charset="-128"/>
              </a:rPr>
              <a:t>    </a:t>
            </a:r>
            <a:r>
              <a:rPr lang="en-US" sz="2800" b="1" dirty="0" err="1">
                <a:solidFill>
                  <a:srgbClr val="C00000"/>
                </a:solidFill>
                <a:ea typeface="MS PGothic" pitchFamily="34" charset="-128"/>
              </a:rPr>
              <a:t>Intuitor</a:t>
            </a:r>
            <a:r>
              <a:rPr lang="en-US" sz="2800" b="1" dirty="0">
                <a:solidFill>
                  <a:srgbClr val="C00000"/>
                </a:solidFill>
                <a:ea typeface="MS PGothic" pitchFamily="34" charset="-128"/>
              </a:rPr>
              <a:t>, Thinker, Feeler, Sensor</a:t>
            </a: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2174901" y="1839913"/>
            <a:ext cx="6192812" cy="5191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defTabSz="7620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C00000"/>
                </a:solidFill>
                <a:ea typeface="MS PGothic" pitchFamily="34" charset="-128"/>
              </a:rPr>
              <a:t>Hippocrates theorized about “humors”</a:t>
            </a: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2362201" y="3516313"/>
            <a:ext cx="6781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C00000"/>
                </a:solidFill>
                <a:ea typeface="MS PGothic" pitchFamily="34" charset="-128"/>
              </a:rPr>
              <a:t>(Tim </a:t>
            </a:r>
            <a:r>
              <a:rPr lang="en-US" sz="2800" b="1" dirty="0" err="1">
                <a:solidFill>
                  <a:srgbClr val="C00000"/>
                </a:solidFill>
                <a:ea typeface="MS PGothic" pitchFamily="34" charset="-128"/>
              </a:rPr>
              <a:t>LaHaye</a:t>
            </a:r>
            <a:r>
              <a:rPr lang="en-US" sz="2800" b="1" dirty="0">
                <a:solidFill>
                  <a:srgbClr val="C00000"/>
                </a:solidFill>
                <a:ea typeface="MS PGothic" pitchFamily="34" charset="-128"/>
              </a:rPr>
              <a:t> and Florence Littauer would  later use these terms to classify behavior) </a:t>
            </a: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3381349" y="4868863"/>
            <a:ext cx="58388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C00000"/>
                </a:solidFill>
                <a:ea typeface="MS PGothic" pitchFamily="34" charset="-128"/>
              </a:rPr>
              <a:t>Carl Jung:  “Psychological Types” book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2174901" y="2449513"/>
            <a:ext cx="6969099" cy="95410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defTabSz="7620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dirty="0">
                <a:solidFill>
                  <a:srgbClr val="C00000"/>
                </a:solidFill>
                <a:ea typeface="MS PGothic" pitchFamily="34" charset="-128"/>
              </a:rPr>
              <a:t>Choleric (yellow bile), Sanguine (blood), Phlegmatic (phlegm), Melancholic (black bile)</a:t>
            </a:r>
          </a:p>
        </p:txBody>
      </p:sp>
      <p:sp>
        <p:nvSpPr>
          <p:cNvPr id="25" name="AutoShape 10"/>
          <p:cNvSpPr>
            <a:spLocks noChangeArrowheads="1"/>
          </p:cNvSpPr>
          <p:nvPr/>
        </p:nvSpPr>
        <p:spPr bwMode="auto">
          <a:xfrm rot="294657">
            <a:off x="1485900" y="1966913"/>
            <a:ext cx="533400" cy="838200"/>
          </a:xfrm>
          <a:prstGeom prst="curvedRightArrow">
            <a:avLst>
              <a:gd name="adj1" fmla="val 31429"/>
              <a:gd name="adj2" fmla="val 62857"/>
              <a:gd name="adj3" fmla="val 33333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C00000"/>
              </a:solidFill>
            </a:endParaRPr>
          </a:p>
        </p:txBody>
      </p:sp>
      <p:sp>
        <p:nvSpPr>
          <p:cNvPr id="26" name="AutoShape 11"/>
          <p:cNvSpPr>
            <a:spLocks noChangeArrowheads="1"/>
          </p:cNvSpPr>
          <p:nvPr/>
        </p:nvSpPr>
        <p:spPr bwMode="auto">
          <a:xfrm rot="294657">
            <a:off x="2813050" y="5033963"/>
            <a:ext cx="533400" cy="838200"/>
          </a:xfrm>
          <a:prstGeom prst="curvedRightArrow">
            <a:avLst>
              <a:gd name="adj1" fmla="val 31429"/>
              <a:gd name="adj2" fmla="val 62857"/>
              <a:gd name="adj3" fmla="val 33333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555625" y="1828800"/>
            <a:ext cx="863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4F81BD"/>
                </a:solidFill>
              </a:rPr>
              <a:t>400B.C.</a:t>
            </a:r>
          </a:p>
        </p:txBody>
      </p: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812800" y="2601913"/>
            <a:ext cx="86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4F81BD"/>
              </a:solidFill>
            </a:endParaRPr>
          </a:p>
        </p:txBody>
      </p:sp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1025525" y="3821113"/>
            <a:ext cx="104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4F81BD"/>
              </a:solidFill>
            </a:endParaRP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1460500" y="4953000"/>
            <a:ext cx="101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4F81BD"/>
                </a:solidFill>
              </a:rPr>
              <a:t>1920s</a:t>
            </a:r>
          </a:p>
        </p:txBody>
      </p:sp>
      <p:sp>
        <p:nvSpPr>
          <p:cNvPr id="31" name="Text Box 16"/>
          <p:cNvSpPr txBox="1">
            <a:spLocks noChangeArrowheads="1"/>
          </p:cNvSpPr>
          <p:nvPr/>
        </p:nvSpPr>
        <p:spPr bwMode="auto">
          <a:xfrm>
            <a:off x="1782763" y="5510213"/>
            <a:ext cx="101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4F81BD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55625" y="-533400"/>
            <a:ext cx="8283575" cy="1676400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Historical Perspective of DISC</a:t>
            </a:r>
          </a:p>
        </p:txBody>
      </p:sp>
      <p:sp>
        <p:nvSpPr>
          <p:cNvPr id="4" name="Rectangle 3"/>
          <p:cNvSpPr/>
          <p:nvPr/>
        </p:nvSpPr>
        <p:spPr>
          <a:xfrm>
            <a:off x="7619999" y="6324600"/>
            <a:ext cx="1285875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Users\Owner\Desktop\DISC cross logo cop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04799"/>
            <a:ext cx="914400" cy="71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69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TXSS_ORIGINAL" val="743433,Picture 9,698,Slide443"/>
  <p:tag name="PPTXSS_SETTINGS" val="0,3,3,100,50,3,True,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TXSS_ISORIGINAL" val="74343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TXSS_ORIGINAL" val="743434,Picture 10,698,Slide443"/>
  <p:tag name="PPTXSS_SETTINGS" val="0,3,3,100,50,3,True,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TXSS_ISORIGINAL" val="74343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TXSS_ORIGINAL" val="743435,Picture 11,698,Slide443"/>
  <p:tag name="PPTXSS_SETTINGS" val="0,3,3,100,50,3,True,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TXSS_ISORIGINAL" val="743438"/>
</p:tagLst>
</file>

<file path=ppt/theme/theme1.xml><?xml version="1.0" encoding="utf-8"?>
<a:theme xmlns:a="http://schemas.openxmlformats.org/drawingml/2006/main" name="14244LJ-EncounterPPT_01">
  <a:themeElements>
    <a:clrScheme name="LLJ Re-Color">
      <a:dk1>
        <a:srgbClr val="4F2C1D"/>
      </a:dk1>
      <a:lt1>
        <a:sysClr val="window" lastClr="FFFFFF"/>
      </a:lt1>
      <a:dk2>
        <a:srgbClr val="3C3C3B"/>
      </a:dk2>
      <a:lt2>
        <a:srgbClr val="D5CB9F"/>
      </a:lt2>
      <a:accent1>
        <a:srgbClr val="4F2C1D"/>
      </a:accent1>
      <a:accent2>
        <a:srgbClr val="3C3C3B"/>
      </a:accent2>
      <a:accent3>
        <a:srgbClr val="8D8E8D"/>
      </a:accent3>
      <a:accent4>
        <a:srgbClr val="862633"/>
      </a:accent4>
      <a:accent5>
        <a:srgbClr val="D5CB9F"/>
      </a:accent5>
      <a:accent6>
        <a:srgbClr val="CECFCD"/>
      </a:accent6>
      <a:hlink>
        <a:srgbClr val="C0C1BF"/>
      </a:hlink>
      <a:folHlink>
        <a:srgbClr val="A5A6A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_Integrity Sell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bludiags.ppt - Blue Diagonals">
  <a:themeElements>
    <a:clrScheme name="">
      <a:dk1>
        <a:srgbClr val="081D58"/>
      </a:dk1>
      <a:lt1>
        <a:srgbClr val="FFFFFF"/>
      </a:lt1>
      <a:dk2>
        <a:srgbClr val="3365FB"/>
      </a:dk2>
      <a:lt2>
        <a:srgbClr val="FAFD00"/>
      </a:lt2>
      <a:accent1>
        <a:srgbClr val="F57B49"/>
      </a:accent1>
      <a:accent2>
        <a:srgbClr val="F95AB7"/>
      </a:accent2>
      <a:accent3>
        <a:srgbClr val="ADB8FD"/>
      </a:accent3>
      <a:accent4>
        <a:srgbClr val="DADADA"/>
      </a:accent4>
      <a:accent5>
        <a:srgbClr val="F9BFB1"/>
      </a:accent5>
      <a:accent6>
        <a:srgbClr val="E251A6"/>
      </a:accent6>
      <a:hlink>
        <a:srgbClr val="FC0128"/>
      </a:hlink>
      <a:folHlink>
        <a:srgbClr val="618FFD"/>
      </a:folHlink>
    </a:clrScheme>
    <a:fontScheme name="bludiags.ppt - Blue Diagonal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udiags.ppt - Blue Diagonal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.ppt - Blue Diagonal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diags.ppt - Blue Diagonal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.ppt - Blue Diagonal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.ppt - Blue Diagonal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.ppt - Blue Diagonal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.ppt - Blue Diagonal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bludiags.ppt - Blue Diagonals">
  <a:themeElements>
    <a:clrScheme name="">
      <a:dk1>
        <a:srgbClr val="081D58"/>
      </a:dk1>
      <a:lt1>
        <a:srgbClr val="FFFFFF"/>
      </a:lt1>
      <a:dk2>
        <a:srgbClr val="3365FB"/>
      </a:dk2>
      <a:lt2>
        <a:srgbClr val="FAFD00"/>
      </a:lt2>
      <a:accent1>
        <a:srgbClr val="F57B49"/>
      </a:accent1>
      <a:accent2>
        <a:srgbClr val="F95AB7"/>
      </a:accent2>
      <a:accent3>
        <a:srgbClr val="ADB8FD"/>
      </a:accent3>
      <a:accent4>
        <a:srgbClr val="DADADA"/>
      </a:accent4>
      <a:accent5>
        <a:srgbClr val="F9BFB1"/>
      </a:accent5>
      <a:accent6>
        <a:srgbClr val="E251A6"/>
      </a:accent6>
      <a:hlink>
        <a:srgbClr val="FC0128"/>
      </a:hlink>
      <a:folHlink>
        <a:srgbClr val="618FFD"/>
      </a:folHlink>
    </a:clrScheme>
    <a:fontScheme name="bludiags.ppt - Blue Diagonal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udiags.ppt - Blue Diagonal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.ppt - Blue Diagonal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diags.ppt - Blue Diagonal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.ppt - Blue Diagonal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.ppt - Blue Diagonal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.ppt - Blue Diagonal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.ppt - Blue Diagonal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3_bludiags.ppt - Blue Diagonals">
  <a:themeElements>
    <a:clrScheme name="">
      <a:dk1>
        <a:srgbClr val="081D58"/>
      </a:dk1>
      <a:lt1>
        <a:srgbClr val="FFFFFF"/>
      </a:lt1>
      <a:dk2>
        <a:srgbClr val="3365FB"/>
      </a:dk2>
      <a:lt2>
        <a:srgbClr val="FAFD00"/>
      </a:lt2>
      <a:accent1>
        <a:srgbClr val="F57B49"/>
      </a:accent1>
      <a:accent2>
        <a:srgbClr val="F95AB7"/>
      </a:accent2>
      <a:accent3>
        <a:srgbClr val="ADB8FD"/>
      </a:accent3>
      <a:accent4>
        <a:srgbClr val="DADADA"/>
      </a:accent4>
      <a:accent5>
        <a:srgbClr val="F9BFB1"/>
      </a:accent5>
      <a:accent6>
        <a:srgbClr val="E251A6"/>
      </a:accent6>
      <a:hlink>
        <a:srgbClr val="FC0128"/>
      </a:hlink>
      <a:folHlink>
        <a:srgbClr val="618FFD"/>
      </a:folHlink>
    </a:clrScheme>
    <a:fontScheme name="bludiags.ppt - Blue Diagonal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udiags.ppt - Blue Diagonal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.ppt - Blue Diagonal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diags.ppt - Blue Diagonal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.ppt - Blue Diagonal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.ppt - Blue Diagonal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.ppt - Blue Diagonal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.ppt - Blue Diagonal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Integrity Sell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Everything DiSC Workplace Master_PPT">
  <a:themeElements>
    <a:clrScheme name="Everything DiSC Workplace PPT template 3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Everything DiSC Workplace PPT templ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verything DiSC Workplace PPT 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erything DiSC Workplace PPT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erything DiSC Workplace PPT 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erything DiSC Workplace PPT 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erything DiSC Workplace PPT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erything DiSC Workplace PPT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erything DiSC Workplace PPT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Webinar PPT Template ala ED">
  <a:themeElements>
    <a:clrScheme name="ED PPT Template 3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ED PPT Templ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defRPr sz="2800" dirty="0" smtClean="0"/>
        </a:defPPr>
      </a:lstStyle>
    </a:txDef>
  </a:objectDefaults>
  <a:extraClrSchemeLst>
    <a:extraClrScheme>
      <a:clrScheme name="ED PPT 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 PPT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 PPT 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 PPT 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 PPT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 PPT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 PPT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Everything DiSC Workplace Master_PPT">
  <a:themeElements>
    <a:clrScheme name="Everything DiSC Workplace PPT template 3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Everything DiSC Workplace PPT templ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verything DiSC Workplace PPT 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erything DiSC Workplace PPT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erything DiSC Workplace PPT 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erything DiSC Workplace PPT 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erything DiSC Workplace PPT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erything DiSC Workplace PPT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erything DiSC Workplace PPT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Everything DiSC Workplace Master_PPT">
  <a:themeElements>
    <a:clrScheme name="Everything DiSC Workplace PPT template 3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Everything DiSC Workplace PPT templ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verything DiSC Workplace PPT 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erything DiSC Workplace PPT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erything DiSC Workplace PPT 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erything DiSC Workplace PPT 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erything DiSC Workplace PPT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erything DiSC Workplace PPT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erything DiSC Workplace PPT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4764</TotalTime>
  <Words>2510</Words>
  <Application>Microsoft Office PowerPoint</Application>
  <PresentationFormat>On-screen Show (4:3)</PresentationFormat>
  <Paragraphs>714</Paragraphs>
  <Slides>73</Slides>
  <Notes>27</Notes>
  <HiddenSlides>8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73</vt:i4>
      </vt:variant>
    </vt:vector>
  </HeadingPairs>
  <TitlesOfParts>
    <vt:vector size="106" baseType="lpstr">
      <vt:lpstr>Adobe Caslon Pro Bold</vt:lpstr>
      <vt:lpstr>Arial</vt:lpstr>
      <vt:lpstr>Arial Black</vt:lpstr>
      <vt:lpstr>Arial Hebrew</vt:lpstr>
      <vt:lpstr>Arial Narrow</vt:lpstr>
      <vt:lpstr>Calibri</vt:lpstr>
      <vt:lpstr>Courier New</vt:lpstr>
      <vt:lpstr>Georgia</vt:lpstr>
      <vt:lpstr>Matura MT Script Capitals</vt:lpstr>
      <vt:lpstr>Monotype Sorts</vt:lpstr>
      <vt:lpstr>Palatino</vt:lpstr>
      <vt:lpstr>Tahoma</vt:lpstr>
      <vt:lpstr>Times</vt:lpstr>
      <vt:lpstr>Times New Roman</vt:lpstr>
      <vt:lpstr>Times New Roman Bold</vt:lpstr>
      <vt:lpstr>Times New Roman MT Extra Bold</vt:lpstr>
      <vt:lpstr>Trebuchet MS</vt:lpstr>
      <vt:lpstr>Wingdings</vt:lpstr>
      <vt:lpstr>14244LJ-EncounterPPT_01</vt:lpstr>
      <vt:lpstr>1_Blank Presentation</vt:lpstr>
      <vt:lpstr>Integrity Selling</vt:lpstr>
      <vt:lpstr>Custom Design</vt:lpstr>
      <vt:lpstr>Everything DiSC Workplace Master_PPT</vt:lpstr>
      <vt:lpstr>Webinar PPT Template ala ED</vt:lpstr>
      <vt:lpstr>1_Custom Design</vt:lpstr>
      <vt:lpstr>5_Everything DiSC Workplace Master_PPT</vt:lpstr>
      <vt:lpstr>1_Everything DiSC Workplace Master_PPT</vt:lpstr>
      <vt:lpstr>1_Integrity Selling</vt:lpstr>
      <vt:lpstr>2_bludiags.ppt - Blue Diagonals</vt:lpstr>
      <vt:lpstr>bludiags.ppt - Blue Diagonals</vt:lpstr>
      <vt:lpstr>Pixel</vt:lpstr>
      <vt:lpstr>Default Design</vt:lpstr>
      <vt:lpstr>3_bludiags.ppt - Blue Diagonals</vt:lpstr>
      <vt:lpstr>   Building  Effective Teams  with DISC!!!!  </vt:lpstr>
      <vt:lpstr>Personality Traits</vt:lpstr>
      <vt:lpstr>Personality Traits</vt:lpstr>
      <vt:lpstr>Sharing Time</vt:lpstr>
      <vt:lpstr>PowerPoint Presentation</vt:lpstr>
      <vt:lpstr>Learning Outcomes (H.O. p 2)</vt:lpstr>
      <vt:lpstr>PowerPoint Presentation</vt:lpstr>
      <vt:lpstr>Best book in Understanding Behavior &amp; Relationships  </vt:lpstr>
      <vt:lpstr>PowerPoint Presentation</vt:lpstr>
      <vt:lpstr>PowerPoint Presentation</vt:lpstr>
      <vt:lpstr>PowerPoint Presentation</vt:lpstr>
      <vt:lpstr>PowerPoint Presentation</vt:lpstr>
      <vt:lpstr>Your Biblical DISC™ Report</vt:lpstr>
      <vt:lpstr>     </vt:lpstr>
      <vt:lpstr>Pp. 4/5 – DISC “Pace/Priority” Model</vt:lpstr>
      <vt:lpstr>PP. 6 – Natural Behavior</vt:lpstr>
      <vt:lpstr>P. 8 – Overview of DISC Styles</vt:lpstr>
      <vt:lpstr>P. 7 – Adapted Behavior</vt:lpstr>
      <vt:lpstr>P. 7 Adapted vs. Natural</vt:lpstr>
      <vt:lpstr>Assignment  [Complete page 16 of DISC Report]</vt:lpstr>
      <vt:lpstr>PP. 18-19 DISC Behavioral Continuums</vt:lpstr>
      <vt:lpstr>PowerPoint Presentation</vt:lpstr>
      <vt:lpstr>Johari Window (H.O. p 3)</vt:lpstr>
      <vt:lpstr>Two key ideas behind the tool: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 = Common Language</vt:lpstr>
      <vt:lpstr>Dr. William Marston</vt:lpstr>
      <vt:lpstr>Classic DISC Model (H.O. p 4)</vt:lpstr>
      <vt:lpstr>PowerPoint Presentation</vt:lpstr>
      <vt:lpstr>PowerPoint Presentation</vt:lpstr>
      <vt:lpstr> DISC Blends &amp; Presidents of USA   </vt:lpstr>
      <vt:lpstr> DISC Blends &amp; WW II Generals &amp; Admirals </vt:lpstr>
      <vt:lpstr>PowerPoint Presentation</vt:lpstr>
      <vt:lpstr>PowerPoint Presentation</vt:lpstr>
      <vt:lpstr>16 Behavioral Pattern Blends</vt:lpstr>
      <vt:lpstr>Biblical DISC Male Characters</vt:lpstr>
      <vt:lpstr>Biblical DISC Female Characters</vt:lpstr>
      <vt:lpstr>Style Specialties</vt:lpstr>
      <vt:lpstr>PowerPoint Presentation</vt:lpstr>
      <vt:lpstr>PowerPoint Presentation</vt:lpstr>
      <vt:lpstr>Style Communications</vt:lpstr>
      <vt:lpstr>PowerPoint Presentation</vt:lpstr>
      <vt:lpstr>PowerPoint Presentation</vt:lpstr>
      <vt:lpstr>More Style Communications </vt:lpstr>
      <vt:lpstr>PowerPoint Presentation</vt:lpstr>
      <vt:lpstr>PowerPoint Presentation</vt:lpstr>
      <vt:lpstr>Style Irritations</vt:lpstr>
      <vt:lpstr>PowerPoint Presentation</vt:lpstr>
      <vt:lpstr>Pp. 18-19 DISC Behavioral Continuums</vt:lpstr>
      <vt:lpstr>PowerPoint Presentation</vt:lpstr>
      <vt:lpstr>DISC Basic Concepts (H.O. p 6)</vt:lpstr>
      <vt:lpstr>PowerPoint Presentation</vt:lpstr>
      <vt:lpstr>        Titanium Rule</vt:lpstr>
      <vt:lpstr>    Style Shifting (H.O. p 7)</vt:lpstr>
      <vt:lpstr>  Typical Shifts for Each Style (H.O. p 7)</vt:lpstr>
      <vt:lpstr>      People Reading (H.O. p 8)</vt:lpstr>
      <vt:lpstr>      People Reading (H.O. p 9)</vt:lpstr>
      <vt:lpstr>                Billy Graham</vt:lpstr>
      <vt:lpstr>                Adolf Hitler</vt:lpstr>
      <vt:lpstr>                Adolf Hitler</vt:lpstr>
      <vt:lpstr>PowerPoint Presentation</vt:lpstr>
      <vt:lpstr>P. 38                How To Modify Your                             Directness/Openness </vt:lpstr>
      <vt:lpstr>P. 39    How To Modify Your                        Pace and Priority </vt:lpstr>
      <vt:lpstr> pp. 40-41  How to Adapt to Each                     DISC Style   </vt:lpstr>
      <vt:lpstr>pp. 42-43    Communication Plan                      with each DISC Style </vt:lpstr>
      <vt:lpstr> Action Plan     (H.O. p 14)</vt:lpstr>
      <vt:lpstr>Jesus is our Role Model   </vt:lpstr>
      <vt:lpstr>Love Like Jesus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Love Like Jesus  Session #1</dc:title>
  <dc:creator>Owner</dc:creator>
  <cp:lastModifiedBy>Barbara Meiss</cp:lastModifiedBy>
  <cp:revision>511</cp:revision>
  <cp:lastPrinted>2016-06-30T09:39:40Z</cp:lastPrinted>
  <dcterms:created xsi:type="dcterms:W3CDTF">2016-06-30T09:01:46Z</dcterms:created>
  <dcterms:modified xsi:type="dcterms:W3CDTF">2019-01-04T03:02:00Z</dcterms:modified>
</cp:coreProperties>
</file>