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8" r:id="rId2"/>
    <p:sldMasterId id="2147483713" r:id="rId3"/>
    <p:sldMasterId id="2147483734" r:id="rId4"/>
    <p:sldMasterId id="2147483740" r:id="rId5"/>
    <p:sldMasterId id="2147483776" r:id="rId6"/>
    <p:sldMasterId id="2147483837" r:id="rId7"/>
    <p:sldMasterId id="2147483839" r:id="rId8"/>
    <p:sldMasterId id="2147483866" r:id="rId9"/>
    <p:sldMasterId id="2147483878" r:id="rId10"/>
    <p:sldMasterId id="2147484029" r:id="rId11"/>
    <p:sldMasterId id="2147484043" r:id="rId12"/>
    <p:sldMasterId id="2147484064" r:id="rId13"/>
    <p:sldMasterId id="2147484077" r:id="rId14"/>
    <p:sldMasterId id="2147484089" r:id="rId15"/>
  </p:sldMasterIdLst>
  <p:notesMasterIdLst>
    <p:notesMasterId r:id="rId73"/>
  </p:notesMasterIdLst>
  <p:handoutMasterIdLst>
    <p:handoutMasterId r:id="rId74"/>
  </p:handoutMasterIdLst>
  <p:sldIdLst>
    <p:sldId id="579" r:id="rId16"/>
    <p:sldId id="582" r:id="rId17"/>
    <p:sldId id="585" r:id="rId18"/>
    <p:sldId id="583" r:id="rId19"/>
    <p:sldId id="448" r:id="rId20"/>
    <p:sldId id="595" r:id="rId21"/>
    <p:sldId id="474" r:id="rId22"/>
    <p:sldId id="764" r:id="rId23"/>
    <p:sldId id="673" r:id="rId24"/>
    <p:sldId id="662" r:id="rId25"/>
    <p:sldId id="632" r:id="rId26"/>
    <p:sldId id="633" r:id="rId27"/>
    <p:sldId id="706" r:id="rId28"/>
    <p:sldId id="788" r:id="rId29"/>
    <p:sldId id="707" r:id="rId30"/>
    <p:sldId id="708" r:id="rId31"/>
    <p:sldId id="667" r:id="rId32"/>
    <p:sldId id="781" r:id="rId33"/>
    <p:sldId id="828" r:id="rId34"/>
    <p:sldId id="829" r:id="rId35"/>
    <p:sldId id="830" r:id="rId36"/>
    <p:sldId id="831" r:id="rId37"/>
    <p:sldId id="832" r:id="rId38"/>
    <p:sldId id="833" r:id="rId39"/>
    <p:sldId id="837" r:id="rId40"/>
    <p:sldId id="835" r:id="rId41"/>
    <p:sldId id="836" r:id="rId42"/>
    <p:sldId id="809" r:id="rId43"/>
    <p:sldId id="2390" r:id="rId44"/>
    <p:sldId id="2391" r:id="rId45"/>
    <p:sldId id="2392" r:id="rId46"/>
    <p:sldId id="2394" r:id="rId47"/>
    <p:sldId id="2395" r:id="rId48"/>
    <p:sldId id="2396" r:id="rId49"/>
    <p:sldId id="2398" r:id="rId50"/>
    <p:sldId id="2399" r:id="rId51"/>
    <p:sldId id="2400" r:id="rId52"/>
    <p:sldId id="2402" r:id="rId53"/>
    <p:sldId id="842" r:id="rId54"/>
    <p:sldId id="843" r:id="rId55"/>
    <p:sldId id="783" r:id="rId56"/>
    <p:sldId id="752" r:id="rId57"/>
    <p:sldId id="665" r:id="rId58"/>
    <p:sldId id="596" r:id="rId59"/>
    <p:sldId id="540" r:id="rId60"/>
    <p:sldId id="586" r:id="rId61"/>
    <p:sldId id="603" r:id="rId62"/>
    <p:sldId id="604" r:id="rId63"/>
    <p:sldId id="712" r:id="rId64"/>
    <p:sldId id="845" r:id="rId65"/>
    <p:sldId id="849" r:id="rId66"/>
    <p:sldId id="846" r:id="rId67"/>
    <p:sldId id="469" r:id="rId68"/>
    <p:sldId id="591" r:id="rId69"/>
    <p:sldId id="590" r:id="rId70"/>
    <p:sldId id="588" r:id="rId71"/>
    <p:sldId id="477" r:id="rId72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3AE6A0"/>
    <a:srgbClr val="105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9" autoAdjust="0"/>
    <p:restoredTop sz="86339" autoAdjust="0"/>
  </p:normalViewPr>
  <p:slideViewPr>
    <p:cSldViewPr>
      <p:cViewPr varScale="1">
        <p:scale>
          <a:sx n="62" d="100"/>
          <a:sy n="62" d="100"/>
        </p:scale>
        <p:origin x="9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25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F0A9E17-A1CF-4C70-9031-E498E69F01E3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B7FFA97-6141-404A-B7D2-C893D4B66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7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5218976-E1B7-4EBB-9339-27320D8C05EC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6E56C46-BD35-4F9B-825F-1A163853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1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56C46-BD35-4F9B-825F-1A1638535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59" indent="-283599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399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157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1918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676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43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19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6954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3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49F110-F2CE-4EE4-B48F-318B797793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39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622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15" indent="-285698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794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99909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028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144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261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379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495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22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03B181-7392-498C-8EA1-1052CF412B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22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635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15" indent="-285698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794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99909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028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144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261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379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495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22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A34C3-1E02-4C9D-A68C-E8AF7A0BA8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22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728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15" indent="-285698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794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99909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028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144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261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379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495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22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6F07D4-FE0B-4E10-890D-31D2409226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22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737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96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56C46-BD35-4F9B-825F-1A16385350E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7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94" indent="-283612"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453" indent="-226890"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233" indent="-226890"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015" indent="-226890"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795" indent="-226890" defTabSz="9154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576" indent="-226890" defTabSz="9154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358" indent="-226890" defTabSz="9154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139" indent="-226890" defTabSz="9154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4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AE9505-D30C-4649-AC0C-F4A2A6B6495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44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46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5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585C8-6FDC-468B-BB43-41AEFBD603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51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5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585C8-6FDC-468B-BB43-41AEFBD603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51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91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5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585C8-6FDC-468B-BB43-41AEFBD603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51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18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0B4087-F5AD-4BCB-881B-16337F8B5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69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51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4FA9C7-AC17-4D40-BC0C-05CCD50F4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Dr. William Marston, a professor at Columbia University in the 1920’s, observed what you just brought to life --- that is people behave in different ways.  The basis for his research lead him to a few simple conclusions around how individuals perceive the environment that they are in and how they perceive themselves in that environment.</a:t>
            </a:r>
          </a:p>
          <a:p>
            <a:endParaRPr lang="en-US" sz="1000" dirty="0"/>
          </a:p>
          <a:p>
            <a:r>
              <a:rPr lang="en-US" sz="1000" i="1" dirty="0"/>
              <a:t>“Marston theorized that human behavior could be studied using a two-axis model based on a</a:t>
            </a:r>
          </a:p>
          <a:p>
            <a:r>
              <a:rPr lang="en-US" sz="1000" i="1" dirty="0"/>
              <a:t>person’s action in a favorable or an unfavorable environment. Marston provided observational</a:t>
            </a:r>
          </a:p>
          <a:p>
            <a:r>
              <a:rPr lang="en-US" sz="1000" i="1" dirty="0"/>
              <a:t>methods to demonstrate how four primary emotions are related to a logical analysis of</a:t>
            </a:r>
          </a:p>
          <a:p>
            <a:r>
              <a:rPr lang="en-US" sz="1000" i="1" dirty="0"/>
              <a:t>neurological results. He introduced a hypothetical construct and provided meaningful</a:t>
            </a:r>
          </a:p>
          <a:p>
            <a:r>
              <a:rPr lang="en-US" sz="1000" i="1" dirty="0"/>
              <a:t>terminology to describe the four primary emotions. He clustered traits for each of the four</a:t>
            </a:r>
          </a:p>
          <a:p>
            <a:r>
              <a:rPr lang="en-US" sz="1000" i="1" dirty="0"/>
              <a:t>emotions.” </a:t>
            </a:r>
            <a:r>
              <a:rPr lang="en-US" sz="1000" b="1" dirty="0"/>
              <a:t>*John G. </a:t>
            </a:r>
            <a:r>
              <a:rPr lang="en-US" sz="1000" b="1" dirty="0" err="1"/>
              <a:t>Geier’s</a:t>
            </a:r>
            <a:r>
              <a:rPr lang="en-US" sz="1000" b="1" dirty="0"/>
              <a:t> introduction to the 1979 edition of </a:t>
            </a:r>
            <a:r>
              <a:rPr lang="en-US" sz="1000" b="1" i="1" dirty="0"/>
              <a:t>“Emotions of Normal</a:t>
            </a:r>
          </a:p>
          <a:p>
            <a:r>
              <a:rPr lang="en-US" sz="1000" b="1" i="1" dirty="0"/>
              <a:t>People.”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The </a:t>
            </a:r>
            <a:r>
              <a:rPr lang="en-US" sz="1000" dirty="0" err="1"/>
              <a:t>DiSC</a:t>
            </a:r>
            <a:r>
              <a:rPr lang="en-US" sz="1000" dirty="0"/>
              <a:t> model provides a foundational piece – a common language that people can use to discuss what behaviors they share with others and what they do differently.</a:t>
            </a:r>
          </a:p>
        </p:txBody>
      </p:sp>
    </p:spTree>
    <p:extLst>
      <p:ext uri="{BB962C8B-B14F-4D97-AF65-F5344CB8AC3E}">
        <p14:creationId xmlns:p14="http://schemas.microsoft.com/office/powerpoint/2010/main" val="3688184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888FF-4823-4546-B231-67A64CA6E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8500"/>
            <a:ext cx="4602163" cy="345122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070" y="4387136"/>
            <a:ext cx="5098330" cy="4156234"/>
          </a:xfrm>
          <a:noFill/>
          <a:ln/>
        </p:spPr>
        <p:txBody>
          <a:bodyPr lIns="90029" tIns="45015" rIns="90029" bIns="45015"/>
          <a:lstStyle/>
          <a:p>
            <a:pPr eaLnBrk="1" hangingPunct="1"/>
            <a:r>
              <a:rPr lang="en-US" sz="1000" dirty="0">
                <a:latin typeface="Arial" charset="0"/>
              </a:rPr>
              <a:t>In this model, we can see how it was all integrated and made alive with bringing together theory and explanation. 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sz="1000" dirty="0">
                <a:latin typeface="Arial" charset="0"/>
              </a:rPr>
              <a:t>Explain each </a:t>
            </a:r>
            <a:r>
              <a:rPr lang="en-US" sz="1000" dirty="0" err="1">
                <a:latin typeface="Arial" charset="0"/>
              </a:rPr>
              <a:t>DiSC</a:t>
            </a:r>
            <a:r>
              <a:rPr lang="en-US" sz="1000" dirty="0">
                <a:latin typeface="Arial" charset="0"/>
              </a:rPr>
              <a:t> style: </a:t>
            </a:r>
          </a:p>
          <a:p>
            <a:pPr eaLnBrk="1" hangingPunct="1"/>
            <a:r>
              <a:rPr lang="en-US" sz="1000" dirty="0">
                <a:latin typeface="Arial" charset="0"/>
              </a:rPr>
              <a:t>D: D’s see the environment and ask what is it that I can change, move, alter, control? </a:t>
            </a:r>
          </a:p>
          <a:p>
            <a:pPr eaLnBrk="1" hangingPunct="1"/>
            <a:r>
              <a:rPr lang="en-US" sz="1000" dirty="0">
                <a:latin typeface="Arial" charset="0"/>
              </a:rPr>
              <a:t>I: I’s have a high social need, high need for affiliation, loves people, likes to socialize and gets their energy from others.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sz="1000" dirty="0">
                <a:latin typeface="Arial" charset="0"/>
              </a:rPr>
              <a:t>Marston had a theory – never developed an instrument</a:t>
            </a:r>
          </a:p>
          <a:p>
            <a:pPr eaLnBrk="1" hangingPunct="1"/>
            <a:endParaRPr lang="en-US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4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235139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19347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0857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572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4953000"/>
            <a:ext cx="217663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52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68018" y="838200"/>
            <a:ext cx="4419600" cy="14840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51054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852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43718" y="1066800"/>
            <a:ext cx="4195482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930575"/>
            <a:ext cx="1515715" cy="5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25908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867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-100" baseline="0"/>
            </a:lvl1pPr>
            <a:lvl2pPr marL="742950" indent="-285750"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itchFamily="34" charset="0"/>
              <a:buChar char="•"/>
              <a:defRPr spc="-10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746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739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685800" y="1676400"/>
            <a:ext cx="8077200" cy="441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448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62000" y="1981200"/>
            <a:ext cx="8077200" cy="396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5109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181600" y="1828800"/>
            <a:ext cx="350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" y="1752600"/>
            <a:ext cx="4267200" cy="4395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9995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62000" y="1828800"/>
            <a:ext cx="3657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876800" y="1828800"/>
            <a:ext cx="3962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49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54455"/>
            <a:ext cx="3200400" cy="131206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2" y="2666999"/>
            <a:ext cx="8229599" cy="29718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1" y="1154455"/>
            <a:ext cx="4876799" cy="13006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055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66699" y="528877"/>
            <a:ext cx="1219203" cy="1798319"/>
            <a:chOff x="266699" y="528877"/>
            <a:chExt cx="1219203" cy="1798319"/>
          </a:xfrm>
        </p:grpSpPr>
        <p:sp>
          <p:nvSpPr>
            <p:cNvPr id="6" name="Oval 5"/>
            <p:cNvSpPr/>
            <p:nvPr/>
          </p:nvSpPr>
          <p:spPr>
            <a:xfrm>
              <a:off x="266699" y="528877"/>
              <a:ext cx="1219203" cy="1219203"/>
            </a:xfrm>
            <a:prstGeom prst="ellipse">
              <a:avLst/>
            </a:prstGeom>
            <a:gradFill flip="none" rotWithShape="1">
              <a:gsLst>
                <a:gs pos="57000">
                  <a:schemeClr val="bg1"/>
                </a:gs>
                <a:gs pos="100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4445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1499" y="1633779"/>
              <a:ext cx="609600" cy="3428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61983" y="2014781"/>
              <a:ext cx="457200" cy="1381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7702" y="2194327"/>
              <a:ext cx="395284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5332" y="2281477"/>
              <a:ext cx="292887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828800" y="228600"/>
            <a:ext cx="7391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220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-19317"/>
            <a:ext cx="3943350" cy="68773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1" r="17625" b="296"/>
          <a:stretch/>
        </p:blipFill>
        <p:spPr bwMode="auto">
          <a:xfrm>
            <a:off x="1587" y="-76200"/>
            <a:ext cx="5199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084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0"/>
            <a:ext cx="394335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0"/>
          <a:stretch/>
        </p:blipFill>
        <p:spPr bwMode="auto">
          <a:xfrm>
            <a:off x="-369621" y="-77824"/>
            <a:ext cx="5570271" cy="69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1344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7" y="0"/>
            <a:ext cx="91345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04801" y="3276600"/>
            <a:ext cx="6172200" cy="342900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819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352800" y="228600"/>
            <a:ext cx="5867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320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976659" y="0"/>
            <a:ext cx="2322391" cy="10668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 userDrawn="1"/>
        </p:nvSpPr>
        <p:spPr>
          <a:xfrm>
            <a:off x="-838200" y="0"/>
            <a:ext cx="9525000" cy="10668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3580" y="228600"/>
            <a:ext cx="8560420" cy="762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arallelogram 6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40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/>
          <a:stretch/>
        </p:blipFill>
        <p:spPr bwMode="auto">
          <a:xfrm>
            <a:off x="0" y="0"/>
            <a:ext cx="9142413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3726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371600" y="1828801"/>
            <a:ext cx="6034255" cy="6034255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 w="127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341066" y="3194237"/>
            <a:ext cx="3429000" cy="2404424"/>
            <a:chOff x="2743200" y="1905000"/>
            <a:chExt cx="5290270" cy="3709552"/>
          </a:xfrm>
        </p:grpSpPr>
        <p:sp>
          <p:nvSpPr>
            <p:cNvPr id="5" name="Rectangle 4"/>
            <p:cNvSpPr/>
            <p:nvPr userDrawn="1"/>
          </p:nvSpPr>
          <p:spPr>
            <a:xfrm rot="19080339">
              <a:off x="2743200" y="3311413"/>
              <a:ext cx="5290270" cy="31988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4"/>
            <p:cNvSpPr/>
            <p:nvPr userDrawn="1"/>
          </p:nvSpPr>
          <p:spPr>
            <a:xfrm rot="14203996">
              <a:off x="1310865" y="3592291"/>
              <a:ext cx="3709552" cy="33496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3532190" y="4491191"/>
              <a:ext cx="685800" cy="6858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4"/>
            <p:cNvSpPr/>
            <p:nvPr userDrawn="1"/>
          </p:nvSpPr>
          <p:spPr>
            <a:xfrm rot="755984">
              <a:off x="3173034" y="5118223"/>
              <a:ext cx="4479741" cy="170868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3608390" y="4584489"/>
              <a:ext cx="498764" cy="49876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3705372" y="4681691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388727" y="1981203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4304209" y="7162800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832600" y="472440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1524000" y="474345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V="1">
            <a:off x="5715000" y="251460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V="1">
            <a:off x="6678228" y="3543300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4765861" flipV="1">
            <a:off x="6667515" y="580594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rot="4765861" flipV="1">
            <a:off x="5848195" y="6879366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rot="649513" flipV="1">
            <a:off x="1966505" y="5895095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2699091" y="6936516"/>
            <a:ext cx="165562" cy="1590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3075747" y="2378436"/>
            <a:ext cx="124653" cy="1361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2053922" y="3318106"/>
            <a:ext cx="155878" cy="1108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4764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35" y="-293914"/>
            <a:ext cx="6662344" cy="54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>
            <a:spLocks noGrp="1"/>
          </p:cNvSpPr>
          <p:nvPr>
            <p:ph sz="quarter" idx="10"/>
          </p:nvPr>
        </p:nvSpPr>
        <p:spPr>
          <a:xfrm>
            <a:off x="537219" y="477606"/>
            <a:ext cx="4483100" cy="153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sz="4500" b="1" dirty="0">
              <a:solidFill>
                <a:srgbClr val="FFC000"/>
              </a:solidFill>
            </a:endParaRPr>
          </a:p>
        </p:txBody>
      </p:sp>
      <p:sp>
        <p:nvSpPr>
          <p:cNvPr id="9" name="Content Placeholder 14"/>
          <p:cNvSpPr>
            <a:spLocks noGrp="1"/>
          </p:cNvSpPr>
          <p:nvPr>
            <p:ph sz="quarter" idx="11"/>
          </p:nvPr>
        </p:nvSpPr>
        <p:spPr>
          <a:xfrm>
            <a:off x="626119" y="2146300"/>
            <a:ext cx="6047731" cy="4111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4803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27543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43000"/>
            <a:ext cx="821383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247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631723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976455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20649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513615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78472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35898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458537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235926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375184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2286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286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79426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1" y="114300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B6E3A7-88CB-4F43-8279-CCB19FC97848}" type="slidenum">
              <a:rPr lang="en-US" smtClean="0">
                <a:solidFill>
                  <a:srgbClr val="4F2C1D"/>
                </a:solidFill>
              </a:rPr>
              <a:pPr/>
              <a:t>‹#›</a:t>
            </a:fld>
            <a:endParaRPr lang="en-US" dirty="0">
              <a:solidFill>
                <a:srgbClr val="4F2C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598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215146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999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4953000"/>
            <a:ext cx="217663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271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68018" y="838200"/>
            <a:ext cx="4419600" cy="14840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51054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8500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43718" y="1066800"/>
            <a:ext cx="4195482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930575"/>
            <a:ext cx="1515715" cy="5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25908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7107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-100" baseline="0"/>
            </a:lvl1pPr>
            <a:lvl2pPr marL="742950" indent="-285750"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itchFamily="34" charset="0"/>
              <a:buChar char="•"/>
              <a:defRPr spc="-10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450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619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685800" y="1676400"/>
            <a:ext cx="8077200" cy="441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861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62000" y="1981200"/>
            <a:ext cx="8077200" cy="396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754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181600" y="1828800"/>
            <a:ext cx="350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" y="1752600"/>
            <a:ext cx="4267200" cy="4395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1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1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62000" y="1828800"/>
            <a:ext cx="3657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876800" y="1828800"/>
            <a:ext cx="3962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78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66699" y="528877"/>
            <a:ext cx="1219203" cy="1798319"/>
            <a:chOff x="266699" y="528877"/>
            <a:chExt cx="1219203" cy="1798319"/>
          </a:xfrm>
        </p:grpSpPr>
        <p:sp>
          <p:nvSpPr>
            <p:cNvPr id="6" name="Oval 5"/>
            <p:cNvSpPr/>
            <p:nvPr/>
          </p:nvSpPr>
          <p:spPr>
            <a:xfrm>
              <a:off x="266699" y="528877"/>
              <a:ext cx="1219203" cy="1219203"/>
            </a:xfrm>
            <a:prstGeom prst="ellipse">
              <a:avLst/>
            </a:prstGeom>
            <a:gradFill flip="none" rotWithShape="1">
              <a:gsLst>
                <a:gs pos="57000">
                  <a:schemeClr val="bg1"/>
                </a:gs>
                <a:gs pos="100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4445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1499" y="1633779"/>
              <a:ext cx="609600" cy="3428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61983" y="2014781"/>
              <a:ext cx="457200" cy="1381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7702" y="2194327"/>
              <a:ext cx="395284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5332" y="2281477"/>
              <a:ext cx="292887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828800" y="228600"/>
            <a:ext cx="7391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374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-19317"/>
            <a:ext cx="3943350" cy="68773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1" r="17625" b="296"/>
          <a:stretch/>
        </p:blipFill>
        <p:spPr bwMode="auto">
          <a:xfrm>
            <a:off x="1587" y="-76200"/>
            <a:ext cx="5199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257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0"/>
            <a:ext cx="394335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0"/>
          <a:stretch/>
        </p:blipFill>
        <p:spPr bwMode="auto">
          <a:xfrm>
            <a:off x="-369621" y="-77824"/>
            <a:ext cx="5570271" cy="69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6471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7" y="0"/>
            <a:ext cx="91345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04801" y="3276600"/>
            <a:ext cx="6172200" cy="342900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114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352800" y="228600"/>
            <a:ext cx="5867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592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976659" y="0"/>
            <a:ext cx="2322391" cy="10668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 userDrawn="1"/>
        </p:nvSpPr>
        <p:spPr>
          <a:xfrm>
            <a:off x="-838200" y="0"/>
            <a:ext cx="9525000" cy="10668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3580" y="228600"/>
            <a:ext cx="8560420" cy="762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arallelogram 6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856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/>
          <a:stretch/>
        </p:blipFill>
        <p:spPr bwMode="auto">
          <a:xfrm>
            <a:off x="0" y="0"/>
            <a:ext cx="9142413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6523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371600" y="1828801"/>
            <a:ext cx="6034255" cy="6034255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 w="127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341066" y="3194237"/>
            <a:ext cx="3429000" cy="2404424"/>
            <a:chOff x="2743200" y="1905000"/>
            <a:chExt cx="5290270" cy="3709552"/>
          </a:xfrm>
        </p:grpSpPr>
        <p:sp>
          <p:nvSpPr>
            <p:cNvPr id="5" name="Rectangle 4"/>
            <p:cNvSpPr/>
            <p:nvPr userDrawn="1"/>
          </p:nvSpPr>
          <p:spPr>
            <a:xfrm rot="19080339">
              <a:off x="2743200" y="3311413"/>
              <a:ext cx="5290270" cy="31988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4"/>
            <p:cNvSpPr/>
            <p:nvPr userDrawn="1"/>
          </p:nvSpPr>
          <p:spPr>
            <a:xfrm rot="14203996">
              <a:off x="1310865" y="3592291"/>
              <a:ext cx="3709552" cy="33496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3532190" y="4491191"/>
              <a:ext cx="685800" cy="6858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4"/>
            <p:cNvSpPr/>
            <p:nvPr userDrawn="1"/>
          </p:nvSpPr>
          <p:spPr>
            <a:xfrm rot="755984">
              <a:off x="3173034" y="5118223"/>
              <a:ext cx="4479741" cy="170868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3608390" y="4584489"/>
              <a:ext cx="498764" cy="49876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3705372" y="4681691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388727" y="1981203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4304209" y="7162800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832600" y="472440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1524000" y="474345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V="1">
            <a:off x="5715000" y="251460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V="1">
            <a:off x="6678228" y="3543300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4765861" flipV="1">
            <a:off x="6667515" y="580594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rot="4765861" flipV="1">
            <a:off x="5848195" y="6879366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rot="649513" flipV="1">
            <a:off x="1966505" y="5895095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2699091" y="6936516"/>
            <a:ext cx="165562" cy="1590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3075747" y="2378436"/>
            <a:ext cx="124653" cy="1361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2053922" y="3318106"/>
            <a:ext cx="155878" cy="1108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2118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35" y="-293914"/>
            <a:ext cx="6662344" cy="54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>
            <a:spLocks noGrp="1"/>
          </p:cNvSpPr>
          <p:nvPr>
            <p:ph sz="quarter" idx="10"/>
          </p:nvPr>
        </p:nvSpPr>
        <p:spPr>
          <a:xfrm>
            <a:off x="537219" y="477606"/>
            <a:ext cx="4483100" cy="153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sz="4500" b="1" dirty="0">
              <a:solidFill>
                <a:srgbClr val="FFC000"/>
              </a:solidFill>
            </a:endParaRPr>
          </a:p>
        </p:txBody>
      </p:sp>
      <p:sp>
        <p:nvSpPr>
          <p:cNvPr id="9" name="Content Placeholder 14"/>
          <p:cNvSpPr>
            <a:spLocks noGrp="1"/>
          </p:cNvSpPr>
          <p:nvPr>
            <p:ph sz="quarter" idx="11"/>
          </p:nvPr>
        </p:nvSpPr>
        <p:spPr>
          <a:xfrm>
            <a:off x="626119" y="2146300"/>
            <a:ext cx="6047731" cy="4111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75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848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40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828310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775977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377565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2343468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6490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987652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846438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74960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78144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29013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7541830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847947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48291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15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2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13BC4-C888-466E-8864-DC43FC810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883051"/>
      </p:ext>
    </p:extLst>
  </p:cSld>
  <p:clrMapOvr>
    <a:masterClrMapping/>
  </p:clrMapOvr>
  <p:transition>
    <p:push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3C47A-FDB0-4ACE-9495-CDBB37ACC1D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28754"/>
      </p:ext>
    </p:extLst>
  </p:cSld>
  <p:clrMapOvr>
    <a:masterClrMapping/>
  </p:clrMapOvr>
  <p:transition>
    <p:push dir="r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08555-9B3C-4EC8-B0C3-AA1D9B6B245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18259"/>
      </p:ext>
    </p:extLst>
  </p:cSld>
  <p:clrMapOvr>
    <a:masterClrMapping/>
  </p:clrMapOvr>
  <p:transition>
    <p:push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5225F-8FA6-45C5-98B3-B7C83298530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54393"/>
      </p:ext>
    </p:extLst>
  </p:cSld>
  <p:clrMapOvr>
    <a:masterClrMapping/>
  </p:clrMapOvr>
  <p:transition>
    <p:push dir="r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4B26B-4EA5-4937-A308-9F4ED8E3D98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87605"/>
      </p:ext>
    </p:extLst>
  </p:cSld>
  <p:clrMapOvr>
    <a:masterClrMapping/>
  </p:clrMapOvr>
  <p:transition>
    <p:push dir="r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9F0107-2F72-4243-84DB-FD7FEF40773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36797"/>
      </p:ext>
    </p:extLst>
  </p:cSld>
  <p:clrMapOvr>
    <a:masterClrMapping/>
  </p:clrMapOvr>
  <p:transition>
    <p:push dir="r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83CA3-AC17-4616-8525-101D588A190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09931"/>
      </p:ext>
    </p:extLst>
  </p:cSld>
  <p:clrMapOvr>
    <a:masterClrMapping/>
  </p:clrMapOvr>
  <p:transition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6B3F3C1-90CA-4654-AC36-C262D190AE85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9A6F-3229-4CCF-84EF-01E3CB983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034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1A4C7-2B70-476C-AEA0-DB1AF07E81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96220"/>
      </p:ext>
    </p:extLst>
  </p:cSld>
  <p:clrMapOvr>
    <a:masterClrMapping/>
  </p:clrMapOvr>
  <p:transition>
    <p:push dir="r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7E84D3-6E68-40B1-AA1F-38375E0B186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72332"/>
      </p:ext>
    </p:extLst>
  </p:cSld>
  <p:clrMapOvr>
    <a:masterClrMapping/>
  </p:clrMapOvr>
  <p:transition>
    <p:push dir="r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128E7-2C6C-4312-AD54-7AEA663F334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7147"/>
      </p:ext>
    </p:extLst>
  </p:cSld>
  <p:clrMapOvr>
    <a:masterClrMapping/>
  </p:clrMapOvr>
  <p:transition>
    <p:push dir="r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83CE4-4EC5-4CDB-BC70-7DAE3B87FCE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79165"/>
      </p:ext>
    </p:extLst>
  </p:cSld>
  <p:clrMapOvr>
    <a:masterClrMapping/>
  </p:clrMapOvr>
  <p:transition>
    <p:push dir="r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5D3BB7-D484-410B-88E3-8C44F4B1BA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0764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C46DF-8EF7-4246-9D6A-4FFA327451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7139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9E533-4BAE-47A8-A428-B55149E745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77997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9E687-088E-4970-8740-931B16822A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0562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5D05D-5D1A-4634-B9E7-6807C70F6C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2801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BA433-DE6D-4E56-8D49-7ADD8F4BD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327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6155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BC7A0-99CD-4BF2-B6BB-CBEFE8F3BE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2995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D8BAD-0062-493C-BCF4-2884676743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77589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BE981-0912-4A9C-AA66-7B03F8C52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05988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4EC8-9A8F-4E5C-BD0D-C5086B0F5C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1639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CB6CA-6C9C-4115-9B33-290FD79A84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32850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2EB8B-F310-4E8B-8F98-ED2E1B1680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925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B7AE08E-7BCA-45B3-93F7-529D9D7BC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43003"/>
            <a:ext cx="8229600" cy="10215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8704"/>
            <a:ext cx="8229600" cy="3305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68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F13FC56-7F86-45A3-AFFA-A052840AD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1FF05E7-8E11-45FC-8C18-7110993A6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07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324FFDB-6D7C-4568-B731-C77272346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99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D0824FC-2CA0-4BD1-A7E1-C3D6D747F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84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F3C4A06-2AD4-4427-923C-65E06288E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21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5ED486B-8E74-42FE-9558-917419BD2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37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CDB43F4-DB92-4887-B48A-44666CCF9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40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E158B53-247C-4EF6-B1B7-0E15C78CD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96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F8BFE82-7076-437F-B030-0C0420EC5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87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26D384C-AEC0-4B95-9AF3-5C93B494D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4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27907"/>
            <a:ext cx="4038600" cy="31108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27906"/>
            <a:ext cx="4038600" cy="31108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53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1470025"/>
          </a:xfr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14400" y="1981200"/>
            <a:ext cx="7467600" cy="3733800"/>
          </a:xfrm>
        </p:spPr>
        <p:txBody>
          <a:bodyPr/>
          <a:lstStyle>
            <a:lvl1pPr marL="0" indent="0" algn="l">
              <a:buNone/>
              <a:defRPr sz="4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1381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01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4953000"/>
            <a:ext cx="217663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41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68018" y="838200"/>
            <a:ext cx="4419600" cy="14840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51054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49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43718" y="1066800"/>
            <a:ext cx="4195482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930575"/>
            <a:ext cx="1515715" cy="5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25908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-100" baseline="0"/>
            </a:lvl1pPr>
            <a:lvl2pPr marL="742950" indent="-285750"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itchFamily="34" charset="0"/>
              <a:buChar char="•"/>
              <a:defRPr spc="-10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42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05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685800" y="1676400"/>
            <a:ext cx="8077200" cy="441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734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62000" y="1981200"/>
            <a:ext cx="8077200" cy="396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302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181600" y="1828800"/>
            <a:ext cx="350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" y="1752600"/>
            <a:ext cx="4267200" cy="4395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92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19047"/>
            <a:ext cx="4040188" cy="580570"/>
          </a:xfrm>
        </p:spPr>
        <p:txBody>
          <a:bodyPr anchor="b"/>
          <a:lstStyle>
            <a:lvl1pPr marL="0" indent="0">
              <a:lnSpc>
                <a:spcPct val="70000"/>
              </a:lnSpc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68952"/>
            <a:ext cx="4040188" cy="2469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419051"/>
            <a:ext cx="4041775" cy="580571"/>
          </a:xfrm>
        </p:spPr>
        <p:txBody>
          <a:bodyPr anchor="b"/>
          <a:lstStyle>
            <a:lvl1pPr marL="0" indent="0">
              <a:lnSpc>
                <a:spcPct val="70000"/>
              </a:lnSpc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168952"/>
            <a:ext cx="4041775" cy="2469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13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62000" y="1828800"/>
            <a:ext cx="3657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876800" y="1828800"/>
            <a:ext cx="3962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991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66699" y="528877"/>
            <a:ext cx="1219203" cy="1798319"/>
            <a:chOff x="266699" y="528877"/>
            <a:chExt cx="1219203" cy="1798319"/>
          </a:xfrm>
        </p:grpSpPr>
        <p:sp>
          <p:nvSpPr>
            <p:cNvPr id="6" name="Oval 5"/>
            <p:cNvSpPr/>
            <p:nvPr/>
          </p:nvSpPr>
          <p:spPr>
            <a:xfrm>
              <a:off x="266699" y="528877"/>
              <a:ext cx="1219203" cy="1219203"/>
            </a:xfrm>
            <a:prstGeom prst="ellipse">
              <a:avLst/>
            </a:prstGeom>
            <a:gradFill flip="none" rotWithShape="1">
              <a:gsLst>
                <a:gs pos="57000">
                  <a:schemeClr val="bg1"/>
                </a:gs>
                <a:gs pos="100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4445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1499" y="1633779"/>
              <a:ext cx="609600" cy="3428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61983" y="2014781"/>
              <a:ext cx="457200" cy="1381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7702" y="2194327"/>
              <a:ext cx="395284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5332" y="2281477"/>
              <a:ext cx="292887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828800" y="228600"/>
            <a:ext cx="7391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016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-19317"/>
            <a:ext cx="3943350" cy="68773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1" r="17625" b="296"/>
          <a:stretch/>
        </p:blipFill>
        <p:spPr bwMode="auto">
          <a:xfrm>
            <a:off x="1587" y="-76200"/>
            <a:ext cx="5199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30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0"/>
            <a:ext cx="394335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0"/>
          <a:stretch/>
        </p:blipFill>
        <p:spPr bwMode="auto">
          <a:xfrm>
            <a:off x="-369621" y="-77824"/>
            <a:ext cx="5570271" cy="69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573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7" y="0"/>
            <a:ext cx="91345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04801" y="3276600"/>
            <a:ext cx="6172200" cy="342900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91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352800" y="228600"/>
            <a:ext cx="5867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32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976659" y="0"/>
            <a:ext cx="2322391" cy="10668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 userDrawn="1"/>
        </p:nvSpPr>
        <p:spPr>
          <a:xfrm>
            <a:off x="-838200" y="0"/>
            <a:ext cx="9525000" cy="10668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3580" y="228600"/>
            <a:ext cx="8560420" cy="762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Parallelogram 6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55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/>
          <a:stretch/>
        </p:blipFill>
        <p:spPr bwMode="auto">
          <a:xfrm>
            <a:off x="0" y="0"/>
            <a:ext cx="9142413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25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371600" y="1828801"/>
            <a:ext cx="6034255" cy="6034255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 w="127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341066" y="3194237"/>
            <a:ext cx="3429000" cy="2404424"/>
            <a:chOff x="2743200" y="1905000"/>
            <a:chExt cx="5290270" cy="3709552"/>
          </a:xfrm>
        </p:grpSpPr>
        <p:sp>
          <p:nvSpPr>
            <p:cNvPr id="5" name="Rectangle 4"/>
            <p:cNvSpPr/>
            <p:nvPr userDrawn="1"/>
          </p:nvSpPr>
          <p:spPr>
            <a:xfrm rot="19080339">
              <a:off x="2743200" y="3311413"/>
              <a:ext cx="5290270" cy="31988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Rectangle 4"/>
            <p:cNvSpPr/>
            <p:nvPr userDrawn="1"/>
          </p:nvSpPr>
          <p:spPr>
            <a:xfrm rot="14203996">
              <a:off x="1310865" y="3592291"/>
              <a:ext cx="3709552" cy="33496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3532190" y="4491191"/>
              <a:ext cx="685800" cy="6858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ectangle 4"/>
            <p:cNvSpPr/>
            <p:nvPr userDrawn="1"/>
          </p:nvSpPr>
          <p:spPr>
            <a:xfrm rot="755984">
              <a:off x="3173034" y="5118223"/>
              <a:ext cx="4479741" cy="170868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3608390" y="4584489"/>
              <a:ext cx="498764" cy="49876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3705372" y="4681691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12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388727" y="1981203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4304209" y="7162800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832600" y="472440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1524000" y="474345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V="1">
            <a:off x="5715000" y="251460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V="1">
            <a:off x="6678228" y="3543300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4765861" flipV="1">
            <a:off x="6667515" y="580594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rot="4765861" flipV="1">
            <a:off x="5848195" y="6879366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rot="649513" flipV="1">
            <a:off x="1966505" y="5895095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2699091" y="6936516"/>
            <a:ext cx="165562" cy="1590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3075747" y="2378436"/>
            <a:ext cx="124653" cy="1361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2053922" y="3318106"/>
            <a:ext cx="155878" cy="1108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91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35" y="-293914"/>
            <a:ext cx="6662344" cy="54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>
            <a:spLocks noGrp="1"/>
          </p:cNvSpPr>
          <p:nvPr>
            <p:ph sz="quarter" idx="10"/>
          </p:nvPr>
        </p:nvSpPr>
        <p:spPr>
          <a:xfrm>
            <a:off x="537219" y="477606"/>
            <a:ext cx="4483100" cy="153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sz="4500" b="1" dirty="0">
              <a:solidFill>
                <a:srgbClr val="FFC000"/>
              </a:solidFill>
            </a:endParaRPr>
          </a:p>
        </p:txBody>
      </p:sp>
      <p:sp>
        <p:nvSpPr>
          <p:cNvPr id="9" name="Content Placeholder 14"/>
          <p:cNvSpPr>
            <a:spLocks noGrp="1"/>
          </p:cNvSpPr>
          <p:nvPr>
            <p:ph sz="quarter" idx="11"/>
          </p:nvPr>
        </p:nvSpPr>
        <p:spPr>
          <a:xfrm>
            <a:off x="626119" y="2146300"/>
            <a:ext cx="6047731" cy="4111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57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66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6858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8421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64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8600" y="6553200"/>
            <a:ext cx="86868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prstClr val="black"/>
                </a:solidFill>
              </a:rPr>
              <a:t>© Copyright 2004 - 2006 by Platinum Rule Group, LLC., Alessandra &amp; Associates and The Cyrano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99462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6629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8000"/>
            <a:ext cx="3810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78000"/>
            <a:ext cx="38100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87800"/>
            <a:ext cx="38100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13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EA2400-E08A-4B27-B466-1FA527C3D518}" type="slidenum">
              <a:rPr lang="en-US" sz="240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876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Everything DiSC Workplace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153988"/>
            <a:ext cx="23225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-3175" y="4257675"/>
            <a:ext cx="9147175" cy="2600325"/>
            <a:chOff x="-2" y="2682"/>
            <a:chExt cx="5762" cy="1638"/>
          </a:xfrm>
        </p:grpSpPr>
        <p:pic>
          <p:nvPicPr>
            <p:cNvPr id="6" name="Picture 15" descr="Everything DiSC Swoosh 2011"/>
            <p:cNvPicPr>
              <a:picLocks noChangeAspect="1" noChangeArrowheads="1"/>
            </p:cNvPicPr>
            <p:nvPr/>
          </p:nvPicPr>
          <p:blipFill>
            <a:blip r:embed="rId3" cstate="print"/>
            <a:srcRect b="20639"/>
            <a:stretch>
              <a:fillRect/>
            </a:stretch>
          </p:blipFill>
          <p:spPr bwMode="auto">
            <a:xfrm>
              <a:off x="-2" y="2682"/>
              <a:ext cx="5762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Inscape Logo Horz Whi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" y="4109"/>
              <a:ext cx="8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013" y="1004888"/>
            <a:ext cx="8764587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255588" y="2649538"/>
            <a:ext cx="60960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0497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16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13AD-F75A-45CD-9454-572D7CB95E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037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" y="1066800"/>
            <a:ext cx="440531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066800"/>
            <a:ext cx="440531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F89D-3CB3-4BC8-A0CE-0EE2D98CD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20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694C-F951-4FAC-9B54-90E46E933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4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1D75-F13A-4E1D-AE58-CD19C31776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4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8418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3FAF-924D-4B5B-B8D7-572B33BE8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8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AB73-0E4F-4757-A2C9-584CB62C6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38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611DA-4FB0-497D-88FB-427A4A3FF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140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A423-AE09-4223-8BD9-645A1A223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46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2542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575" y="0"/>
            <a:ext cx="6613525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74CD-8F82-42CA-8C00-646284FFF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60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29" y="158496"/>
            <a:ext cx="2423165" cy="716281"/>
          </a:xfrm>
          <a:prstGeom prst="rect">
            <a:avLst/>
          </a:prstGeom>
        </p:spPr>
      </p:pic>
      <p:sp>
        <p:nvSpPr>
          <p:cNvPr id="665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457325"/>
            <a:ext cx="6553200" cy="1470025"/>
          </a:xfrm>
        </p:spPr>
        <p:txBody>
          <a:bodyPr/>
          <a:lstStyle>
            <a:lvl1pPr algn="ctr">
              <a:defRPr sz="4000" b="1"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200400"/>
            <a:ext cx="6096000" cy="10668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7" name="Picture 15" descr="Everything DiSC Swoosh 2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9"/>
          <a:stretch>
            <a:fillRect/>
          </a:stretch>
        </p:blipFill>
        <p:spPr bwMode="auto">
          <a:xfrm>
            <a:off x="-3175" y="4257675"/>
            <a:ext cx="91471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Inscape Logo Horz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6523038"/>
            <a:ext cx="1279525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7593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800600"/>
          </a:xfrm>
        </p:spPr>
        <p:txBody>
          <a:bodyPr/>
          <a:lstStyle>
            <a:lvl1pPr marL="457200" indent="-457200">
              <a:buFont typeface="Wingdings" pitchFamily="2" charset="2"/>
              <a:buChar char="§"/>
              <a:defRPr/>
            </a:lvl1pPr>
            <a:lvl2pPr>
              <a:defRPr sz="2400"/>
            </a:lvl2pPr>
            <a:lvl3pPr marL="1257300" indent="-342900">
              <a:buFont typeface="Arial" pitchFamily="34" charset="0"/>
              <a:buChar char="•"/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012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804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759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915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807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119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0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547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58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76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47611E53-988E-40AA-9FFD-729E0AFF9903}" type="slidenum">
              <a:rPr lang="en-US" sz="3200">
                <a:solidFill>
                  <a:srgbClr val="000000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32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105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Everything DiSC Workplace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153988"/>
            <a:ext cx="23225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-3175" y="4257675"/>
            <a:ext cx="9147175" cy="2600325"/>
            <a:chOff x="-2" y="2682"/>
            <a:chExt cx="5762" cy="1638"/>
          </a:xfrm>
        </p:grpSpPr>
        <p:pic>
          <p:nvPicPr>
            <p:cNvPr id="6" name="Picture 15" descr="Everything DiSC Swoosh 2011"/>
            <p:cNvPicPr>
              <a:picLocks noChangeAspect="1" noChangeArrowheads="1"/>
            </p:cNvPicPr>
            <p:nvPr/>
          </p:nvPicPr>
          <p:blipFill>
            <a:blip r:embed="rId3" cstate="print"/>
            <a:srcRect b="20639"/>
            <a:stretch>
              <a:fillRect/>
            </a:stretch>
          </p:blipFill>
          <p:spPr bwMode="auto">
            <a:xfrm>
              <a:off x="-2" y="2682"/>
              <a:ext cx="5762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Inscape Logo Horz Whi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" y="4109"/>
              <a:ext cx="8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013" y="1004888"/>
            <a:ext cx="8764587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255588" y="2649538"/>
            <a:ext cx="60960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9259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5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1944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13AD-F75A-45CD-9454-572D7CB95E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956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" y="1066800"/>
            <a:ext cx="440531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066800"/>
            <a:ext cx="440531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F89D-3CB3-4BC8-A0CE-0EE2D98CD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649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694C-F951-4FAC-9B54-90E46E933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21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1D75-F13A-4E1D-AE58-CD19C31776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457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3FAF-924D-4B5B-B8D7-572B33BE8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094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AB73-0E4F-4757-A2C9-584CB62C6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529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611DA-4FB0-497D-88FB-427A4A3FF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259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A423-AE09-4223-8BD9-645A1A223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149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2542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575" y="0"/>
            <a:ext cx="6613525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74CD-8F82-42CA-8C00-646284FFF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650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Everything DiSC Workplace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153988"/>
            <a:ext cx="23225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-3175" y="4257675"/>
            <a:ext cx="9147175" cy="2600325"/>
            <a:chOff x="-2" y="2682"/>
            <a:chExt cx="5762" cy="1638"/>
          </a:xfrm>
        </p:grpSpPr>
        <p:pic>
          <p:nvPicPr>
            <p:cNvPr id="6" name="Picture 15" descr="Everything DiSC Swoosh 2011"/>
            <p:cNvPicPr>
              <a:picLocks noChangeAspect="1" noChangeArrowheads="1"/>
            </p:cNvPicPr>
            <p:nvPr/>
          </p:nvPicPr>
          <p:blipFill>
            <a:blip r:embed="rId3" cstate="print"/>
            <a:srcRect b="20639"/>
            <a:stretch>
              <a:fillRect/>
            </a:stretch>
          </p:blipFill>
          <p:spPr bwMode="auto">
            <a:xfrm>
              <a:off x="-2" y="2682"/>
              <a:ext cx="5762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Inscape Logo Horz Whi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" y="4109"/>
              <a:ext cx="8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013" y="1004888"/>
            <a:ext cx="8764587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255588" y="2649538"/>
            <a:ext cx="60960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5569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097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198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13AD-F75A-45CD-9454-572D7CB95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946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" y="1066800"/>
            <a:ext cx="440531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066800"/>
            <a:ext cx="440531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F89D-3CB3-4BC8-A0CE-0EE2D98CD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609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694C-F951-4FAC-9B54-90E46E933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315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1D75-F13A-4E1D-AE58-CD19C3177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677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3FAF-924D-4B5B-B8D7-572B33BE8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952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AB73-0E4F-4757-A2C9-584CB62C6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521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611DA-4FB0-497D-88FB-427A4A3FF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213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A423-AE09-4223-8BD9-645A1A223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871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2542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575" y="0"/>
            <a:ext cx="6613525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74CD-8F82-42CA-8C00-646284FFF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0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36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3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36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0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3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35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3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3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76290"/>
            <a:ext cx="8229600" cy="306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02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63B6E3A7-88CB-4F43-8279-CCB19FC97848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7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4042" r:id="rId18"/>
  </p:sldLayoutIdLst>
  <p:hf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3200" b="0" i="0" kern="1200">
          <a:solidFill>
            <a:schemeClr val="accent3"/>
          </a:solidFill>
          <a:latin typeface="Arial Hebrew"/>
          <a:ea typeface="+mn-ea"/>
          <a:cs typeface="Arial Hebrew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2800" b="0" i="0" kern="1200">
          <a:solidFill>
            <a:schemeClr val="accent3"/>
          </a:solidFill>
          <a:latin typeface="Arial Hebrew"/>
          <a:ea typeface="+mn-ea"/>
          <a:cs typeface="Arial Hebrew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2400" b="0" i="0" kern="1200">
          <a:solidFill>
            <a:schemeClr val="accent3"/>
          </a:solidFill>
          <a:latin typeface="Arial Hebrew"/>
          <a:ea typeface="+mn-ea"/>
          <a:cs typeface="Arial Hebrew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2000" b="0" i="0" kern="1200">
          <a:solidFill>
            <a:schemeClr val="accent3"/>
          </a:solidFill>
          <a:latin typeface="Arial Hebrew"/>
          <a:ea typeface="+mn-ea"/>
          <a:cs typeface="Arial Hebrew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»"/>
        <a:defRPr sz="2000" b="0" i="0" kern="1200">
          <a:solidFill>
            <a:schemeClr val="accent3"/>
          </a:solidFill>
          <a:latin typeface="Arial Hebrew"/>
          <a:ea typeface="+mn-ea"/>
          <a:cs typeface="Arial Hebre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02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2"/>
          <p:cNvGrpSpPr>
            <a:grpSpLocks/>
          </p:cNvGrpSpPr>
          <p:nvPr/>
        </p:nvGrpSpPr>
        <p:grpSpPr bwMode="auto">
          <a:xfrm>
            <a:off x="0" y="7938"/>
            <a:ext cx="9132888" cy="6838950"/>
            <a:chOff x="0" y="5"/>
            <a:chExt cx="5753" cy="4308"/>
          </a:xfrm>
        </p:grpSpPr>
        <p:sp>
          <p:nvSpPr>
            <p:cNvPr id="2" name="Freeform 1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0000CC"/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Arc 14"/>
            <p:cNvSpPr>
              <a:spLocks/>
            </p:cNvSpPr>
            <p:nvPr/>
          </p:nvSpPr>
          <p:spPr bwMode="auto">
            <a:xfrm>
              <a:off x="0" y="5"/>
              <a:ext cx="5294" cy="4308"/>
            </a:xfrm>
            <a:custGeom>
              <a:avLst/>
              <a:gdLst>
                <a:gd name="T0" fmla="*/ 0 w 21600"/>
                <a:gd name="T1" fmla="*/ 0 h 21600"/>
                <a:gd name="T2" fmla="*/ 5294 w 21600"/>
                <a:gd name="T3" fmla="*/ 4308 h 21600"/>
                <a:gd name="T4" fmla="*/ 0 w 21600"/>
                <a:gd name="T5" fmla="*/ 430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8048625" y="6130055"/>
            <a:ext cx="121920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sz="800" baseline="0">
                <a:solidFill>
                  <a:schemeClr val="bg1"/>
                </a:solidFill>
                <a:latin typeface="Matura MT Script Capitals" charset="0"/>
              </a:rPr>
              <a:t>In His Grace, Inc.</a:t>
            </a:r>
          </a:p>
        </p:txBody>
      </p:sp>
      <p:sp>
        <p:nvSpPr>
          <p:cNvPr id="1030" name="AutoShape 11" descr="IHG faces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172450" y="6340476"/>
            <a:ext cx="971551" cy="517525"/>
          </a:xfrm>
          <a:prstGeom prst="actionButtonBlank">
            <a:avLst/>
          </a:prstGeom>
          <a:blipFill dpi="0" rotWithShape="0">
            <a:blip r:embed="rId14"/>
            <a:srcRect/>
            <a:stretch>
              <a:fillRect/>
            </a:stretch>
          </a:blip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6308725"/>
            <a:ext cx="2514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aseline="0"/>
              <a:t>© Copyrighted, In His Grace, Inc., Houston, Texas 1997 Reproduced under license from In His Grace, In.c.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83032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62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2" r:id="rId19"/>
    <p:sldLayoutId id="2147484063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142864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2"/>
          <p:cNvGrpSpPr>
            <a:grpSpLocks/>
          </p:cNvGrpSpPr>
          <p:nvPr/>
        </p:nvGrpSpPr>
        <p:grpSpPr bwMode="auto">
          <a:xfrm>
            <a:off x="0" y="7938"/>
            <a:ext cx="9132888" cy="6838950"/>
            <a:chOff x="0" y="5"/>
            <a:chExt cx="5753" cy="4308"/>
          </a:xfrm>
        </p:grpSpPr>
        <p:sp>
          <p:nvSpPr>
            <p:cNvPr id="4104" name="Freeform 1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0000CC"/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Arc 14"/>
            <p:cNvSpPr>
              <a:spLocks/>
            </p:cNvSpPr>
            <p:nvPr/>
          </p:nvSpPr>
          <p:spPr bwMode="auto">
            <a:xfrm>
              <a:off x="0" y="5"/>
              <a:ext cx="5294" cy="4308"/>
            </a:xfrm>
            <a:custGeom>
              <a:avLst/>
              <a:gdLst>
                <a:gd name="T0" fmla="*/ 0 w 21600"/>
                <a:gd name="T1" fmla="*/ 0 h 21600"/>
                <a:gd name="T2" fmla="*/ 19 w 21600"/>
                <a:gd name="T3" fmla="*/ 7 h 21600"/>
                <a:gd name="T4" fmla="*/ 0 w 21600"/>
                <a:gd name="T5" fmla="*/ 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8048625" y="6130925"/>
            <a:ext cx="12192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altLang="en-US" sz="800">
                <a:solidFill>
                  <a:srgbClr val="3365FB"/>
                </a:solidFill>
                <a:latin typeface="Matura MT Script Capitals" pitchFamily="66" charset="0"/>
              </a:rPr>
              <a:t>In His Grace, Inc.</a:t>
            </a:r>
          </a:p>
        </p:txBody>
      </p:sp>
      <p:sp>
        <p:nvSpPr>
          <p:cNvPr id="4102" name="AutoShape 11" descr="IHG faces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172450" y="6340475"/>
            <a:ext cx="971550" cy="517525"/>
          </a:xfrm>
          <a:prstGeom prst="actionButtonBlank">
            <a:avLst/>
          </a:prstGeom>
          <a:blipFill dpi="0" rotWithShape="0">
            <a:blip r:embed="rId14"/>
            <a:srcRect/>
            <a:stretch>
              <a:fillRect/>
            </a:stretch>
          </a:blip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2000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6308725"/>
            <a:ext cx="2514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aseline="0">
                <a:solidFill>
                  <a:srgbClr val="FFFFFF"/>
                </a:solidFill>
              </a:rPr>
              <a:t>© Copyrighted, In His Grace, Inc., Houston, Texas 1997 Reproduced under license from In His Grace, In.c.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671429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MS PGothic" pitchFamily="34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fld id="{1B55ADF7-8767-4DEB-849E-B02EA5D39634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3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ransition>
    <p:push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DE9C54-213A-4830-B8AC-457B74DC2A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1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65CEC4-2A19-4430-B4D8-DA78C32597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7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84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4765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6350" prstMaterial="metal">
              <a:bevelT w="25400" h="50800"/>
              <a:contourClr>
                <a:schemeClr val="accent1">
                  <a:lumMod val="75000"/>
                </a:schemeClr>
              </a:contourClr>
            </a:sp3d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41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gradFill>
            <a:gsLst>
              <a:gs pos="0">
                <a:schemeClr val="bg1"/>
              </a:gs>
              <a:gs pos="32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76200" dist="76200" dir="2820000" algn="ctr" rotWithShape="0">
              <a:schemeClr val="tx1"/>
            </a:outerShdw>
          </a:effectLst>
          <a:latin typeface="Times New Roman MT Extra Bol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en-US" sz="4400" b="1" kern="1200" dirty="0">
          <a:solidFill>
            <a:srgbClr val="12357C"/>
          </a:solidFill>
          <a:latin typeface="Arial Narrow" pitchFamily="34" charset="0"/>
          <a:ea typeface="Dotum" pitchFamily="34" charset="-127"/>
          <a:cs typeface="MV Boli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en-US" sz="32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en-US" sz="28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verything DiSC Swoosh 2011"/>
          <p:cNvPicPr>
            <a:picLocks noChangeAspect="1" noChangeArrowheads="1"/>
          </p:cNvPicPr>
          <p:nvPr/>
        </p:nvPicPr>
        <p:blipFill>
          <a:blip r:embed="rId13" cstate="print"/>
          <a:srcRect b="39070"/>
          <a:stretch>
            <a:fillRect/>
          </a:stretch>
        </p:blipFill>
        <p:spPr bwMode="auto">
          <a:xfrm>
            <a:off x="3175" y="6410325"/>
            <a:ext cx="914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A6D9EF"/>
              </a:gs>
              <a:gs pos="100000">
                <a:srgbClr val="0093D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28" name="Picture 16" descr="Everything DiSC-Revers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228600"/>
            <a:ext cx="15446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prstGeom prst="rect">
            <a:avLst/>
          </a:prstGeom>
          <a:solidFill>
            <a:srgbClr val="FFD20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25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D3DDE0-C282-4882-A36C-07F5A38AFF8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" y="0"/>
            <a:ext cx="7439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" y="1066800"/>
            <a:ext cx="8963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68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14" descr="Everything DiSC Swoosh 2011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070"/>
            <a:stretch>
              <a:fillRect/>
            </a:stretch>
          </p:blipFill>
          <p:spPr bwMode="auto">
            <a:xfrm>
              <a:off x="3175" y="6400800"/>
              <a:ext cx="9140825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914400"/>
            </a:xfrm>
            <a:prstGeom prst="rect">
              <a:avLst/>
            </a:prstGeom>
            <a:gradFill rotWithShape="1">
              <a:gsLst>
                <a:gs pos="0">
                  <a:srgbClr val="0093D0">
                    <a:gamma/>
                    <a:tint val="34902"/>
                    <a:invGamma/>
                  </a:srgbClr>
                </a:gs>
                <a:gs pos="100000">
                  <a:srgbClr val="0093D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17"/>
            <p:cNvSpPr>
              <a:spLocks noChangeArrowheads="1"/>
            </p:cNvSpPr>
            <p:nvPr userDrawn="1"/>
          </p:nvSpPr>
          <p:spPr bwMode="auto">
            <a:xfrm>
              <a:off x="0" y="914400"/>
              <a:ext cx="9144000" cy="76200"/>
            </a:xfrm>
            <a:prstGeom prst="rect">
              <a:avLst/>
            </a:prstGeom>
            <a:solidFill>
              <a:srgbClr val="FFD2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554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739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295400"/>
            <a:ext cx="8991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</a:t>
            </a:r>
          </a:p>
        </p:txBody>
      </p:sp>
      <p:pic>
        <p:nvPicPr>
          <p:cNvPr id="11" name="Picture 16" descr="Everything DiSC-Reverse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544638" cy="4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63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4765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6350" prstMaterial="metal">
              <a:bevelT w="25400" h="50800"/>
              <a:contourClr>
                <a:schemeClr val="accent1">
                  <a:lumMod val="75000"/>
                </a:schemeClr>
              </a:contourClr>
            </a:sp3d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282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gradFill>
            <a:gsLst>
              <a:gs pos="0">
                <a:schemeClr val="bg1"/>
              </a:gs>
              <a:gs pos="32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76200" dist="76200" dir="2820000" algn="ctr" rotWithShape="0">
              <a:schemeClr val="tx1"/>
            </a:outerShdw>
          </a:effectLst>
          <a:latin typeface="Times New Roman MT Extra Bol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en-US" sz="4400" b="1" kern="1200" dirty="0">
          <a:solidFill>
            <a:srgbClr val="12357C"/>
          </a:solidFill>
          <a:latin typeface="Arial Narrow" pitchFamily="34" charset="0"/>
          <a:ea typeface="Dotum" pitchFamily="34" charset="-127"/>
          <a:cs typeface="MV Boli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n-US" sz="32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en-US" sz="28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verything DiSC Swoosh 2011"/>
          <p:cNvPicPr>
            <a:picLocks noChangeAspect="1" noChangeArrowheads="1"/>
          </p:cNvPicPr>
          <p:nvPr/>
        </p:nvPicPr>
        <p:blipFill>
          <a:blip r:embed="rId13" cstate="print"/>
          <a:srcRect b="39070"/>
          <a:stretch>
            <a:fillRect/>
          </a:stretch>
        </p:blipFill>
        <p:spPr bwMode="auto">
          <a:xfrm>
            <a:off x="3175" y="6410325"/>
            <a:ext cx="914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A6D9EF"/>
              </a:gs>
              <a:gs pos="100000">
                <a:srgbClr val="0093D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8" name="Picture 16" descr="Everything DiSC-Revers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228600"/>
            <a:ext cx="15446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prstGeom prst="rect">
            <a:avLst/>
          </a:prstGeom>
          <a:solidFill>
            <a:srgbClr val="FFD20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25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D2D3DDE0-C282-4882-A36C-07F5A38AFF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" y="0"/>
            <a:ext cx="7439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" y="1066800"/>
            <a:ext cx="8963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052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verything DiSC Swoosh 2011"/>
          <p:cNvPicPr>
            <a:picLocks noChangeAspect="1" noChangeArrowheads="1"/>
          </p:cNvPicPr>
          <p:nvPr/>
        </p:nvPicPr>
        <p:blipFill>
          <a:blip r:embed="rId13" cstate="print"/>
          <a:srcRect b="39070"/>
          <a:stretch>
            <a:fillRect/>
          </a:stretch>
        </p:blipFill>
        <p:spPr bwMode="auto">
          <a:xfrm>
            <a:off x="3175" y="6410325"/>
            <a:ext cx="914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A6D9EF"/>
              </a:gs>
              <a:gs pos="100000">
                <a:srgbClr val="0093D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28" name="Picture 16" descr="Everything DiSC-Revers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228600"/>
            <a:ext cx="15446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prstGeom prst="rect">
            <a:avLst/>
          </a:prstGeom>
          <a:solidFill>
            <a:srgbClr val="FFD20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25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D2D3DDE0-C282-4882-A36C-07F5A38AF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" y="0"/>
            <a:ext cx="7439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" y="1066800"/>
            <a:ext cx="8963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442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image" Target="../media/image48.jpe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68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6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6.png"/><Relationship Id="rId5" Type="http://schemas.openxmlformats.org/officeDocument/2006/relationships/tags" Target="../tags/tag5.xml"/><Relationship Id="rId10" Type="http://schemas.openxmlformats.org/officeDocument/2006/relationships/image" Target="../media/image65.png"/><Relationship Id="rId4" Type="http://schemas.openxmlformats.org/officeDocument/2006/relationships/tags" Target="../tags/tag4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6C7E0B-A880-7045-BC2D-7DE02767B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397" y="685800"/>
            <a:ext cx="8763000" cy="4038600"/>
          </a:xfrm>
        </p:spPr>
        <p:txBody>
          <a:bodyPr/>
          <a:lstStyle/>
          <a:p>
            <a:pPr algn="ctr"/>
            <a:b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cs typeface="Trebuchet MS"/>
              </a:rPr>
            </a:b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cs typeface="Trebuchet MS"/>
              </a:rPr>
            </a:b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cs typeface="Trebuchet MS"/>
              </a:rPr>
            </a:br>
            <a:r>
              <a:rPr lang="en-US" sz="5400" b="1">
                <a:solidFill>
                  <a:srgbClr val="C00000"/>
                </a:solidFill>
                <a:cs typeface="Trebuchet MS"/>
              </a:rPr>
              <a:t>Building </a:t>
            </a:r>
            <a:br>
              <a:rPr lang="en-US" sz="5400" b="1">
                <a:solidFill>
                  <a:srgbClr val="C00000"/>
                </a:solidFill>
                <a:cs typeface="Trebuchet MS"/>
              </a:rPr>
            </a:br>
            <a:r>
              <a:rPr lang="en-US" sz="5400" b="1">
                <a:solidFill>
                  <a:srgbClr val="C00000"/>
                </a:solidFill>
                <a:cs typeface="Trebuchet MS"/>
              </a:rPr>
              <a:t>Effective </a:t>
            </a:r>
            <a:r>
              <a:rPr lang="en-US" sz="5400" b="1" dirty="0">
                <a:solidFill>
                  <a:srgbClr val="C00000"/>
                </a:solidFill>
                <a:cs typeface="Trebuchet MS"/>
              </a:rPr>
              <a:t>Teams</a:t>
            </a:r>
            <a:br>
              <a:rPr lang="en-US" sz="5400" b="1" dirty="0">
                <a:solidFill>
                  <a:srgbClr val="C00000"/>
                </a:solidFill>
                <a:cs typeface="Trebuchet MS"/>
              </a:rPr>
            </a:br>
            <a:r>
              <a:rPr lang="en-US" sz="5400" b="1" dirty="0">
                <a:solidFill>
                  <a:srgbClr val="C00000"/>
                </a:solidFill>
                <a:cs typeface="Trebuchet MS"/>
              </a:rPr>
              <a:t> with</a:t>
            </a: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cs typeface="Trebuchet MS"/>
              </a:rPr>
            </a:br>
            <a:r>
              <a:rPr lang="en-US" sz="5400" b="1" dirty="0">
                <a:solidFill>
                  <a:srgbClr val="FF0000"/>
                </a:solidFill>
                <a:cs typeface="Trebuchet MS"/>
              </a:rPr>
              <a:t>D</a:t>
            </a:r>
            <a:r>
              <a:rPr lang="en-US" sz="5400" b="1" dirty="0">
                <a:solidFill>
                  <a:srgbClr val="FFC000"/>
                </a:solidFill>
                <a:cs typeface="Trebuchet MS"/>
              </a:rPr>
              <a:t>I</a:t>
            </a:r>
            <a:r>
              <a:rPr lang="en-US" sz="5400" b="1" dirty="0">
                <a:solidFill>
                  <a:srgbClr val="00B050"/>
                </a:solidFill>
                <a:cs typeface="Trebuchet MS"/>
              </a:rPr>
              <a:t>S</a:t>
            </a:r>
            <a:r>
              <a:rPr lang="en-US" sz="5400" b="1" dirty="0">
                <a:solidFill>
                  <a:srgbClr val="0070C0"/>
                </a:solidFill>
                <a:cs typeface="Trebuchet MS"/>
              </a:rPr>
              <a:t>C</a:t>
            </a:r>
            <a:r>
              <a:rPr lang="en-US" sz="5400" b="1" dirty="0">
                <a:solidFill>
                  <a:srgbClr val="FF0000"/>
                </a:solidFill>
                <a:cs typeface="Trebuchet MS"/>
              </a:rPr>
              <a:t>!</a:t>
            </a:r>
            <a:r>
              <a:rPr lang="en-US" sz="5400" b="1" dirty="0">
                <a:solidFill>
                  <a:srgbClr val="FFC000"/>
                </a:solidFill>
                <a:cs typeface="Trebuchet MS"/>
              </a:rPr>
              <a:t>!</a:t>
            </a:r>
            <a:r>
              <a:rPr lang="en-US" sz="5400" b="1" dirty="0">
                <a:solidFill>
                  <a:srgbClr val="00B050"/>
                </a:solidFill>
                <a:cs typeface="Trebuchet MS"/>
              </a:rPr>
              <a:t>!</a:t>
            </a:r>
            <a:r>
              <a:rPr lang="en-US" sz="5400" b="1" dirty="0">
                <a:solidFill>
                  <a:srgbClr val="0070C0"/>
                </a:solidFill>
                <a:cs typeface="Trebuchet MS"/>
              </a:rPr>
              <a:t>!</a:t>
            </a:r>
            <a:br>
              <a:rPr lang="en-US" sz="5400" b="1" dirty="0">
                <a:solidFill>
                  <a:srgbClr val="0070C0"/>
                </a:solidFill>
                <a:latin typeface="Trebuchet MS"/>
                <a:cs typeface="Trebuchet MS"/>
              </a:rPr>
            </a:br>
            <a:br>
              <a:rPr lang="en-US" sz="5400" b="1" dirty="0">
                <a:solidFill>
                  <a:srgbClr val="0070C0"/>
                </a:solidFill>
                <a:latin typeface="Trebuchet MS"/>
                <a:cs typeface="Trebuchet MS"/>
              </a:rPr>
            </a:br>
            <a:endParaRPr lang="en-US" sz="5400" b="1" dirty="0">
              <a:solidFill>
                <a:schemeClr val="tx1"/>
              </a:solidFill>
              <a:latin typeface="+mn-lt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4038599"/>
            <a:ext cx="8763000" cy="1828801"/>
          </a:xfrm>
        </p:spPr>
        <p:txBody>
          <a:bodyPr>
            <a:normAutofit/>
          </a:bodyPr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4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BCEBCE-AD8A-954A-924A-281643AE4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solidFill>
                  <a:schemeClr val="tx1"/>
                </a:solidFill>
                <a:cs typeface="Trebuchet MS"/>
              </a:rPr>
              <a:t>Your Classic DISC Report</a:t>
            </a: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uLnTx/>
              <a:uFillTx/>
              <a:latin typeface="Arial Black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8200" y="16764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97D59-9F3C-4F43-832E-D59191B47C67}"/>
              </a:ext>
            </a:extLst>
          </p:cNvPr>
          <p:cNvSpPr txBox="1"/>
          <p:nvPr/>
        </p:nvSpPr>
        <p:spPr>
          <a:xfrm>
            <a:off x="4343400" y="1676400"/>
            <a:ext cx="152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42E3AC-2040-4B2E-9772-1E23D584C3F2}"/>
              </a:ext>
            </a:extLst>
          </p:cNvPr>
          <p:cNvSpPr txBox="1"/>
          <p:nvPr/>
        </p:nvSpPr>
        <p:spPr>
          <a:xfrm>
            <a:off x="4495800" y="1828800"/>
            <a:ext cx="152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40869D-A5E0-4D74-9C92-47649E8A90F9}"/>
              </a:ext>
            </a:extLst>
          </p:cNvPr>
          <p:cNvSpPr txBox="1"/>
          <p:nvPr/>
        </p:nvSpPr>
        <p:spPr>
          <a:xfrm>
            <a:off x="4095750" y="2199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722A4-974C-4345-B70E-754D7CE87905}"/>
              </a:ext>
            </a:extLst>
          </p:cNvPr>
          <p:cNvSpPr txBox="1"/>
          <p:nvPr/>
        </p:nvSpPr>
        <p:spPr>
          <a:xfrm>
            <a:off x="4248150" y="23520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8799F-BA46-4047-8732-4A8651C46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27" y="887208"/>
            <a:ext cx="4250773" cy="54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3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CC428E1-4FD6-7B43-B49D-3F7232D50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82015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20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990600" y="1854244"/>
          <a:ext cx="7239000" cy="4013155"/>
        </p:xfrm>
        <a:graphic>
          <a:graphicData uri="http://schemas.openxmlformats.org/drawingml/2006/table">
            <a:tbl>
              <a:tblPr firstRow="1" firstCol="1" bandRow="1"/>
              <a:tblGrid>
                <a:gridCol w="1809750">
                  <a:extLst>
                    <a:ext uri="{9D8B030D-6E8A-4147-A177-3AD203B41FA5}">
                      <a16:colId xmlns:a16="http://schemas.microsoft.com/office/drawing/2014/main" val="158981239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115657992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954724695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959952351"/>
                    </a:ext>
                  </a:extLst>
                </a:gridCol>
              </a:tblGrid>
              <a:tr h="1652476">
                <a:tc>
                  <a:txBody>
                    <a:bodyPr/>
                    <a:lstStyle/>
                    <a:p>
                      <a:pPr marL="0" marR="63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DOMINANCE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63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INFLUENCING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STEADINESS</a:t>
                      </a:r>
                      <a:b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CONSCIENTIOUS</a:t>
                      </a:r>
                      <a:b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295555"/>
                  </a:ext>
                </a:extLst>
              </a:tr>
              <a:tr h="786893"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Decisive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Charming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Understanding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Accurate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219969"/>
                  </a:ext>
                </a:extLst>
              </a:tr>
              <a:tr h="786893"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Competitive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Confident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Friendly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Precise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17814"/>
                  </a:ext>
                </a:extLst>
              </a:tr>
              <a:tr h="786893"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Daring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Convincing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Good Listener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Analytical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112384"/>
                  </a:ext>
                </a:extLst>
              </a:tr>
            </a:tbl>
          </a:graphicData>
        </a:graphic>
      </p:graphicFrame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76200" y="1205426"/>
            <a:ext cx="91249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Listed Below are Behavioral Descriptors of Each Style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 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999" y="164813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P. 4 – Understanding DISC</a:t>
            </a:r>
          </a:p>
        </p:txBody>
      </p:sp>
    </p:spTree>
    <p:extLst>
      <p:ext uri="{BB962C8B-B14F-4D97-AF65-F5344CB8AC3E}">
        <p14:creationId xmlns:p14="http://schemas.microsoft.com/office/powerpoint/2010/main" val="1987861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8FB9A9-1DD7-5440-BF5B-3CF6F6FB5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0"/>
            <a:ext cx="7820025" cy="914400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Pp. 4/5 – DISC “Pace/Priority”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20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25999" r="74870" b="19778"/>
          <a:stretch>
            <a:fillRect/>
          </a:stretch>
        </p:blipFill>
        <p:spPr bwMode="auto">
          <a:xfrm>
            <a:off x="1219200" y="1219200"/>
            <a:ext cx="64769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591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A1B908E-55CA-094D-9E3E-22A9B753D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P. 6 – Natural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8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905000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 true and accurate you: your sweet spot</a:t>
            </a:r>
          </a:p>
        </p:txBody>
      </p:sp>
      <p:pic>
        <p:nvPicPr>
          <p:cNvPr id="6" name="Picture 5" descr="BBA -  Natural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66800"/>
            <a:ext cx="3352800" cy="49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6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CE2C567-EBA9-E649-92F9-C5CB0422A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P. 8 – Overview of DISC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  <a:r>
              <a:rPr lang="en-US" sz="2000" b="1" dirty="0"/>
              <a:t>            </a:t>
            </a:r>
            <a:r>
              <a:rPr lang="en-US" dirty="0"/>
              <a:t>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09601" y="914400"/>
          <a:ext cx="7848600" cy="4944621"/>
        </p:xfrm>
        <a:graphic>
          <a:graphicData uri="http://schemas.openxmlformats.org/drawingml/2006/table">
            <a:tbl>
              <a:tblPr firstRow="1" firstCol="1" bandRow="1"/>
              <a:tblGrid>
                <a:gridCol w="1327118">
                  <a:extLst>
                    <a:ext uri="{9D8B030D-6E8A-4147-A177-3AD203B41FA5}">
                      <a16:colId xmlns:a16="http://schemas.microsoft.com/office/drawing/2014/main" val="2976207693"/>
                    </a:ext>
                  </a:extLst>
                </a:gridCol>
                <a:gridCol w="1318849">
                  <a:extLst>
                    <a:ext uri="{9D8B030D-6E8A-4147-A177-3AD203B41FA5}">
                      <a16:colId xmlns:a16="http://schemas.microsoft.com/office/drawing/2014/main" val="3354340214"/>
                    </a:ext>
                  </a:extLst>
                </a:gridCol>
                <a:gridCol w="231522">
                  <a:extLst>
                    <a:ext uri="{9D8B030D-6E8A-4147-A177-3AD203B41FA5}">
                      <a16:colId xmlns:a16="http://schemas.microsoft.com/office/drawing/2014/main" val="3207937294"/>
                    </a:ext>
                  </a:extLst>
                </a:gridCol>
                <a:gridCol w="1510681">
                  <a:extLst>
                    <a:ext uri="{9D8B030D-6E8A-4147-A177-3AD203B41FA5}">
                      <a16:colId xmlns:a16="http://schemas.microsoft.com/office/drawing/2014/main" val="3816612206"/>
                    </a:ext>
                  </a:extLst>
                </a:gridCol>
                <a:gridCol w="231522">
                  <a:extLst>
                    <a:ext uri="{9D8B030D-6E8A-4147-A177-3AD203B41FA5}">
                      <a16:colId xmlns:a16="http://schemas.microsoft.com/office/drawing/2014/main" val="2071291542"/>
                    </a:ext>
                  </a:extLst>
                </a:gridCol>
                <a:gridCol w="1348617">
                  <a:extLst>
                    <a:ext uri="{9D8B030D-6E8A-4147-A177-3AD203B41FA5}">
                      <a16:colId xmlns:a16="http://schemas.microsoft.com/office/drawing/2014/main" val="1876643379"/>
                    </a:ext>
                  </a:extLst>
                </a:gridCol>
                <a:gridCol w="231522">
                  <a:extLst>
                    <a:ext uri="{9D8B030D-6E8A-4147-A177-3AD203B41FA5}">
                      <a16:colId xmlns:a16="http://schemas.microsoft.com/office/drawing/2014/main" val="742771835"/>
                    </a:ext>
                  </a:extLst>
                </a:gridCol>
                <a:gridCol w="1648769">
                  <a:extLst>
                    <a:ext uri="{9D8B030D-6E8A-4147-A177-3AD203B41FA5}">
                      <a16:colId xmlns:a16="http://schemas.microsoft.com/office/drawing/2014/main" val="2896088488"/>
                    </a:ext>
                  </a:extLst>
                </a:gridCol>
              </a:tblGrid>
              <a:tr h="754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D DOMINANCE 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I INFLUENCING 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STEADINESS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C CONSCIENTIOUS 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495207"/>
                  </a:ext>
                </a:extLst>
              </a:tr>
              <a:tr h="2408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Primary Drive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Independence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Interaction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Stability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Correctness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727379"/>
                  </a:ext>
                </a:extLst>
              </a:tr>
              <a:tr h="2408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Preferred tasks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Challenging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People related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Scheduled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Structured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464922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Comfortable with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decisive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Social friendliness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part of a team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Order and planning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799761"/>
                  </a:ext>
                </a:extLst>
              </a:tr>
              <a:tr h="2408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strength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Problem solver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Encourager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Supporter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Organizer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094927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Strength out of control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Preoccupation on goals over people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Speaking without thinking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Procrastination in addressing change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Over analyzing everything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53412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limitation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direct and intense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disorganized and nontraditional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indecisive and indirect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detailed and impersonal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437795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wants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Control,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Variety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Approval,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Non-structure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Routine,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Harmony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Standards,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Logic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329168"/>
                  </a:ext>
                </a:extLst>
              </a:tr>
              <a:tr h="5832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Fears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Losing,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taken advantage of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Rejection,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Rigid structure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Change,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Confrontation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Criticism,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Illogical thinking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693013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Blind spots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held accountable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Follow through on commitments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Embracing need for change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Making decisions without analysis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883243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Needs to work 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Empathy,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Patience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Controlling emotions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assertive when pressured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Worrying less about everything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961019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Measuring Maturity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Giving up control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Objectively handling rejection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Standing up for self when confronted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Not being defensive when criticized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862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020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F0A38C2-980D-EC42-8C1F-635C6B854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P. 7 – Adapted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8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905000"/>
            <a:ext cx="2667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you believe you should be like:  environment</a:t>
            </a:r>
          </a:p>
        </p:txBody>
      </p:sp>
      <p:pic>
        <p:nvPicPr>
          <p:cNvPr id="6" name="Picture 5" descr="BBA - Adapted 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14400"/>
            <a:ext cx="42672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69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EB156DC-D117-604E-960F-332E65972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7620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P. 7 Adapted vs. Natural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8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BBA - Adapted &amp; Natural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36007"/>
            <a:ext cx="8077200" cy="538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3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A905F5-1D79-9F44-AA74-1D565C737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srgbClr val="C00000"/>
                </a:solidFill>
                <a:effectLst/>
                <a:ea typeface="ＭＳ Ｐゴシック" charset="-128"/>
              </a:rPr>
              <a:t>Assignment </a:t>
            </a:r>
            <a:br>
              <a:rPr lang="en-US" dirty="0">
                <a:solidFill>
                  <a:schemeClr val="accent5">
                    <a:lumMod val="25000"/>
                  </a:schemeClr>
                </a:solidFill>
                <a:effectLst/>
                <a:ea typeface="ＭＳ Ｐゴシック" charset="-128"/>
              </a:rPr>
            </a:br>
            <a:r>
              <a:rPr lang="en-US" sz="3600" dirty="0">
                <a:solidFill>
                  <a:schemeClr val="accent5">
                    <a:lumMod val="25000"/>
                  </a:schemeClr>
                </a:solidFill>
                <a:effectLst/>
                <a:ea typeface="ＭＳ Ｐゴシック" charset="-128"/>
              </a:rPr>
              <a:t>[Complete page 16 of DISC Report]</a:t>
            </a:r>
          </a:p>
        </p:txBody>
      </p:sp>
      <p:pic>
        <p:nvPicPr>
          <p:cNvPr id="60420" name="Content Placeholder 6" descr="Page 13 BBA 37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 r="-272"/>
          <a:stretch>
            <a:fillRect/>
          </a:stretch>
        </p:blipFill>
        <p:spPr>
          <a:xfrm>
            <a:off x="2667000" y="1752600"/>
            <a:ext cx="3979863" cy="4343400"/>
          </a:xfrm>
          <a:ln w="57150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112082263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BB913B-B30C-1242-BB1B-CA2700E63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0"/>
            <a:ext cx="7743825" cy="914400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PP. 18-19 DISC Behavioral Continuums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FA212-BCDB-4CC7-A3AC-5DFB62EC0E9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  <a:r>
              <a:rPr lang="en-US" sz="2000" b="1" dirty="0"/>
              <a:t>            </a:t>
            </a:r>
            <a:r>
              <a:rPr lang="en-US" dirty="0"/>
              <a:t>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2500" r="25987" b="17708"/>
          <a:stretch>
            <a:fillRect/>
          </a:stretch>
        </p:blipFill>
        <p:spPr bwMode="auto">
          <a:xfrm>
            <a:off x="85725" y="858129"/>
            <a:ext cx="4352925" cy="546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5625" r="25401" b="13542"/>
          <a:stretch>
            <a:fillRect/>
          </a:stretch>
        </p:blipFill>
        <p:spPr bwMode="auto">
          <a:xfrm>
            <a:off x="4591632" y="914400"/>
            <a:ext cx="445711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176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042532-ED69-C743-AEAF-A6B69D237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0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5250" y="6400800"/>
            <a:ext cx="2895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382000" cy="13716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00000"/>
                </a:solidFill>
                <a:cs typeface="Trebuchet MS"/>
              </a:rPr>
              <a:t>Johari Window </a:t>
            </a:r>
            <a:r>
              <a:rPr lang="en-US" sz="2800" b="1" dirty="0">
                <a:solidFill>
                  <a:srgbClr val="C00000"/>
                </a:solidFill>
                <a:cs typeface="Trebuchet MS"/>
              </a:rPr>
              <a:t>(H.O. p 2)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457200" y="6389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2269" name="Group 45"/>
          <p:cNvGraphicFramePr>
            <a:graphicFrameLocks noGrp="1"/>
          </p:cNvGraphicFramePr>
          <p:nvPr>
            <p:extLst/>
          </p:nvPr>
        </p:nvGraphicFramePr>
        <p:xfrm>
          <a:off x="457200" y="1219201"/>
          <a:ext cx="8534399" cy="4952999"/>
        </p:xfrm>
        <a:graphic>
          <a:graphicData uri="http://schemas.openxmlformats.org/drawingml/2006/table">
            <a:tbl>
              <a:tblPr/>
              <a:tblGrid>
                <a:gridCol w="1614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6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3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5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Known to Self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Not Known to Self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73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Known to Others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Public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Blind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0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Not Known to Others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Hidden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Potential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284004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1CD29E-2862-6241-8187-D5B6C936F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Personality Traits</a:t>
            </a:r>
            <a:endParaRPr lang="en-US" sz="40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prstClr val="white">
                    <a:alpha val="50000"/>
                  </a:prst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524001"/>
            <a:ext cx="91128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your five cards, discard two cards 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are least like you by placing them 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middle of the table.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your three cards, trade cards with other participants in your group if you’d like – 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for one.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2C1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04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1A566E-9391-A747-B176-7565249B6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Two key ideas behind the tool: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Self Disclosure: </a:t>
            </a:r>
            <a:r>
              <a:rPr lang="en-US" altLang="en-US" dirty="0"/>
              <a:t>Individuals can build trust between themselves by disclosing information about themselves. </a:t>
            </a:r>
          </a:p>
          <a:p>
            <a:pPr eaLnBrk="1" hangingPunct="1"/>
            <a:r>
              <a:rPr lang="en-US" altLang="en-US" b="1" dirty="0"/>
              <a:t>Feedback:</a:t>
            </a:r>
            <a:r>
              <a:rPr lang="en-US" altLang="en-US" dirty="0"/>
              <a:t>  They can learn about self and come to terms with personal issues with the help of feedback from others. </a:t>
            </a:r>
          </a:p>
        </p:txBody>
      </p:sp>
    </p:spTree>
    <p:extLst>
      <p:ext uri="{BB962C8B-B14F-4D97-AF65-F5344CB8AC3E}">
        <p14:creationId xmlns:p14="http://schemas.microsoft.com/office/powerpoint/2010/main" val="359782805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8708386-3227-2C46-B25A-0ADBD8697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981200"/>
            <a:ext cx="2895600" cy="24384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3000" y="1981200"/>
            <a:ext cx="2971800" cy="243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 (spot)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4419600"/>
            <a:ext cx="2895600" cy="220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4419600"/>
            <a:ext cx="2971800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Unconscious</a:t>
            </a: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0" y="23453"/>
            <a:ext cx="9144000" cy="130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JOHARI Window: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Interpersonal Communications Model</a:t>
            </a: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2133600" y="1447800"/>
            <a:ext cx="218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TO SELF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5181600" y="1447800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TO SELF</a:t>
            </a: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>
            <a:off x="457200" y="259080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2058" name="Rectangle 11"/>
          <p:cNvSpPr>
            <a:spLocks noChangeArrowheads="1"/>
          </p:cNvSpPr>
          <p:nvPr/>
        </p:nvSpPr>
        <p:spPr bwMode="auto">
          <a:xfrm>
            <a:off x="381000" y="48768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2688266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9EC52F-5321-A74D-A673-5A0B4E257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981200"/>
            <a:ext cx="2895600" cy="304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3000" y="1981200"/>
            <a:ext cx="2971800" cy="243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 (spot)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5029200"/>
            <a:ext cx="2895600" cy="1600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4419600"/>
            <a:ext cx="2971800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Unconscious</a:t>
            </a: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-1143000" y="167509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When You Share or Self-Disclose:</a:t>
            </a:r>
          </a:p>
        </p:txBody>
      </p:sp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2133600" y="1447800"/>
            <a:ext cx="218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TO SELF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181600" y="1447800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TO SELF</a:t>
            </a:r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457200" y="259080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3082" name="Rectangle 11"/>
          <p:cNvSpPr>
            <a:spLocks noChangeArrowheads="1"/>
          </p:cNvSpPr>
          <p:nvPr/>
        </p:nvSpPr>
        <p:spPr bwMode="auto">
          <a:xfrm>
            <a:off x="381000" y="48768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3482164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13A569-0932-6644-930C-F81C2E848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981200"/>
            <a:ext cx="3962400" cy="24384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9800" y="1981200"/>
            <a:ext cx="1905000" cy="243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 (spot)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4419600"/>
            <a:ext cx="2895600" cy="220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4419600"/>
            <a:ext cx="2971800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Unconscious</a:t>
            </a:r>
          </a:p>
        </p:txBody>
      </p:sp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-292100" y="151028"/>
            <a:ext cx="759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When You Solicit or Receive Feedback:</a:t>
            </a:r>
          </a:p>
        </p:txBody>
      </p:sp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2133600" y="1447800"/>
            <a:ext cx="218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TO SELF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5181600" y="1447800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TO SELF</a:t>
            </a:r>
          </a:p>
        </p:txBody>
      </p:sp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457200" y="259080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4106" name="Rectangle 11"/>
          <p:cNvSpPr>
            <a:spLocks noChangeArrowheads="1"/>
          </p:cNvSpPr>
          <p:nvPr/>
        </p:nvSpPr>
        <p:spPr bwMode="auto">
          <a:xfrm>
            <a:off x="381000" y="48768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2525145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E8F3FE-711A-AA44-8B44-6DB45A368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981200"/>
            <a:ext cx="4267200" cy="3429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</a:t>
            </a:r>
          </a:p>
        </p:txBody>
      </p:sp>
      <p:sp>
        <p:nvSpPr>
          <p:cNvPr id="3" name="Rectangle 2"/>
          <p:cNvSpPr/>
          <p:nvPr/>
        </p:nvSpPr>
        <p:spPr>
          <a:xfrm>
            <a:off x="6324600" y="1981200"/>
            <a:ext cx="1600200" cy="3352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 (spot)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5334000"/>
            <a:ext cx="2895600" cy="129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5334000"/>
            <a:ext cx="2971800" cy="1295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Unconscious</a:t>
            </a:r>
          </a:p>
        </p:txBody>
      </p:sp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0" y="9590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When You Receive Feedback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Self-Disclose:</a:t>
            </a:r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2133600" y="1447800"/>
            <a:ext cx="218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TO SELF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181600" y="1447800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TO SELF</a:t>
            </a:r>
          </a:p>
        </p:txBody>
      </p:sp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457200" y="259080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5130" name="Rectangle 11"/>
          <p:cNvSpPr>
            <a:spLocks noChangeArrowheads="1"/>
          </p:cNvSpPr>
          <p:nvPr/>
        </p:nvSpPr>
        <p:spPr bwMode="auto">
          <a:xfrm>
            <a:off x="381000" y="48768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1009110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9144000" cy="457200"/>
          </a:xfrm>
          <a:solidFill>
            <a:srgbClr val="C0000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2586038" y="1401763"/>
            <a:ext cx="36215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5477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Shared Language</a:t>
            </a:r>
          </a:p>
        </p:txBody>
      </p:sp>
      <p:grpSp>
        <p:nvGrpSpPr>
          <p:cNvPr id="131090" name="Group 18"/>
          <p:cNvGrpSpPr>
            <a:grpSpLocks/>
          </p:cNvGrpSpPr>
          <p:nvPr/>
        </p:nvGrpSpPr>
        <p:grpSpPr bwMode="auto">
          <a:xfrm>
            <a:off x="2270125" y="4297364"/>
            <a:ext cx="4941888" cy="1697038"/>
            <a:chOff x="1430" y="2707"/>
            <a:chExt cx="3113" cy="1069"/>
          </a:xfrm>
        </p:grpSpPr>
        <p:sp>
          <p:nvSpPr>
            <p:cNvPr id="131077" name="Rectangle 5"/>
            <p:cNvSpPr>
              <a:spLocks noChangeArrowheads="1"/>
            </p:cNvSpPr>
            <p:nvPr/>
          </p:nvSpPr>
          <p:spPr bwMode="auto">
            <a:xfrm>
              <a:off x="1430" y="3408"/>
              <a:ext cx="311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55477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Safe for everyone to use</a:t>
              </a:r>
            </a:p>
          </p:txBody>
        </p:sp>
        <p:grpSp>
          <p:nvGrpSpPr>
            <p:cNvPr id="131081" name="Group 9"/>
            <p:cNvGrpSpPr>
              <a:grpSpLocks/>
            </p:cNvGrpSpPr>
            <p:nvPr/>
          </p:nvGrpSpPr>
          <p:grpSpPr bwMode="auto">
            <a:xfrm rot="10800000">
              <a:off x="1716" y="2707"/>
              <a:ext cx="2329" cy="605"/>
              <a:chOff x="1716" y="1238"/>
              <a:chExt cx="2329" cy="605"/>
            </a:xfrm>
          </p:grpSpPr>
          <p:sp>
            <p:nvSpPr>
              <p:cNvPr id="131079" name="AutoShape 7"/>
              <p:cNvSpPr>
                <a:spLocks/>
              </p:cNvSpPr>
              <p:nvPr/>
            </p:nvSpPr>
            <p:spPr bwMode="auto">
              <a:xfrm rot="5400000">
                <a:off x="2735" y="533"/>
                <a:ext cx="291" cy="2329"/>
              </a:xfrm>
              <a:prstGeom prst="leftBracket">
                <a:avLst>
                  <a:gd name="adj" fmla="val 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31080" name="Line 8"/>
              <p:cNvSpPr>
                <a:spLocks noChangeShapeType="1"/>
              </p:cNvSpPr>
              <p:nvPr/>
            </p:nvSpPr>
            <p:spPr bwMode="auto">
              <a:xfrm>
                <a:off x="2880" y="1238"/>
                <a:ext cx="0" cy="3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131089" name="Group 17"/>
          <p:cNvGrpSpPr>
            <a:grpSpLocks/>
          </p:cNvGrpSpPr>
          <p:nvPr/>
        </p:nvGrpSpPr>
        <p:grpSpPr bwMode="auto">
          <a:xfrm>
            <a:off x="1176338" y="2057401"/>
            <a:ext cx="7312025" cy="1963738"/>
            <a:chOff x="741" y="1296"/>
            <a:chExt cx="4606" cy="1237"/>
          </a:xfrm>
        </p:grpSpPr>
        <p:sp>
          <p:nvSpPr>
            <p:cNvPr id="131084" name="Rectangle 12"/>
            <p:cNvSpPr>
              <a:spLocks noChangeArrowheads="1"/>
            </p:cNvSpPr>
            <p:nvPr/>
          </p:nvSpPr>
          <p:spPr bwMode="auto">
            <a:xfrm>
              <a:off x="741" y="2164"/>
              <a:ext cx="210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55477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Non-threatening</a:t>
              </a:r>
            </a:p>
          </p:txBody>
        </p:sp>
        <p:sp>
          <p:nvSpPr>
            <p:cNvPr id="131085" name="Rectangle 13"/>
            <p:cNvSpPr>
              <a:spLocks noChangeArrowheads="1"/>
            </p:cNvSpPr>
            <p:nvPr/>
          </p:nvSpPr>
          <p:spPr bwMode="auto">
            <a:xfrm>
              <a:off x="3267" y="2165"/>
              <a:ext cx="20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55477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Non-judgmental</a:t>
              </a:r>
            </a:p>
          </p:txBody>
        </p:sp>
        <p:grpSp>
          <p:nvGrpSpPr>
            <p:cNvPr id="131086" name="Group 14"/>
            <p:cNvGrpSpPr>
              <a:grpSpLocks/>
            </p:cNvGrpSpPr>
            <p:nvPr/>
          </p:nvGrpSpPr>
          <p:grpSpPr bwMode="auto">
            <a:xfrm>
              <a:off x="1716" y="1296"/>
              <a:ext cx="2329" cy="605"/>
              <a:chOff x="1716" y="1238"/>
              <a:chExt cx="2329" cy="605"/>
            </a:xfrm>
          </p:grpSpPr>
          <p:sp>
            <p:nvSpPr>
              <p:cNvPr id="131087" name="AutoShape 15"/>
              <p:cNvSpPr>
                <a:spLocks/>
              </p:cNvSpPr>
              <p:nvPr/>
            </p:nvSpPr>
            <p:spPr bwMode="auto">
              <a:xfrm rot="5400000">
                <a:off x="2735" y="533"/>
                <a:ext cx="291" cy="2329"/>
              </a:xfrm>
              <a:prstGeom prst="leftBracket">
                <a:avLst>
                  <a:gd name="adj" fmla="val 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31088" name="Line 16"/>
              <p:cNvSpPr>
                <a:spLocks noChangeShapeType="1"/>
              </p:cNvSpPr>
              <p:nvPr/>
            </p:nvSpPr>
            <p:spPr bwMode="auto">
              <a:xfrm>
                <a:off x="2880" y="1238"/>
                <a:ext cx="0" cy="3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131091" name="Rectangle 19"/>
          <p:cNvSpPr>
            <a:spLocks noChangeArrowheads="1"/>
          </p:cNvSpPr>
          <p:nvPr/>
        </p:nvSpPr>
        <p:spPr bwMode="auto">
          <a:xfrm>
            <a:off x="228600" y="647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PPT 1-11</a:t>
            </a:r>
          </a:p>
        </p:txBody>
      </p:sp>
      <p:sp>
        <p:nvSpPr>
          <p:cNvPr id="131092" name="Rectangle 20"/>
          <p:cNvSpPr>
            <a:spLocks noGrp="1" noChangeArrowheads="1"/>
          </p:cNvSpPr>
          <p:nvPr>
            <p:ph type="title"/>
          </p:nvPr>
        </p:nvSpPr>
        <p:spPr>
          <a:xfrm>
            <a:off x="28575" y="0"/>
            <a:ext cx="9115425" cy="1049338"/>
          </a:xfrm>
          <a:solidFill>
            <a:srgbClr val="C00000"/>
          </a:solidFill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DISC = Common Language</a:t>
            </a:r>
          </a:p>
        </p:txBody>
      </p:sp>
    </p:spTree>
    <p:extLst>
      <p:ext uri="{BB962C8B-B14F-4D97-AF65-F5344CB8AC3E}">
        <p14:creationId xmlns:p14="http://schemas.microsoft.com/office/powerpoint/2010/main" val="338237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2ACA9A-8678-2946-B3F9-77DFDECC1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1424464"/>
            <a:ext cx="5410200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Published in 1928   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Interested in emotions evoked as people interact with environment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Identified four “primary emotions” = D, I, S, C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Believed understanding “normal” emotions would help people lead happier lives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Marston’s research is the foundation for the DISC model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2C1D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8382000" cy="1600200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  <a:cs typeface="Trebuchet MS"/>
              </a:rPr>
              <a:t>Dr. William Marston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52400" y="685800"/>
            <a:ext cx="5029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“Emotions of Normal People”</a:t>
            </a:r>
          </a:p>
        </p:txBody>
      </p:sp>
      <p:pic>
        <p:nvPicPr>
          <p:cNvPr id="1741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00200"/>
            <a:ext cx="3581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0276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ACFA73B-3C8D-3845-9210-50D55D616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C00000"/>
                </a:solidFill>
                <a:cs typeface="Trebuchet MS"/>
              </a:rPr>
              <a:t>Classic DISC Model </a:t>
            </a:r>
            <a:r>
              <a:rPr lang="en-US" sz="2800" b="1" dirty="0">
                <a:solidFill>
                  <a:srgbClr val="C00000"/>
                </a:solidFill>
                <a:cs typeface="Trebuchet MS"/>
              </a:rPr>
              <a:t>(H.O. p 3)</a:t>
            </a:r>
          </a:p>
        </p:txBody>
      </p:sp>
      <p:sp>
        <p:nvSpPr>
          <p:cNvPr id="18436" name="Oval 3"/>
          <p:cNvSpPr>
            <a:spLocks noChangeArrowheads="1"/>
          </p:cNvSpPr>
          <p:nvPr/>
        </p:nvSpPr>
        <p:spPr bwMode="auto">
          <a:xfrm>
            <a:off x="2971800" y="2286000"/>
            <a:ext cx="3124200" cy="31242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437" name="Line 4"/>
          <p:cNvSpPr>
            <a:spLocks noChangeShapeType="1"/>
          </p:cNvSpPr>
          <p:nvPr/>
        </p:nvSpPr>
        <p:spPr bwMode="auto">
          <a:xfrm>
            <a:off x="4545013" y="2362200"/>
            <a:ext cx="0" cy="3048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438" name="Line 5"/>
          <p:cNvSpPr>
            <a:spLocks noChangeShapeType="1"/>
          </p:cNvSpPr>
          <p:nvPr/>
        </p:nvSpPr>
        <p:spPr bwMode="auto">
          <a:xfrm rot="5400000">
            <a:off x="4545013" y="2362200"/>
            <a:ext cx="0" cy="3048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9014" name="AutoShape 6"/>
          <p:cNvSpPr>
            <a:spLocks noChangeArrowheads="1"/>
          </p:cNvSpPr>
          <p:nvPr/>
        </p:nvSpPr>
        <p:spPr bwMode="auto">
          <a:xfrm>
            <a:off x="285750" y="5730875"/>
            <a:ext cx="8629650" cy="44267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Perceives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favorable environment – so is Open and Accepting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9016" name="Rectangle 8"/>
          <p:cNvSpPr>
            <a:spLocks noChangeArrowheads="1"/>
          </p:cNvSpPr>
          <p:nvPr/>
        </p:nvSpPr>
        <p:spPr bwMode="auto">
          <a:xfrm>
            <a:off x="768350" y="2895600"/>
            <a:ext cx="19748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Perceives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less control, so integrates with 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Indirect Approach</a:t>
            </a:r>
          </a:p>
        </p:txBody>
      </p:sp>
      <p:sp>
        <p:nvSpPr>
          <p:cNvPr id="299020" name="Rectangle 12"/>
          <p:cNvSpPr>
            <a:spLocks noChangeArrowheads="1"/>
          </p:cNvSpPr>
          <p:nvPr/>
        </p:nvSpPr>
        <p:spPr bwMode="auto">
          <a:xfrm>
            <a:off x="6324601" y="2895600"/>
            <a:ext cx="196373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Perceives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more control, so initiates action  with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 Approach</a:t>
            </a:r>
          </a:p>
        </p:txBody>
      </p:sp>
      <p:sp>
        <p:nvSpPr>
          <p:cNvPr id="299023" name="AutoShape 15"/>
          <p:cNvSpPr>
            <a:spLocks noChangeArrowheads="1"/>
          </p:cNvSpPr>
          <p:nvPr/>
        </p:nvSpPr>
        <p:spPr bwMode="auto">
          <a:xfrm>
            <a:off x="29029" y="1447800"/>
            <a:ext cx="9114971" cy="44267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Perceives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unfavorable environment – so is Guarded and Questioning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443" name="Rectangle 16"/>
          <p:cNvSpPr>
            <a:spLocks noChangeArrowheads="1"/>
          </p:cNvSpPr>
          <p:nvPr/>
        </p:nvSpPr>
        <p:spPr bwMode="auto">
          <a:xfrm>
            <a:off x="2286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613" y="2320865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C-Conscientious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4876800"/>
            <a:ext cx="1795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S-Steadiness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7000" y="2286000"/>
            <a:ext cx="1838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D-Dominance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6504353" y="4885035"/>
            <a:ext cx="1707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I-Influencing</a:t>
            </a:r>
          </a:p>
        </p:txBody>
      </p:sp>
    </p:spTree>
    <p:extLst>
      <p:ext uri="{BB962C8B-B14F-4D97-AF65-F5344CB8AC3E}">
        <p14:creationId xmlns:p14="http://schemas.microsoft.com/office/powerpoint/2010/main" val="9310483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6" grpId="0"/>
      <p:bldP spid="299020" grpId="0"/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F3A238-6BBA-5947-BFB7-F1D1FFB66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7286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-152400"/>
            <a:ext cx="7391400" cy="849086"/>
          </a:xfrm>
        </p:spPr>
        <p:txBody>
          <a:bodyPr/>
          <a:lstStyle/>
          <a:p>
            <a:pPr marL="0" lvl="2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Dominance – High “D”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 p 4)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600"/>
            <a:ext cx="9144000" cy="472440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8600" y="1391098"/>
            <a:ext cx="8915400" cy="4704902"/>
          </a:xfrm>
        </p:spPr>
        <p:txBody>
          <a:bodyPr/>
          <a:lstStyle/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Control; Immediate </a:t>
            </a:r>
            <a:r>
              <a:rPr lang="en-US" altLang="en-US" sz="3200" b="1" u="sng" dirty="0"/>
              <a:t>BOLD</a:t>
            </a:r>
            <a:r>
              <a:rPr lang="en-US" altLang="en-US" sz="3200" b="1" dirty="0"/>
              <a:t> results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</a:t>
            </a:r>
            <a:r>
              <a:rPr lang="en-US" altLang="en-US" sz="3200" b="1" u="sng" dirty="0"/>
              <a:t>Loss</a:t>
            </a:r>
            <a:r>
              <a:rPr lang="en-US" altLang="en-US" sz="3200" b="1" dirty="0"/>
              <a:t> of control; being manipulated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Challenges and p</a:t>
            </a:r>
            <a:r>
              <a:rPr lang="en-US" altLang="en-US" sz="3200" b="1" u="sng" dirty="0"/>
              <a:t>rogress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Risk takers, forceful, problem solvers, self assured 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Always being </a:t>
            </a:r>
            <a:r>
              <a:rPr lang="en-US" altLang="en-US" sz="3200" b="1" u="sng" dirty="0"/>
              <a:t>influence point </a:t>
            </a:r>
            <a:r>
              <a:rPr lang="en-US" altLang="en-US" sz="3200" b="1" dirty="0"/>
              <a:t>in decisions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Lack of </a:t>
            </a:r>
            <a:r>
              <a:rPr lang="en-US" altLang="en-US" sz="3200" b="1" u="sng" dirty="0"/>
              <a:t>concern</a:t>
            </a:r>
            <a:r>
              <a:rPr lang="en-US" altLang="en-US" sz="3200" b="1" dirty="0"/>
              <a:t> for other’s feelings;  impatience</a:t>
            </a:r>
          </a:p>
          <a:p>
            <a:pPr marL="66675" lvl="1" indent="0">
              <a:spcAft>
                <a:spcPts val="0"/>
              </a:spcAft>
              <a:buNone/>
            </a:pPr>
            <a:endParaRPr lang="en-US" sz="2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58329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3EEEFF-561F-6348-9362-F5A2B7B08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34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300" y="23247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Arial Bold" charset="0"/>
              </a:rPr>
              <a:t>U.S. Presidents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35796"/>
            <a:ext cx="8763000" cy="6331804"/>
          </a:xfrm>
        </p:spPr>
        <p:txBody>
          <a:bodyPr/>
          <a:lstStyle/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u="sng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High D BLENDS      Presidents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Primary D 	       Donald Trump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D/I 	       George W Bush (#43)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D=I 	       Franklin D Roosevelt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D/C 	       Harry Truman </a:t>
            </a:r>
          </a:p>
          <a:p>
            <a:pPr marL="0" indent="0"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endParaRPr lang="en-US" b="1" dirty="0">
              <a:solidFill>
                <a:srgbClr val="8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931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8BEF77-B6B7-0046-ACC2-C5348BE0C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Personality Traits</a:t>
            </a:r>
            <a:endParaRPr lang="en-US" sz="40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prstClr val="white">
                    <a:alpha val="50000"/>
                  </a:prst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1" y="1524001"/>
            <a:ext cx="8610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Move about the room and trade cards with other participants – one for one, if you’d like.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Then, review cards that others discarded.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find a better description, pick up 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new card and discard one.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2C1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6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17CAE48-D415-C642-9CE3-FAC2462D9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Trebuchet MS"/>
              </a:rPr>
              <a:t>Which style would claim this Specialty: 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2286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7772400" y="54911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7772400" y="43735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228600" y="2971800"/>
            <a:ext cx="990600" cy="833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228600" y="4638675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228600" y="3805238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</a:t>
            </a:r>
          </a:p>
        </p:txBody>
      </p:sp>
      <p:sp>
        <p:nvSpPr>
          <p:cNvPr id="46106" name="Text Box 14"/>
          <p:cNvSpPr txBox="1">
            <a:spLocks noChangeArrowheads="1"/>
          </p:cNvSpPr>
          <p:nvPr/>
        </p:nvSpPr>
        <p:spPr bwMode="auto">
          <a:xfrm>
            <a:off x="7772400" y="5491166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46104" name="Text Box 18"/>
          <p:cNvSpPr txBox="1">
            <a:spLocks noChangeArrowheads="1"/>
          </p:cNvSpPr>
          <p:nvPr/>
        </p:nvSpPr>
        <p:spPr bwMode="auto">
          <a:xfrm>
            <a:off x="7772400" y="4373562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683031" name="Text Box 23"/>
          <p:cNvSpPr txBox="1">
            <a:spLocks noChangeArrowheads="1"/>
          </p:cNvSpPr>
          <p:nvPr/>
        </p:nvSpPr>
        <p:spPr bwMode="auto">
          <a:xfrm>
            <a:off x="2133600" y="54911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Get it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Right</a:t>
            </a:r>
          </a:p>
        </p:txBody>
      </p:sp>
      <p:sp>
        <p:nvSpPr>
          <p:cNvPr id="683032" name="Text Box 24"/>
          <p:cNvSpPr txBox="1">
            <a:spLocks noChangeArrowheads="1"/>
          </p:cNvSpPr>
          <p:nvPr/>
        </p:nvSpPr>
        <p:spPr bwMode="auto">
          <a:xfrm>
            <a:off x="2133600" y="32559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Get it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Noticed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3033" name="Text Box 25"/>
          <p:cNvSpPr txBox="1">
            <a:spLocks noChangeArrowheads="1"/>
          </p:cNvSpPr>
          <p:nvPr/>
        </p:nvSpPr>
        <p:spPr bwMode="auto">
          <a:xfrm>
            <a:off x="2133600" y="21383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Get it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Done</a:t>
            </a:r>
          </a:p>
        </p:txBody>
      </p:sp>
      <p:sp>
        <p:nvSpPr>
          <p:cNvPr id="683034" name="Text Box 26"/>
          <p:cNvSpPr txBox="1">
            <a:spLocks noChangeArrowheads="1"/>
          </p:cNvSpPr>
          <p:nvPr/>
        </p:nvSpPr>
        <p:spPr bwMode="auto">
          <a:xfrm>
            <a:off x="2133600" y="43735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Get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Along</a:t>
            </a:r>
          </a:p>
        </p:txBody>
      </p:sp>
      <p:sp>
        <p:nvSpPr>
          <p:cNvPr id="46101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Style Specialties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772400" y="3258403"/>
            <a:ext cx="1066800" cy="8309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403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8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8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8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8" grpId="0" animBg="1"/>
      <p:bldP spid="46089" grpId="0" animBg="1"/>
      <p:bldP spid="46090" grpId="0" animBg="1"/>
      <p:bldP spid="46106" grpId="0" animBg="1"/>
      <p:bldP spid="46104" grpId="0" animBg="1"/>
      <p:bldP spid="46103" grpId="0" animBg="1"/>
      <p:bldP spid="683031" grpId="0" animBg="1" autoUpdateAnimBg="0"/>
      <p:bldP spid="683032" grpId="0" animBg="1" autoUpdateAnimBg="0"/>
      <p:bldP spid="683033" grpId="0" animBg="1" autoUpdateAnimBg="0"/>
      <p:bldP spid="683034" grpId="0" animBg="1" autoUpdateAnimBg="0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2D1D01-2F26-ED46-8D93-8812B8EEB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95400"/>
            <a:ext cx="9144000" cy="4648200"/>
          </a:xfrm>
          <a:prstGeom prst="rect">
            <a:avLst/>
          </a:prstGeom>
          <a:gradFill flip="none" rotWithShape="1">
            <a:gsLst>
              <a:gs pos="0">
                <a:srgbClr val="FFFF43">
                  <a:tint val="66000"/>
                  <a:satMod val="160000"/>
                </a:srgbClr>
              </a:gs>
              <a:gs pos="50000">
                <a:srgbClr val="FFFF43">
                  <a:tint val="44500"/>
                  <a:satMod val="160000"/>
                </a:srgbClr>
              </a:gs>
              <a:gs pos="100000">
                <a:srgbClr val="FFFF4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593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98425"/>
            <a:ext cx="7315200" cy="623887"/>
          </a:xfrm>
        </p:spPr>
        <p:txBody>
          <a:bodyPr/>
          <a:lstStyle/>
          <a:p>
            <a:pPr marL="0" lvl="2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Influencing – High “I”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p. 4)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8600" y="1295400"/>
            <a:ext cx="8585920" cy="4953000"/>
          </a:xfrm>
        </p:spPr>
        <p:txBody>
          <a:bodyPr/>
          <a:lstStyle/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Building </a:t>
            </a:r>
            <a:r>
              <a:rPr lang="en-US" altLang="en-US" sz="3200" b="1" u="sng" dirty="0"/>
              <a:t>relationships</a:t>
            </a:r>
            <a:r>
              <a:rPr lang="en-US" altLang="en-US" sz="3200" b="1" dirty="0"/>
              <a:t>; approval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 Rejection; being </a:t>
            </a:r>
            <a:r>
              <a:rPr lang="en-US" altLang="en-US" sz="3200" b="1" u="sng" dirty="0"/>
              <a:t>blamed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</a:t>
            </a:r>
            <a:r>
              <a:rPr lang="en-US" altLang="en-US" sz="3200" b="1" u="sng" dirty="0" err="1"/>
              <a:t>Positivite</a:t>
            </a:r>
            <a:r>
              <a:rPr lang="en-US" altLang="en-US" sz="3200" b="1" dirty="0"/>
              <a:t> experiences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Optimistic,  appreciative, fun, inclusive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Relationships with approval/</a:t>
            </a:r>
            <a:r>
              <a:rPr lang="en-US" altLang="en-US" sz="3200" b="1" u="sng" dirty="0"/>
              <a:t>affirmation</a:t>
            </a:r>
            <a:endParaRPr lang="en-US" altLang="en-US" sz="3200" b="1" dirty="0"/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Impulsive,  lack of </a:t>
            </a:r>
            <a:r>
              <a:rPr lang="en-US" altLang="en-US" sz="3200" b="1" u="sng" dirty="0"/>
              <a:t>follow through</a:t>
            </a: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</p:txBody>
      </p:sp>
      <p:sp>
        <p:nvSpPr>
          <p:cNvPr id="19461" name="Rectangle 18"/>
          <p:cNvSpPr>
            <a:spLocks noChangeArrowheads="1"/>
          </p:cNvSpPr>
          <p:nvPr/>
        </p:nvSpPr>
        <p:spPr bwMode="auto">
          <a:xfrm>
            <a:off x="2266950" y="98425"/>
            <a:ext cx="68770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7DED65-E7C1-5E40-BACA-FAD5B0501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Arial Bold" charset="0"/>
              </a:rPr>
              <a:t>U.S. Presidents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35796"/>
            <a:ext cx="8763000" cy="6331804"/>
          </a:xfrm>
        </p:spPr>
        <p:txBody>
          <a:bodyPr/>
          <a:lstStyle/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u="sng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High I BLENDS      	Presidents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Primary I 	       Bill Clinton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I/D 	       Ronald Reagan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I/S 	       Dwight Eisenhower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I/C 	       John F Kennedy</a:t>
            </a:r>
            <a:endParaRPr lang="en-US" kern="1200" dirty="0">
              <a:solidFill>
                <a:schemeClr val="bg2"/>
              </a:solidFill>
              <a:effectLst/>
              <a:latin typeface="Calibri"/>
              <a:ea typeface="ＭＳ Ｐゴシック" charset="0"/>
            </a:endParaRPr>
          </a:p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0" indent="0"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endParaRPr lang="en-US" b="1" dirty="0">
              <a:solidFill>
                <a:srgbClr val="8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Times New Roman Bold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34000" y="6553200"/>
            <a:ext cx="1295400" cy="228600"/>
          </a:xfrm>
          <a:prstGeom prst="rect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10200" y="6477000"/>
            <a:ext cx="3657600" cy="304800"/>
          </a:xfrm>
          <a:prstGeom prst="rect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152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6CF9E6B-24A6-A94C-A1C6-96078B087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Which Style would welcome your communication to: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2286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7772400" y="54911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7772400" y="43735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228600" y="2971800"/>
            <a:ext cx="990600" cy="833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228600" y="4638675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228600" y="3805238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</a:t>
            </a:r>
          </a:p>
        </p:txBody>
      </p:sp>
      <p:sp>
        <p:nvSpPr>
          <p:cNvPr id="46106" name="Text Box 14"/>
          <p:cNvSpPr txBox="1">
            <a:spLocks noChangeArrowheads="1"/>
          </p:cNvSpPr>
          <p:nvPr/>
        </p:nvSpPr>
        <p:spPr bwMode="auto">
          <a:xfrm>
            <a:off x="7772400" y="5491166"/>
            <a:ext cx="990600" cy="833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46104" name="Text Box 18"/>
          <p:cNvSpPr txBox="1">
            <a:spLocks noChangeArrowheads="1"/>
          </p:cNvSpPr>
          <p:nvPr/>
        </p:nvSpPr>
        <p:spPr bwMode="auto">
          <a:xfrm>
            <a:off x="7772400" y="4373562"/>
            <a:ext cx="990600" cy="8334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</a:t>
            </a:r>
          </a:p>
        </p:txBody>
      </p:sp>
      <p:sp>
        <p:nvSpPr>
          <p:cNvPr id="683031" name="Text Box 23"/>
          <p:cNvSpPr txBox="1">
            <a:spLocks noChangeArrowheads="1"/>
          </p:cNvSpPr>
          <p:nvPr/>
        </p:nvSpPr>
        <p:spPr bwMode="auto">
          <a:xfrm>
            <a:off x="2133600" y="54911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Be brief, be brilliant, be gone</a:t>
            </a:r>
          </a:p>
        </p:txBody>
      </p:sp>
      <p:sp>
        <p:nvSpPr>
          <p:cNvPr id="683032" name="Text Box 24"/>
          <p:cNvSpPr txBox="1">
            <a:spLocks noChangeArrowheads="1"/>
          </p:cNvSpPr>
          <p:nvPr/>
        </p:nvSpPr>
        <p:spPr bwMode="auto">
          <a:xfrm>
            <a:off x="2133600" y="32559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Be precise, be logical, be thorough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3033" name="Text Box 25"/>
          <p:cNvSpPr txBox="1">
            <a:spLocks noChangeArrowheads="1"/>
          </p:cNvSpPr>
          <p:nvPr/>
        </p:nvSpPr>
        <p:spPr bwMode="auto">
          <a:xfrm>
            <a:off x="2133600" y="21383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Be sincere, be steady, be supportive</a:t>
            </a:r>
          </a:p>
        </p:txBody>
      </p:sp>
      <p:sp>
        <p:nvSpPr>
          <p:cNvPr id="683034" name="Text Box 26"/>
          <p:cNvSpPr txBox="1">
            <a:spLocks noChangeArrowheads="1"/>
          </p:cNvSpPr>
          <p:nvPr/>
        </p:nvSpPr>
        <p:spPr bwMode="auto">
          <a:xfrm>
            <a:off x="2133600" y="43735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Be fast, be fun, be flexible</a:t>
            </a:r>
          </a:p>
        </p:txBody>
      </p:sp>
      <p:sp>
        <p:nvSpPr>
          <p:cNvPr id="46101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Style Communications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772400" y="3258403"/>
            <a:ext cx="1066800" cy="830997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1675C-6710-4EDA-AC2E-CACC12A24969}"/>
              </a:ext>
            </a:extLst>
          </p:cNvPr>
          <p:cNvSpPr txBox="1"/>
          <p:nvPr/>
        </p:nvSpPr>
        <p:spPr>
          <a:xfrm>
            <a:off x="7543800" y="152400"/>
            <a:ext cx="15240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55FF4-04B1-4523-9F51-6F651258067E}"/>
              </a:ext>
            </a:extLst>
          </p:cNvPr>
          <p:cNvSpPr txBox="1"/>
          <p:nvPr/>
        </p:nvSpPr>
        <p:spPr>
          <a:xfrm>
            <a:off x="7315200" y="639633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5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8" grpId="0" animBg="1"/>
      <p:bldP spid="46089" grpId="0" animBg="1"/>
      <p:bldP spid="46090" grpId="0" animBg="1"/>
      <p:bldP spid="46106" grpId="0" animBg="1"/>
      <p:bldP spid="46104" grpId="0" animBg="1"/>
      <p:bldP spid="46103" grpId="0" animBg="1"/>
      <p:bldP spid="683031" grpId="0" animBg="1"/>
      <p:bldP spid="683032" grpId="0" animBg="1"/>
      <p:bldP spid="683033" grpId="0" animBg="1"/>
      <p:bldP spid="683034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3ECD3A-B91E-7546-B28D-CFEF8B6C6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95400"/>
            <a:ext cx="9144000" cy="4648200"/>
          </a:xfrm>
          <a:prstGeom prst="rect">
            <a:avLst/>
          </a:prstGeom>
          <a:gradFill flip="none" rotWithShape="1">
            <a:gsLst>
              <a:gs pos="0">
                <a:srgbClr val="009900">
                  <a:tint val="66000"/>
                  <a:satMod val="160000"/>
                </a:srgbClr>
              </a:gs>
              <a:gs pos="50000">
                <a:srgbClr val="009900">
                  <a:tint val="44500"/>
                  <a:satMod val="160000"/>
                </a:srgbClr>
              </a:gs>
              <a:gs pos="100000">
                <a:srgbClr val="0099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491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98425"/>
            <a:ext cx="6781800" cy="623887"/>
          </a:xfrm>
        </p:spPr>
        <p:txBody>
          <a:bodyPr/>
          <a:lstStyle/>
          <a:p>
            <a:pPr marL="0" lvl="2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Steadiness – High “S”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4)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52400" y="1143000"/>
            <a:ext cx="8662120" cy="5105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Harmony;  </a:t>
            </a:r>
            <a:r>
              <a:rPr lang="en-US" altLang="en-US" sz="3200" b="1" u="sng" dirty="0"/>
              <a:t>stability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Sudden </a:t>
            </a:r>
            <a:r>
              <a:rPr lang="en-US" altLang="en-US" sz="3200" b="1" u="sng" dirty="0"/>
              <a:t>unplanned</a:t>
            </a:r>
            <a:r>
              <a:rPr lang="en-US" altLang="en-US" sz="3200" b="1" dirty="0"/>
              <a:t> changes; ambiguity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Maintenance of the status quo;  </a:t>
            </a:r>
            <a:r>
              <a:rPr lang="en-US" altLang="en-US" sz="3200" b="1" u="sng" dirty="0"/>
              <a:t>helping</a:t>
            </a:r>
            <a:r>
              <a:rPr lang="en-US" altLang="en-US" sz="3200" b="1" dirty="0"/>
              <a:t> others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Good listener,  team player, loyal,  patient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Choosing to maintain </a:t>
            </a:r>
            <a:r>
              <a:rPr lang="en-US" altLang="en-US" sz="3200" b="1" u="sng" dirty="0"/>
              <a:t>harmony</a:t>
            </a:r>
            <a:r>
              <a:rPr lang="en-US" altLang="en-US" sz="3200" b="1" dirty="0"/>
              <a:t> with passive aggressive actions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Indirect;  </a:t>
            </a:r>
            <a:r>
              <a:rPr lang="en-US" altLang="en-US" sz="3200" b="1" u="sng" dirty="0"/>
              <a:t>ignores</a:t>
            </a:r>
            <a:r>
              <a:rPr lang="en-US" altLang="en-US" sz="3200" b="1" dirty="0"/>
              <a:t> own needs</a:t>
            </a:r>
            <a:endParaRPr lang="en-US" altLang="en-US" sz="3200" b="1" u="sng" dirty="0"/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0485" name="Rectangle 18"/>
          <p:cNvSpPr>
            <a:spLocks noChangeArrowheads="1"/>
          </p:cNvSpPr>
          <p:nvPr/>
        </p:nvSpPr>
        <p:spPr bwMode="auto">
          <a:xfrm>
            <a:off x="2266950" y="98425"/>
            <a:ext cx="68770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37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81013C-22F6-764F-B1C3-E29324A16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Arial Bold" charset="0"/>
              </a:rPr>
              <a:t>U.S. Presidents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35796"/>
            <a:ext cx="8763000" cy="6331804"/>
          </a:xfrm>
        </p:spPr>
        <p:txBody>
          <a:bodyPr/>
          <a:lstStyle/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u="sng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High S BLENDS      	Presidents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Primary S 	   Gerald Ford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S/D 	    Ulysses  S Grant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S/I 	    Abraham Lincoln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S/C/D 	    George H W Bush (#41) </a:t>
            </a:r>
          </a:p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0" indent="0"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endParaRPr lang="en-US" b="1" dirty="0">
              <a:solidFill>
                <a:srgbClr val="8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Times New Roman Bold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34000" y="6553200"/>
            <a:ext cx="1295400" cy="228600"/>
          </a:xfrm>
          <a:prstGeom prst="rect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10200" y="6477000"/>
            <a:ext cx="3657600" cy="304800"/>
          </a:xfrm>
          <a:prstGeom prst="rect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583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DD48AFC-F587-6845-819A-7B738C8C6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Which Style would like you to: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2286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7772400" y="54911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7772400" y="43735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228600" y="2971800"/>
            <a:ext cx="990600" cy="833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228600" y="4638675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228600" y="3805238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</a:t>
            </a:r>
          </a:p>
        </p:txBody>
      </p:sp>
      <p:sp>
        <p:nvSpPr>
          <p:cNvPr id="46106" name="Text Box 14"/>
          <p:cNvSpPr txBox="1">
            <a:spLocks noChangeArrowheads="1"/>
          </p:cNvSpPr>
          <p:nvPr/>
        </p:nvSpPr>
        <p:spPr bwMode="auto">
          <a:xfrm>
            <a:off x="7772400" y="5491166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46104" name="Text Box 18"/>
          <p:cNvSpPr txBox="1">
            <a:spLocks noChangeArrowheads="1"/>
          </p:cNvSpPr>
          <p:nvPr/>
        </p:nvSpPr>
        <p:spPr bwMode="auto">
          <a:xfrm>
            <a:off x="7772400" y="4373562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683031" name="Text Box 23"/>
          <p:cNvSpPr txBox="1">
            <a:spLocks noChangeArrowheads="1"/>
          </p:cNvSpPr>
          <p:nvPr/>
        </p:nvSpPr>
        <p:spPr bwMode="auto">
          <a:xfrm>
            <a:off x="2133600" y="54911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Document how and why something applies.  </a:t>
            </a:r>
          </a:p>
        </p:txBody>
      </p:sp>
      <p:sp>
        <p:nvSpPr>
          <p:cNvPr id="683032" name="Text Box 24"/>
          <p:cNvSpPr txBox="1">
            <a:spLocks noChangeArrowheads="1"/>
          </p:cNvSpPr>
          <p:nvPr/>
        </p:nvSpPr>
        <p:spPr bwMode="auto">
          <a:xfrm>
            <a:off x="2133600" y="32559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Be open to new topics that may interest them.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3033" name="Text Box 25"/>
          <p:cNvSpPr txBox="1">
            <a:spLocks noChangeArrowheads="1"/>
          </p:cNvSpPr>
          <p:nvPr/>
        </p:nvSpPr>
        <p:spPr bwMode="auto">
          <a:xfrm>
            <a:off x="2133600" y="21383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Provide options but let them make the decision.</a:t>
            </a:r>
          </a:p>
        </p:txBody>
      </p:sp>
      <p:sp>
        <p:nvSpPr>
          <p:cNvPr id="683034" name="Text Box 26"/>
          <p:cNvSpPr txBox="1">
            <a:spLocks noChangeArrowheads="1"/>
          </p:cNvSpPr>
          <p:nvPr/>
        </p:nvSpPr>
        <p:spPr bwMode="auto">
          <a:xfrm>
            <a:off x="2133600" y="43735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Explain how you will be there to support them in case of any problems.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100" name="Rectangle 27"/>
          <p:cNvSpPr>
            <a:spLocks noChangeArrowheads="1"/>
          </p:cNvSpPr>
          <p:nvPr/>
        </p:nvSpPr>
        <p:spPr bwMode="auto">
          <a:xfrm>
            <a:off x="4572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PPT 11-10</a:t>
            </a:r>
          </a:p>
        </p:txBody>
      </p:sp>
      <p:sp>
        <p:nvSpPr>
          <p:cNvPr id="46101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More Style Communications 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772400" y="3258403"/>
            <a:ext cx="1066800" cy="8309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81314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8" grpId="0" animBg="1"/>
      <p:bldP spid="46089" grpId="0" animBg="1"/>
      <p:bldP spid="46090" grpId="0" animBg="1"/>
      <p:bldP spid="46106" grpId="0" animBg="1"/>
      <p:bldP spid="46104" grpId="0" animBg="1"/>
      <p:bldP spid="46103" grpId="0" animBg="1"/>
      <p:bldP spid="683031" grpId="0" animBg="1"/>
      <p:bldP spid="683032" grpId="0" animBg="1"/>
      <p:bldP spid="683033" grpId="0" animBg="1" autoUpdateAnimBg="0"/>
      <p:bldP spid="683034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FA5EC5-635C-DC43-B7DD-0C053AE71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6816" y="1295400"/>
            <a:ext cx="9144000" cy="4648200"/>
          </a:xfrm>
          <a:prstGeom prst="rect">
            <a:avLst/>
          </a:prstGeom>
          <a:gradFill flip="none" rotWithShape="1">
            <a:gsLst>
              <a:gs pos="0">
                <a:srgbClr val="3366CC">
                  <a:tint val="66000"/>
                  <a:satMod val="160000"/>
                </a:srgbClr>
              </a:gs>
              <a:gs pos="50000">
                <a:srgbClr val="3366CC">
                  <a:tint val="44500"/>
                  <a:satMod val="160000"/>
                </a:srgbClr>
              </a:gs>
              <a:gs pos="100000">
                <a:srgbClr val="3366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8600" y="1378857"/>
            <a:ext cx="8585920" cy="496388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Accuracy and </a:t>
            </a:r>
            <a:r>
              <a:rPr lang="en-US" altLang="en-US" sz="3200" b="1" u="sng" dirty="0"/>
              <a:t>quality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Criticism of their </a:t>
            </a:r>
            <a:r>
              <a:rPr lang="en-US" altLang="en-US" sz="3200" b="1" u="sng" dirty="0"/>
              <a:t>work</a:t>
            </a:r>
            <a:r>
              <a:rPr lang="en-US" altLang="en-US" sz="3200" b="1" dirty="0"/>
              <a:t>;  making a mistake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Being </a:t>
            </a:r>
            <a:r>
              <a:rPr lang="en-US" altLang="en-US" sz="3200" b="1" u="sng" dirty="0"/>
              <a:t>correct</a:t>
            </a:r>
            <a:r>
              <a:rPr lang="en-US" altLang="en-US" sz="3200" b="1" dirty="0"/>
              <a:t> and data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Analytical,  diplomatic, systematic, logical 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Choosing actions that can be </a:t>
            </a:r>
            <a:r>
              <a:rPr lang="en-US" altLang="en-US" sz="3200" b="1" u="sng" dirty="0"/>
              <a:t>validated</a:t>
            </a:r>
            <a:endParaRPr lang="en-US" altLang="en-US" sz="3200" b="1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Overly critical of self and others;  may appear </a:t>
            </a:r>
            <a:r>
              <a:rPr lang="en-US" altLang="en-US" sz="3200" b="1" u="sng" dirty="0"/>
              <a:t>aloof</a:t>
            </a:r>
          </a:p>
          <a:p>
            <a:pPr lvl="1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endParaRPr lang="en-US" dirty="0"/>
          </a:p>
        </p:txBody>
      </p:sp>
      <p:sp>
        <p:nvSpPr>
          <p:cNvPr id="21509" name="Rectangle 18"/>
          <p:cNvSpPr>
            <a:spLocks noChangeArrowheads="1"/>
          </p:cNvSpPr>
          <p:nvPr/>
        </p:nvSpPr>
        <p:spPr bwMode="auto">
          <a:xfrm>
            <a:off x="2266950" y="98425"/>
            <a:ext cx="68770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573891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98425"/>
            <a:ext cx="7086600" cy="623887"/>
          </a:xfrm>
        </p:spPr>
        <p:txBody>
          <a:bodyPr/>
          <a:lstStyle/>
          <a:p>
            <a:pPr marL="0" lvl="1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Conscientious – High “C”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4)</a:t>
            </a:r>
          </a:p>
        </p:txBody>
      </p:sp>
    </p:spTree>
    <p:extLst>
      <p:ext uri="{BB962C8B-B14F-4D97-AF65-F5344CB8AC3E}">
        <p14:creationId xmlns:p14="http://schemas.microsoft.com/office/powerpoint/2010/main" val="3013944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1A45FF-077F-4B44-A93A-48C92348D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300" y="12915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Arial Bold" charset="0"/>
              </a:rPr>
              <a:t>U.S. Presidents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35796"/>
            <a:ext cx="8763000" cy="6331804"/>
          </a:xfrm>
        </p:spPr>
        <p:txBody>
          <a:bodyPr/>
          <a:lstStyle/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u="sng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High C BLENDS      	Presidents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Primary C 	       Calvin Coolidge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C/D/S 	       Richard Nixon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C/S/I 	       Jimmy Carter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C=S 	       Thomas Jefferson </a:t>
            </a:r>
            <a:r>
              <a:rPr lang="en-US" sz="1600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0" indent="0"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endParaRPr lang="en-US" b="1" dirty="0">
              <a:solidFill>
                <a:srgbClr val="8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Times New Roman Bold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34000" y="6553200"/>
            <a:ext cx="1295400" cy="228600"/>
          </a:xfrm>
          <a:prstGeom prst="rect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10200" y="6477000"/>
            <a:ext cx="3657600" cy="304800"/>
          </a:xfrm>
          <a:prstGeom prst="rect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50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B2BDBF-86CA-BA43-97B5-FC0C86CAE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0"/>
            <a:ext cx="8153400" cy="762000"/>
          </a:xfrm>
        </p:spPr>
        <p:txBody>
          <a:bodyPr/>
          <a:lstStyle/>
          <a:p>
            <a:br>
              <a:rPr lang="en-US" sz="2400" b="1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Arial Bold" charset="0"/>
              </a:rPr>
            </a:b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Arial Bold" charset="0"/>
              </a:rPr>
              <a:t>DISC Blends &amp; WW II Generals &amp; Admirals</a:t>
            </a:r>
            <a:b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Arial Bold" charset="0"/>
              </a:rPr>
            </a:b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4"/>
          <p:cNvSpPr>
            <a:spLocks noGrp="1"/>
          </p:cNvSpPr>
          <p:nvPr>
            <p:ph idx="1"/>
          </p:nvPr>
        </p:nvSpPr>
        <p:spPr bwMode="auto">
          <a:xfrm>
            <a:off x="990600" y="990600"/>
            <a:ext cx="7772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88" bIns="0"/>
          <a:lstStyle/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u="sng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DISC BLENDS	      (G) Generals, (A) Admirals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Producer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(G) Bernard Montgomery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D/I - [Result-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Driven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(G) George S. Patton Jr. 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D=I	 -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Dynamo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(G) Douglas MacArthur 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D/C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Explorer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(A) Ernest King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I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Networker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(A) John McCain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I/D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Influencer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(A) William 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“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Bull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”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Halsey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I/S - [Coach,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Encourager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(G) Dwight Eisenhower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I/C - [Assessor]	       (A) </a:t>
            </a:r>
            <a:r>
              <a:rPr lang="en-US" sz="1600" b="1" baseline="0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Arleigh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“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31 knot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”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Burke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 or S/C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Planner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(A) Raymond Spruance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S/D/C-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Finisher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(A) Marc 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“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Pete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”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</a:t>
            </a:r>
            <a:r>
              <a:rPr lang="en-US" altLang="ja-JP" sz="1600" b="1" baseline="0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Mitscher</a:t>
            </a:r>
            <a:endParaRPr lang="en-US" altLang="ja-JP" sz="1600" b="1" baseline="0" dirty="0">
              <a:solidFill>
                <a:schemeClr val="bg2"/>
              </a:solidFill>
              <a:latin typeface="Times New Roman Bold" charset="0"/>
              <a:sym typeface="Times New Roman Bold" charset="0"/>
            </a:endParaRP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S/I	-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Harmonizer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(A) Chester Nimitz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S/C/D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Examiner, Validator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               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(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G) George C Marshall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S/I/C – [Practitioner]	       (G) Harold Alexander		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C or C/S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Fact Finder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                           (G) Omar Nelson Bradley	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C/D/S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Formalist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(G) Walter </a:t>
            </a:r>
            <a:r>
              <a:rPr lang="en-US" sz="1600" b="1" baseline="0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Bedell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Smith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C/D  </a:t>
            </a:r>
            <a:r>
              <a:rPr lang="mr-IN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[Technician]	       (G) Alan Brooke 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C=S -  [Diplomat]	       (G) 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Freddie de </a:t>
            </a:r>
            <a:r>
              <a:rPr lang="en-US" sz="1600" b="1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Guingand</a:t>
            </a:r>
            <a:endParaRPr lang="en-US" sz="1600" b="1" dirty="0">
              <a:solidFill>
                <a:schemeClr val="bg2"/>
              </a:solidFill>
              <a:latin typeface="Times New Roman Bold" charset="0"/>
              <a:sym typeface="Times New Roman Bold" charset="0"/>
            </a:endParaRP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dirty="0">
                <a:solidFill>
                  <a:srgbClr val="081D58"/>
                </a:solidFill>
                <a:latin typeface="Times New Roman Bold" charset="0"/>
                <a:sym typeface="Times New Roman Bold" charset="0"/>
              </a:rPr>
              <a:t>	</a:t>
            </a:r>
            <a:r>
              <a:rPr lang="en-US" sz="1600" baseline="0" dirty="0">
                <a:solidFill>
                  <a:srgbClr val="081D58"/>
                </a:solidFill>
                <a:latin typeface="Times New Roman Bold" charset="0"/>
                <a:sym typeface="Times New Roman Bold" charset="0"/>
              </a:rPr>
              <a:t>	       </a:t>
            </a:r>
            <a:r>
              <a:rPr lang="en-US" sz="1600" baseline="0" dirty="0">
                <a:solidFill>
                  <a:srgbClr val="081D58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7220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2E0E89-2FC8-E446-848E-DF76F21C5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Sharing Time</a:t>
            </a:r>
            <a:endParaRPr lang="en-US" sz="40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839200" cy="4114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800" b="1" dirty="0"/>
          </a:p>
          <a:p>
            <a:r>
              <a:rPr lang="en-US" altLang="en-US" b="1" dirty="0">
                <a:solidFill>
                  <a:srgbClr val="000000"/>
                </a:solidFill>
              </a:rPr>
              <a:t>You should now have three cards that contain adjectives that are very descriptive of you.</a:t>
            </a:r>
          </a:p>
          <a:p>
            <a:endParaRPr lang="en-US" altLang="en-US" b="1" dirty="0">
              <a:solidFill>
                <a:srgbClr val="000000"/>
              </a:solidFill>
            </a:endParaRPr>
          </a:p>
          <a:p>
            <a:endParaRPr lang="en-US" altLang="en-US" b="1" dirty="0">
              <a:solidFill>
                <a:srgbClr val="000000"/>
              </a:solidFill>
            </a:endParaRPr>
          </a:p>
          <a:p>
            <a:r>
              <a:rPr lang="en-US" altLang="en-US" b="1" dirty="0">
                <a:solidFill>
                  <a:srgbClr val="000000"/>
                </a:solidFill>
              </a:rPr>
              <a:t>Take 45 seconds each and share with your small group:  “How do these personal characteristics help you be successful in your ____(team or ministry) role_____.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prstClr val="white">
                    <a:alpha val="50000"/>
                  </a:prst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29651B-9D12-234F-B00A-5AC0C7C84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72869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orgia" charset="0"/>
                <a:ea typeface="MS PGothic" charset="0"/>
                <a:cs typeface="MS PGothic" charset="0"/>
                <a:sym typeface="Arial Bold" charset="0"/>
              </a:rPr>
              <a:t>Popular Models –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orgia" charset="0"/>
                <a:ea typeface="MS PGothic" charset="0"/>
                <a:cs typeface="MS PGothic" charset="0"/>
                <a:sym typeface="Arial Bold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orgia" charset="0"/>
                <a:ea typeface="MS PGothic" charset="0"/>
                <a:cs typeface="MS PGothic" charset="0"/>
                <a:sym typeface="Arial Bold" charset="0"/>
              </a:rPr>
              <a:t>Charlie Brown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96308"/>
            <a:ext cx="8915400" cy="5571292"/>
          </a:xfrm>
        </p:spPr>
        <p:txBody>
          <a:bodyPr/>
          <a:lstStyle/>
          <a:p>
            <a:pPr marL="0" indent="0"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4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        Lucy			D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        Sally 			I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        Charlie 			S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        Schroeder 			C</a:t>
            </a:r>
          </a:p>
        </p:txBody>
      </p:sp>
    </p:spTree>
    <p:extLst>
      <p:ext uri="{BB962C8B-B14F-4D97-AF65-F5344CB8AC3E}">
        <p14:creationId xmlns:p14="http://schemas.microsoft.com/office/powerpoint/2010/main" val="3138414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10010B-454E-D348-AFBB-56321BB61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0" y="0"/>
            <a:ext cx="8397875" cy="858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/>
              </a:rPr>
              <a:t>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 Blends &amp; Biblical Characters 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690563" y="990600"/>
            <a:ext cx="8159750" cy="599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 BLENDS	      BIBLICAL CHARACTERS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D – [Producer]	       SOLOMON, RAHAB*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D/I – [Result-Driven]	       JOSHUA, SARAH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D=I	 - [Dynamo]	       APOLLOS, STEPHEN,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LYDIA*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D/C or C/D – [Explorer]	       PAUL, MICHAL*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I – [Networker]	       AARON, KING SAUL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I/D – [Influencer]	       PETER, REBEKAH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I/S – [Coach]	       BARNABAS, ABIGAIL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I/C – [Assessor]	       DAVID, MARY MAGDALENE*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S or S/C – [Planner]       ISSAC, DORCAS*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S/D	- [Finisher]	       NEHEMIAH, MARTHA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S/I	- [Harmonizer]	       ABRAHAM, HANNAH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S/C/D – [Examiner]	       JACOB,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JAMES [ACTS 15], ANNA*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C or C/S –[Fact Finder]  LUKE, ESTHER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C/S/D – [Formalist]	       MOSES,  THOMAS, NAOMI*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C/S/I – [Technician]	       ELIJAH, DEBORAH*, RUTH*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 = S – [Diplomat]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JOHN, MARY (mother of Jesus)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-1" y="2057400"/>
            <a:ext cx="9143999" cy="381000"/>
          </a:xfrm>
          <a:prstGeom prst="ellips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98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Biblical Behavioral Assessment</a:t>
            </a:r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060451"/>
          </a:xfrm>
          <a:solidFill>
            <a:srgbClr val="C00000"/>
          </a:solidFill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16 Behavioral Pattern Blends</a:t>
            </a:r>
          </a:p>
        </p:txBody>
      </p:sp>
      <p:pic>
        <p:nvPicPr>
          <p:cNvPr id="222211" name="Picture 3" descr="DEVELOPER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1747838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2" name="Picture 4" descr="PROMOTER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743075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3" name="Picture 5" descr="SPECIALIST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738313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4" name="Picture 6" descr="RESULT-ORIENTED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967038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5" name="Picture 7" descr="PERSUADER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2967038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6" name="Picture 8" descr="ACHIEVER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2957513"/>
            <a:ext cx="876300" cy="10128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7" name="Picture 9" descr="OBJECTIVE THINKER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738313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8" name="Picture 10" descr="INSPIRATIONAL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4181475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9" name="Picture 11" descr="COUNSELOR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181475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0" name="Picture 12" descr="AGENT"/>
          <p:cNvPicPr preferRelativeResize="0"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4181475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1" name="Picture 13" descr="PERFECTIONIST"/>
          <p:cNvPicPr preferRelativeResize="0"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2962275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2" name="Picture 14" descr="CREATIVE"/>
          <p:cNvPicPr preferRelativeResize="0"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10200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3" name="Picture 15" descr="APPRAISER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410200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4" name="Picture 16" descr="INVESTIGATOR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5410200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5" name="Picture 17" descr="PRACTITIONER"/>
          <p:cNvPicPr preferRelativeResize="0"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4186238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2226" name="Text Box 18"/>
          <p:cNvSpPr txBox="1">
            <a:spLocks noChangeArrowheads="1"/>
          </p:cNvSpPr>
          <p:nvPr/>
        </p:nvSpPr>
        <p:spPr bwMode="auto">
          <a:xfrm>
            <a:off x="1143000" y="1062038"/>
            <a:ext cx="74676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22227" name="Text Box 19"/>
          <p:cNvSpPr txBox="1">
            <a:spLocks noChangeArrowheads="1"/>
          </p:cNvSpPr>
          <p:nvPr/>
        </p:nvSpPr>
        <p:spPr bwMode="auto">
          <a:xfrm>
            <a:off x="6543675" y="1500188"/>
            <a:ext cx="1677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Fact Finder</a:t>
            </a:r>
          </a:p>
        </p:txBody>
      </p:sp>
      <p:sp>
        <p:nvSpPr>
          <p:cNvPr id="222228" name="Text Box 20"/>
          <p:cNvSpPr txBox="1">
            <a:spLocks noChangeArrowheads="1"/>
          </p:cNvSpPr>
          <p:nvPr/>
        </p:nvSpPr>
        <p:spPr bwMode="auto">
          <a:xfrm>
            <a:off x="1919288" y="2720975"/>
            <a:ext cx="1538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Results-Driven</a:t>
            </a:r>
          </a:p>
        </p:txBody>
      </p:sp>
      <p:sp>
        <p:nvSpPr>
          <p:cNvPr id="222229" name="Text Box 21"/>
          <p:cNvSpPr txBox="1">
            <a:spLocks noChangeArrowheads="1"/>
          </p:cNvSpPr>
          <p:nvPr/>
        </p:nvSpPr>
        <p:spPr bwMode="auto">
          <a:xfrm>
            <a:off x="2024063" y="3935413"/>
            <a:ext cx="1266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Dynamo</a:t>
            </a:r>
          </a:p>
        </p:txBody>
      </p:sp>
      <p:sp>
        <p:nvSpPr>
          <p:cNvPr id="222230" name="Text Box 22"/>
          <p:cNvSpPr txBox="1">
            <a:spLocks noChangeArrowheads="1"/>
          </p:cNvSpPr>
          <p:nvPr/>
        </p:nvSpPr>
        <p:spPr bwMode="auto">
          <a:xfrm>
            <a:off x="2152650" y="5164138"/>
            <a:ext cx="9064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Explorer</a:t>
            </a:r>
          </a:p>
        </p:txBody>
      </p:sp>
      <p:sp>
        <p:nvSpPr>
          <p:cNvPr id="222231" name="Text Box 23"/>
          <p:cNvSpPr txBox="1">
            <a:spLocks noChangeArrowheads="1"/>
          </p:cNvSpPr>
          <p:nvPr/>
        </p:nvSpPr>
        <p:spPr bwMode="auto">
          <a:xfrm>
            <a:off x="3681413" y="1497013"/>
            <a:ext cx="996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Networker</a:t>
            </a:r>
          </a:p>
        </p:txBody>
      </p:sp>
      <p:sp>
        <p:nvSpPr>
          <p:cNvPr id="222232" name="Text Box 24"/>
          <p:cNvSpPr txBox="1">
            <a:spLocks noChangeArrowheads="1"/>
          </p:cNvSpPr>
          <p:nvPr/>
        </p:nvSpPr>
        <p:spPr bwMode="auto">
          <a:xfrm>
            <a:off x="3667125" y="2720975"/>
            <a:ext cx="10747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Influencer</a:t>
            </a:r>
          </a:p>
        </p:txBody>
      </p:sp>
      <p:sp>
        <p:nvSpPr>
          <p:cNvPr id="222233" name="Text Box 25"/>
          <p:cNvSpPr txBox="1">
            <a:spLocks noChangeArrowheads="1"/>
          </p:cNvSpPr>
          <p:nvPr/>
        </p:nvSpPr>
        <p:spPr bwMode="auto">
          <a:xfrm>
            <a:off x="3652838" y="3935413"/>
            <a:ext cx="1087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Coach</a:t>
            </a:r>
          </a:p>
        </p:txBody>
      </p:sp>
      <p:sp>
        <p:nvSpPr>
          <p:cNvPr id="222234" name="Text Box 26"/>
          <p:cNvSpPr txBox="1">
            <a:spLocks noChangeArrowheads="1"/>
          </p:cNvSpPr>
          <p:nvPr/>
        </p:nvSpPr>
        <p:spPr bwMode="auto">
          <a:xfrm>
            <a:off x="3662363" y="5172075"/>
            <a:ext cx="9794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Assessor</a:t>
            </a:r>
          </a:p>
        </p:txBody>
      </p:sp>
      <p:sp>
        <p:nvSpPr>
          <p:cNvPr id="222235" name="Text Box 27"/>
          <p:cNvSpPr txBox="1">
            <a:spLocks noChangeArrowheads="1"/>
          </p:cNvSpPr>
          <p:nvPr/>
        </p:nvSpPr>
        <p:spPr bwMode="auto">
          <a:xfrm>
            <a:off x="5334000" y="1497013"/>
            <a:ext cx="103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Planner</a:t>
            </a:r>
          </a:p>
        </p:txBody>
      </p:sp>
      <p:sp>
        <p:nvSpPr>
          <p:cNvPr id="222236" name="Text Box 28"/>
          <p:cNvSpPr txBox="1">
            <a:spLocks noChangeArrowheads="1"/>
          </p:cNvSpPr>
          <p:nvPr/>
        </p:nvSpPr>
        <p:spPr bwMode="auto">
          <a:xfrm>
            <a:off x="5343525" y="2720975"/>
            <a:ext cx="957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Finisher</a:t>
            </a:r>
          </a:p>
        </p:txBody>
      </p:sp>
      <p:sp>
        <p:nvSpPr>
          <p:cNvPr id="222237" name="Text Box 29"/>
          <p:cNvSpPr txBox="1">
            <a:spLocks noChangeArrowheads="1"/>
          </p:cNvSpPr>
          <p:nvPr/>
        </p:nvSpPr>
        <p:spPr bwMode="auto">
          <a:xfrm>
            <a:off x="5164138" y="3940175"/>
            <a:ext cx="1136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Harmonizer</a:t>
            </a:r>
          </a:p>
        </p:txBody>
      </p:sp>
      <p:sp>
        <p:nvSpPr>
          <p:cNvPr id="222238" name="Text Box 30"/>
          <p:cNvSpPr txBox="1">
            <a:spLocks noChangeArrowheads="1"/>
          </p:cNvSpPr>
          <p:nvPr/>
        </p:nvSpPr>
        <p:spPr bwMode="auto">
          <a:xfrm>
            <a:off x="5257800" y="5173663"/>
            <a:ext cx="1214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Examiner</a:t>
            </a:r>
          </a:p>
        </p:txBody>
      </p:sp>
      <p:sp>
        <p:nvSpPr>
          <p:cNvPr id="222239" name="Text Box 31"/>
          <p:cNvSpPr txBox="1">
            <a:spLocks noChangeArrowheads="1"/>
          </p:cNvSpPr>
          <p:nvPr/>
        </p:nvSpPr>
        <p:spPr bwMode="auto">
          <a:xfrm>
            <a:off x="2133600" y="1500188"/>
            <a:ext cx="9826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Producer</a:t>
            </a:r>
          </a:p>
        </p:txBody>
      </p:sp>
      <p:sp>
        <p:nvSpPr>
          <p:cNvPr id="222240" name="Text Box 32"/>
          <p:cNvSpPr txBox="1">
            <a:spLocks noChangeArrowheads="1"/>
          </p:cNvSpPr>
          <p:nvPr/>
        </p:nvSpPr>
        <p:spPr bwMode="auto">
          <a:xfrm>
            <a:off x="6767513" y="2716213"/>
            <a:ext cx="1282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Formalist</a:t>
            </a:r>
          </a:p>
        </p:txBody>
      </p:sp>
      <p:sp>
        <p:nvSpPr>
          <p:cNvPr id="222241" name="Text Box 33"/>
          <p:cNvSpPr txBox="1">
            <a:spLocks noChangeArrowheads="1"/>
          </p:cNvSpPr>
          <p:nvPr/>
        </p:nvSpPr>
        <p:spPr bwMode="auto">
          <a:xfrm>
            <a:off x="6781800" y="3944938"/>
            <a:ext cx="1193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Technician</a:t>
            </a:r>
          </a:p>
        </p:txBody>
      </p:sp>
      <p:sp>
        <p:nvSpPr>
          <p:cNvPr id="222242" name="Rectangle 34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7" name="Picture 13" descr="PERFECTIONIST"/>
          <p:cNvPicPr preferRelativeResize="0"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5410200"/>
            <a:ext cx="784225" cy="933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6767513" y="5172075"/>
            <a:ext cx="12826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Diplomat</a:t>
            </a:r>
          </a:p>
        </p:txBody>
      </p:sp>
    </p:spTree>
    <p:extLst>
      <p:ext uri="{BB962C8B-B14F-4D97-AF65-F5344CB8AC3E}">
        <p14:creationId xmlns:p14="http://schemas.microsoft.com/office/powerpoint/2010/main" val="2771115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E3A13E-C978-6941-996B-138597043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0"/>
            <a:ext cx="7896225" cy="761999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Pp. 18-19 DISC Behavioral Continuums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  <a:r>
              <a:rPr lang="en-US" sz="2000" b="1" dirty="0"/>
              <a:t>            </a:t>
            </a:r>
            <a:r>
              <a:rPr lang="en-US" dirty="0"/>
              <a:t>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2500" r="25987" b="17708"/>
          <a:stretch>
            <a:fillRect/>
          </a:stretch>
        </p:blipFill>
        <p:spPr bwMode="auto">
          <a:xfrm>
            <a:off x="85725" y="858129"/>
            <a:ext cx="4352925" cy="546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5625" r="25401" b="13542"/>
          <a:stretch>
            <a:fillRect/>
          </a:stretch>
        </p:blipFill>
        <p:spPr bwMode="auto">
          <a:xfrm>
            <a:off x="4591632" y="914400"/>
            <a:ext cx="445711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476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15D642-F7BD-3D4C-B701-608785514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0"/>
            <a:ext cx="7820025" cy="7620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DISC Basic Concepts </a:t>
            </a:r>
            <a:r>
              <a:rPr lang="en-US" sz="2800" b="1" dirty="0">
                <a:solidFill>
                  <a:srgbClr val="C00000"/>
                </a:solidFill>
                <a:cs typeface="Trebuchet MS"/>
              </a:rPr>
              <a:t>(H.O. p 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1219200"/>
            <a:ext cx="8963025" cy="48768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Similar styles tend to be compatible </a:t>
            </a:r>
            <a:r>
              <a:rPr lang="en-US" altLang="en-US" sz="2800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socially</a:t>
            </a:r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.</a:t>
            </a:r>
          </a:p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Work task effectiveness is strengthened by</a:t>
            </a:r>
          </a:p>
          <a:p>
            <a:pPr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    mixing different styles.</a:t>
            </a:r>
          </a:p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Mixing different styles may result in </a:t>
            </a:r>
            <a:r>
              <a:rPr lang="en-US" altLang="en-US" sz="2800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conflict</a:t>
            </a:r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.</a:t>
            </a:r>
          </a:p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All styles can work together provided certain conditions exist:</a:t>
            </a:r>
          </a:p>
          <a:p>
            <a:pPr marL="457200" lvl="1" indent="0">
              <a:buNone/>
            </a:pP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 -Mutual </a:t>
            </a:r>
            <a:r>
              <a:rPr lang="en-US" altLang="en-US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trust</a:t>
            </a: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, </a:t>
            </a:r>
            <a:b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-mutual respect, </a:t>
            </a:r>
            <a:b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-and a willingness to </a:t>
            </a:r>
            <a:r>
              <a:rPr lang="en-US" altLang="en-US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adapt</a:t>
            </a: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D07DDF7-5318-B54C-8221-FB305F6F6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43427" name="Rectangle 3"/>
          <p:cNvSpPr>
            <a:spLocks noChangeArrowheads="1"/>
          </p:cNvSpPr>
          <p:nvPr/>
        </p:nvSpPr>
        <p:spPr bwMode="auto">
          <a:xfrm>
            <a:off x="2106613" y="2728843"/>
            <a:ext cx="6867525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800000"/>
                </a:solidFill>
                <a:latin typeface="Trebuchet MS"/>
                <a:cs typeface="Trebuchet MS"/>
              </a:rPr>
              <a:t>Golden Rule</a:t>
            </a:r>
          </a:p>
        </p:txBody>
      </p:sp>
      <p:sp>
        <p:nvSpPr>
          <p:cNvPr id="743428" name="Rectangle 4"/>
          <p:cNvSpPr>
            <a:spLocks noChangeArrowheads="1"/>
          </p:cNvSpPr>
          <p:nvPr/>
        </p:nvSpPr>
        <p:spPr bwMode="auto">
          <a:xfrm>
            <a:off x="2120900" y="4597109"/>
            <a:ext cx="3863088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800000"/>
                </a:solidFill>
                <a:latin typeface="Trebuchet MS"/>
                <a:cs typeface="Trebuchet MS"/>
              </a:rPr>
              <a:t>Platinum Rule</a:t>
            </a:r>
          </a:p>
        </p:txBody>
      </p:sp>
      <p:sp>
        <p:nvSpPr>
          <p:cNvPr id="743429" name="Rectangle 5"/>
          <p:cNvSpPr>
            <a:spLocks noChangeArrowheads="1"/>
          </p:cNvSpPr>
          <p:nvPr/>
        </p:nvSpPr>
        <p:spPr bwMode="auto">
          <a:xfrm>
            <a:off x="2329630" y="1749263"/>
            <a:ext cx="6357170" cy="868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willingness to modify my behavior for the benefit of the relationship.</a:t>
            </a:r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2349231" y="3562821"/>
            <a:ext cx="5006975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Do unto others as you would have them do unto </a:t>
            </a:r>
            <a:r>
              <a:rPr lang="en-US" sz="2400" b="1" i="1" u="sng" dirty="0">
                <a:solidFill>
                  <a:srgbClr val="000000"/>
                </a:solidFill>
                <a:latin typeface="Trebuchet MS"/>
                <a:cs typeface="Trebuchet MS"/>
              </a:rPr>
              <a:t>you</a:t>
            </a: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</a:p>
        </p:txBody>
      </p:sp>
      <p:sp>
        <p:nvSpPr>
          <p:cNvPr id="743431" name="Rectangle 7"/>
          <p:cNvSpPr>
            <a:spLocks noChangeArrowheads="1"/>
          </p:cNvSpPr>
          <p:nvPr/>
        </p:nvSpPr>
        <p:spPr bwMode="auto">
          <a:xfrm>
            <a:off x="2364824" y="5363986"/>
            <a:ext cx="5006975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Do unto others as </a:t>
            </a:r>
            <a:r>
              <a:rPr lang="en-US" sz="2400" b="1" i="1" u="sng" dirty="0">
                <a:solidFill>
                  <a:srgbClr val="000000"/>
                </a:solidFill>
                <a:latin typeface="Trebuchet MS"/>
                <a:cs typeface="Trebuchet MS"/>
              </a:rPr>
              <a:t>they</a:t>
            </a: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 want to be done unto.</a:t>
            </a:r>
          </a:p>
        </p:txBody>
      </p:sp>
      <p:pic>
        <p:nvPicPr>
          <p:cNvPr id="743436" name="Picture 12" descr="Picture 9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8" y="4523934"/>
            <a:ext cx="1801812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9" descr="people_scheduling-time3" hidden="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338" y="4910138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3437" name="Picture 13" descr="Picture 10_ppt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4338" y="2700953"/>
            <a:ext cx="18018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0" descr="people_scheduling-time1" hidden="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4338" y="3054350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3438" name="Picture 14" descr="Picture 11_ppt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4338" y="838200"/>
            <a:ext cx="18018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11" descr="people_scheduling-time2" hidden="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4338" y="1200150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3439" name="Rectangle 15"/>
          <p:cNvSpPr>
            <a:spLocks noChangeArrowheads="1"/>
          </p:cNvSpPr>
          <p:nvPr/>
        </p:nvSpPr>
        <p:spPr bwMode="auto">
          <a:xfrm>
            <a:off x="2106613" y="858674"/>
            <a:ext cx="6867525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800000"/>
                </a:solidFill>
                <a:latin typeface="Trebuchet MS"/>
                <a:cs typeface="Trebuchet MS"/>
              </a:rPr>
              <a:t>Adaptability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4D1235-2C5D-4042-814B-F2CD2192C245}"/>
              </a:ext>
            </a:extLst>
          </p:cNvPr>
          <p:cNvSpPr txBox="1"/>
          <p:nvPr/>
        </p:nvSpPr>
        <p:spPr>
          <a:xfrm>
            <a:off x="0" y="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Behavioral Adaptability </a:t>
            </a:r>
            <a:r>
              <a:rPr lang="en-US" sz="2800" b="1" dirty="0">
                <a:solidFill>
                  <a:srgbClr val="C00000"/>
                </a:solidFill>
              </a:rPr>
              <a:t>(H.O. p 5)</a:t>
            </a:r>
          </a:p>
        </p:txBody>
      </p:sp>
    </p:spTree>
    <p:extLst>
      <p:ext uri="{BB962C8B-B14F-4D97-AF65-F5344CB8AC3E}">
        <p14:creationId xmlns:p14="http://schemas.microsoft.com/office/powerpoint/2010/main" val="2344897827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4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74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  <p:bldP spid="743428" grpId="0"/>
      <p:bldP spid="743429" grpId="0"/>
      <p:bldP spid="743430" grpId="0"/>
      <p:bldP spid="743431" grpId="0"/>
      <p:bldP spid="74343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6AAAB6D-1A9A-314C-A471-F7EF50213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Style Shifting </a:t>
            </a:r>
            <a:r>
              <a:rPr lang="en-US" sz="2800" b="1" dirty="0">
                <a:solidFill>
                  <a:srgbClr val="C00000"/>
                </a:solidFill>
              </a:rPr>
              <a:t>(H.O. p 6)</a:t>
            </a:r>
            <a:endParaRPr lang="en-US" sz="28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latin typeface="Arial Black"/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304800" y="1371600"/>
            <a:ext cx="5334000" cy="1339850"/>
            <a:chOff x="240" y="960"/>
            <a:chExt cx="3792" cy="816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40" y="1060"/>
              <a:ext cx="2928" cy="656"/>
            </a:xfrm>
            <a:prstGeom prst="rect">
              <a:avLst/>
            </a:prstGeom>
            <a:solidFill>
              <a:srgbClr val="296CBE"/>
            </a:solidFill>
            <a:ln w="107950" cmpd="thickThin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Knowing your </a:t>
              </a:r>
              <a:b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own style</a:t>
              </a:r>
              <a:endParaRPr lang="en-US" alt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3168" y="960"/>
              <a:ext cx="864" cy="816"/>
            </a:xfrm>
            <a:prstGeom prst="rightArrow">
              <a:avLst>
                <a:gd name="adj1" fmla="val 50000"/>
                <a:gd name="adj2" fmla="val 26471"/>
              </a:avLst>
            </a:prstGeom>
            <a:solidFill>
              <a:srgbClr val="296CBE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5400">
                <a:solidFill>
                  <a:srgbClr val="FFFFFF"/>
                </a:solidFill>
                <a:latin typeface="Times" panose="02020603050405020304" pitchFamily="18" charset="0"/>
              </a:endParaRPr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790736" y="1587209"/>
            <a:ext cx="3353265" cy="3746791"/>
            <a:chOff x="3698" y="736"/>
            <a:chExt cx="2062" cy="2912"/>
          </a:xfrm>
        </p:grpSpPr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3698" y="736"/>
              <a:ext cx="2062" cy="837"/>
            </a:xfrm>
            <a:prstGeom prst="rect">
              <a:avLst/>
            </a:prstGeom>
            <a:solidFill>
              <a:srgbClr val="FF0000"/>
            </a:solidFill>
            <a:ln w="107950" cmpd="thickThin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Recognizing another’s style</a:t>
              </a:r>
              <a:endParaRPr lang="en-US" alt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10" descr="Wide downward diagonal"/>
            <p:cNvSpPr>
              <a:spLocks noChangeArrowheads="1"/>
            </p:cNvSpPr>
            <p:nvPr/>
          </p:nvSpPr>
          <p:spPr bwMode="auto">
            <a:xfrm rot="16200000" flipH="1">
              <a:off x="3744" y="2304"/>
              <a:ext cx="1392" cy="12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2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lnTo>
                    <a:pt x="15429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schemeClr val="bg2"/>
              </a:bgClr>
            </a:patt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838200" y="3200400"/>
            <a:ext cx="4953000" cy="3124200"/>
            <a:chOff x="336" y="2112"/>
            <a:chExt cx="3438" cy="2208"/>
          </a:xfrm>
        </p:grpSpPr>
        <p:sp>
          <p:nvSpPr>
            <p:cNvPr id="20" name="Oval 3"/>
            <p:cNvSpPr>
              <a:spLocks noChangeArrowheads="1"/>
            </p:cNvSpPr>
            <p:nvPr/>
          </p:nvSpPr>
          <p:spPr bwMode="auto">
            <a:xfrm>
              <a:off x="336" y="2112"/>
              <a:ext cx="3438" cy="2208"/>
            </a:xfrm>
            <a:prstGeom prst="ellipse">
              <a:avLst/>
            </a:prstGeom>
            <a:solidFill>
              <a:srgbClr val="009900"/>
            </a:solidFill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5400">
                <a:solidFill>
                  <a:srgbClr val="FFFFFF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730" y="2311"/>
              <a:ext cx="2624" cy="1805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mpd="thickTh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Shifting your style: Adapt your approach to meet the needs of the other person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1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1CCB07-D1C0-D749-84A3-CB8297007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14300" y="114301"/>
            <a:ext cx="8382000" cy="647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C00000"/>
                </a:solidFill>
                <a:cs typeface="Trebuchet MS"/>
              </a:rPr>
              <a:t>  T</a:t>
            </a:r>
            <a:r>
              <a:rPr lang="en-US" sz="3600" dirty="0">
                <a:solidFill>
                  <a:srgbClr val="C00000"/>
                </a:solidFill>
                <a:cs typeface="Trebuchet MS"/>
              </a:rPr>
              <a:t>ypical Shifts for Each Style </a:t>
            </a:r>
            <a:r>
              <a:rPr lang="en-US" sz="2000" dirty="0">
                <a:solidFill>
                  <a:srgbClr val="C00000"/>
                </a:solidFill>
                <a:cs typeface="Trebuchet MS"/>
              </a:rPr>
              <a:t>(H.O. p 6)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l" eaLnBrk="1" hangingPunct="1">
              <a:buFont typeface="Wingdings" pitchFamily="2" charset="2"/>
              <a:buNone/>
            </a:pPr>
            <a:r>
              <a:rPr lang="en-US" b="1" dirty="0">
                <a:solidFill>
                  <a:srgbClr val="FFC000"/>
                </a:solidFill>
              </a:rPr>
              <a:t>Highlight</a:t>
            </a:r>
            <a:r>
              <a:rPr lang="en-US" b="1" i="1" dirty="0"/>
              <a:t> 2-3 shifts for your high style:</a:t>
            </a:r>
          </a:p>
          <a:p>
            <a:pPr marL="231775" indent="-231775" algn="l" eaLnBrk="1" hangingPunct="1">
              <a:buFont typeface="Wingdings" pitchFamily="2" charset="2"/>
              <a:buNone/>
            </a:pP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86000"/>
            <a:ext cx="7086600" cy="1981200"/>
          </a:xfrm>
        </p:spPr>
        <p:txBody>
          <a:bodyPr/>
          <a:lstStyle/>
          <a:p>
            <a:pPr algn="l"/>
            <a:r>
              <a:rPr lang="en-US" b="1" dirty="0"/>
              <a:t>High D example:</a:t>
            </a:r>
            <a:br>
              <a:rPr lang="en-US" b="1" dirty="0"/>
            </a:br>
            <a:endParaRPr lang="en-US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Ask for opinions of others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Negotiate decision-making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Listen without interruptions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Adapt to time needs of others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Allow others to assume leadership more 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71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973825-72CB-BF43-BDED-2E76F526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People Reading </a:t>
            </a:r>
            <a:r>
              <a:rPr lang="en-US" sz="2800" b="1" dirty="0">
                <a:solidFill>
                  <a:srgbClr val="C00000"/>
                </a:solidFill>
              </a:rPr>
              <a:t>(H.O. p 7)</a:t>
            </a:r>
            <a:endParaRPr lang="en-US" sz="28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Snagit_PPT921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388130" cy="5334000"/>
          </a:xfrm>
        </p:spPr>
      </p:pic>
    </p:spTree>
    <p:extLst>
      <p:ext uri="{BB962C8B-B14F-4D97-AF65-F5344CB8AC3E}">
        <p14:creationId xmlns:p14="http://schemas.microsoft.com/office/powerpoint/2010/main" val="194390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1E2F06-8D37-9742-8521-6C9CF0F99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People Reading </a:t>
            </a:r>
            <a:r>
              <a:rPr lang="en-US" sz="2800" b="1" dirty="0">
                <a:solidFill>
                  <a:srgbClr val="C00000"/>
                </a:solidFill>
              </a:rPr>
              <a:t>(H.O. p 8)</a:t>
            </a:r>
            <a:endParaRPr lang="en-US" sz="28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181600"/>
          </a:xfrm>
        </p:spPr>
        <p:txBody>
          <a:bodyPr/>
          <a:lstStyle/>
          <a:p>
            <a:r>
              <a:rPr lang="en-US" b="1" dirty="0"/>
              <a:t>Name___________________________________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Guarded/Task Oriented </a:t>
            </a:r>
            <a:r>
              <a:rPr lang="en-US" b="1" dirty="0">
                <a:solidFill>
                  <a:srgbClr val="C00000"/>
                </a:solidFill>
              </a:rPr>
              <a:t>OR </a:t>
            </a:r>
            <a:r>
              <a:rPr lang="en-US" b="1" dirty="0"/>
              <a:t>Open/People Oriented </a:t>
            </a:r>
            <a:br>
              <a:rPr lang="en-US" b="1" dirty="0"/>
            </a:br>
            <a:r>
              <a:rPr lang="en-US" b="1" dirty="0"/>
              <a:t>      </a:t>
            </a:r>
            <a:br>
              <a:rPr lang="en-US" b="1" dirty="0"/>
            </a:br>
            <a:r>
              <a:rPr lang="en-US" b="1" dirty="0"/>
              <a:t>Direct/Fast Paced </a:t>
            </a:r>
            <a:r>
              <a:rPr lang="en-US" b="1" dirty="0">
                <a:solidFill>
                  <a:srgbClr val="C00000"/>
                </a:solidFill>
              </a:rPr>
              <a:t>OR</a:t>
            </a:r>
            <a:r>
              <a:rPr lang="en-US" b="1" dirty="0"/>
              <a:t> Indirect/Moderate Paced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Observations</a:t>
            </a:r>
            <a:r>
              <a:rPr lang="en-US" b="1"/>
              <a:t>: ______________________________________________________________________________________________________________________________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6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83B4D7-99F2-B948-AAA0-A76087543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Learning Outcomes </a:t>
            </a:r>
            <a:r>
              <a:rPr lang="en-US" sz="2800" b="1" dirty="0">
                <a:solidFill>
                  <a:srgbClr val="C00000"/>
                </a:solidFill>
              </a:rPr>
              <a:t>(H.O. p 1)</a:t>
            </a:r>
            <a:endParaRPr lang="en-US" sz="28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82000" cy="4191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Discover the DISC Model of human behavior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Identify your strengths and giftedness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Identify the strengths and giftedness of others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Recognize how you need others to complete you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Discover the importance of adaptability and using the Platinum Rule 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  <a:cs typeface="Trebuchet MS"/>
              </a:rPr>
              <a:t>Improve team relationships, communication and performance</a:t>
            </a: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prstClr val="white">
                    <a:alpha val="50000"/>
                  </a:prst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28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B05B34-74C0-5C4E-B333-1373ABFBE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          </a:t>
            </a:r>
            <a:r>
              <a:rPr lang="en-US" sz="4800" b="1" dirty="0">
                <a:solidFill>
                  <a:srgbClr val="C00000"/>
                </a:solidFill>
              </a:rPr>
              <a:t>Billy Graham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495800"/>
            <a:ext cx="67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D87F52-4EC5-44C4-B9C2-599CE197C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676348"/>
            <a:ext cx="6248400" cy="3758686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2B53CF-B9C7-454B-9A94-62E7A8353BDE}"/>
              </a:ext>
            </a:extLst>
          </p:cNvPr>
          <p:cNvSpPr txBox="1"/>
          <p:nvPr/>
        </p:nvSpPr>
        <p:spPr>
          <a:xfrm>
            <a:off x="7010400" y="32766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6B5C40-2C33-442E-9BA1-ED3CC0A60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72" y="1676349"/>
            <a:ext cx="4403528" cy="37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0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D5C2F-F8C4-2E4A-9BEE-57125D3EE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0"/>
            <a:ext cx="7391400" cy="9144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          Adolf Hitler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495800"/>
            <a:ext cx="67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B53CF-B9C7-454B-9A94-62E7A8353BDE}"/>
              </a:ext>
            </a:extLst>
          </p:cNvPr>
          <p:cNvSpPr txBox="1"/>
          <p:nvPr/>
        </p:nvSpPr>
        <p:spPr>
          <a:xfrm>
            <a:off x="7010400" y="32766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C993A4-8894-413A-B3CF-7A483EFB1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669" y="914400"/>
            <a:ext cx="8873931" cy="541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EAC20E-0A9B-464E-884C-976306707C72}"/>
              </a:ext>
            </a:extLst>
          </p:cNvPr>
          <p:cNvSpPr txBox="1"/>
          <p:nvPr/>
        </p:nvSpPr>
        <p:spPr>
          <a:xfrm>
            <a:off x="381000" y="12954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968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ECE9B4-CB77-2240-8FD3-2D99454CC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prstClr val="white">
                    <a:alpha val="50000"/>
                  </a:prst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99" y="1107043"/>
            <a:ext cx="89916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with your assigned case study in groups, first identifying the D-I-S-C style of the person.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 the questions shown by determining some ways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would communicate with this person, and what you would avoid doing/saying.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Biblical DISC pages 38-43 for reference.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76200"/>
            <a:ext cx="7620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Study Application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(H.O. pages 9-12)</a:t>
            </a:r>
          </a:p>
        </p:txBody>
      </p:sp>
    </p:spTree>
    <p:extLst>
      <p:ext uri="{BB962C8B-B14F-4D97-AF65-F5344CB8AC3E}">
        <p14:creationId xmlns:p14="http://schemas.microsoft.com/office/powerpoint/2010/main" val="36284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3A45E67-6428-0645-A2A7-A3831333A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40930"/>
            <a:ext cx="9144000" cy="2514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sz="3600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P. 38                How To Modify Your    </a:t>
            </a:r>
            <a:br>
              <a:rPr lang="en-US" altLang="ja-JP" sz="3600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r>
              <a:rPr lang="en-US" altLang="ja-JP" sz="3600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                        Directness/Openness</a:t>
            </a:r>
            <a:br>
              <a:rPr lang="en-US" altLang="ja-JP" sz="1600" b="0" dirty="0">
                <a:solidFill>
                  <a:srgbClr val="C00000"/>
                </a:solidFill>
              </a:rPr>
            </a:br>
            <a:endParaRPr lang="en-US" sz="4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9600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897278"/>
              </p:ext>
            </p:extLst>
          </p:nvPr>
        </p:nvGraphicFramePr>
        <p:xfrm>
          <a:off x="152400" y="1447800"/>
          <a:ext cx="8686800" cy="3825717"/>
        </p:xfrm>
        <a:graphic>
          <a:graphicData uri="http://schemas.openxmlformats.org/drawingml/2006/table">
            <a:tbl>
              <a:tblPr firstRow="1" firstCol="1" bandRow="1"/>
              <a:tblGrid>
                <a:gridCol w="2173906">
                  <a:extLst>
                    <a:ext uri="{9D8B030D-6E8A-4147-A177-3AD203B41FA5}">
                      <a16:colId xmlns:a16="http://schemas.microsoft.com/office/drawing/2014/main" val="776712699"/>
                    </a:ext>
                  </a:extLst>
                </a:gridCol>
                <a:gridCol w="2193159">
                  <a:extLst>
                    <a:ext uri="{9D8B030D-6E8A-4147-A177-3AD203B41FA5}">
                      <a16:colId xmlns:a16="http://schemas.microsoft.com/office/drawing/2014/main" val="3424743776"/>
                    </a:ext>
                  </a:extLst>
                </a:gridCol>
                <a:gridCol w="2246101">
                  <a:extLst>
                    <a:ext uri="{9D8B030D-6E8A-4147-A177-3AD203B41FA5}">
                      <a16:colId xmlns:a16="http://schemas.microsoft.com/office/drawing/2014/main" val="1700884101"/>
                    </a:ext>
                  </a:extLst>
                </a:gridCol>
                <a:gridCol w="2073634">
                  <a:extLst>
                    <a:ext uri="{9D8B030D-6E8A-4147-A177-3AD203B41FA5}">
                      <a16:colId xmlns:a16="http://schemas.microsoft.com/office/drawing/2014/main" val="4110466141"/>
                    </a:ext>
                  </a:extLst>
                </a:gridCol>
              </a:tblGrid>
              <a:tr h="979350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D’s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I’s</a:t>
                      </a:r>
                      <a:b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S’s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C’s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358569"/>
                  </a:ext>
                </a:extLst>
              </a:tr>
              <a:tr h="845992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«DI_D»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«DI_I»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«DI_S»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«DI_C»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761639"/>
                  </a:ext>
                </a:extLst>
              </a:tr>
              <a:tr h="2000375"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Use a strong, confident voice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Use direct statements rather than roundabout questions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Face conflict openly, challenge and disagree when appropriate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undivided attention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Make decisions at a faster 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upbeat, positive, warm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Initiate Conversations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Recommendations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Don’t clash with the person, but face conflict openly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Make decisions more slowly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Avoid arguments and conflict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Share decision-making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pleasant and steady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Respond sensitively and sensibly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 not interrupt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Seek and acknowledge their opinions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Refrain from criticizing, challenging or acting pushy – especially personally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307216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133475" y="2600852"/>
            <a:ext cx="23115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 </a:t>
            </a:r>
            <a:endParaRPr kumimoji="0" lang="en-US" altLang="ja-JP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b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endParaRPr kumimoji="0" lang="en-US" altLang="ja-JP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 </a:t>
            </a: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727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D5C08E-ACD3-0D4E-95FA-75DD1B1A6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421" y="-224226"/>
            <a:ext cx="8763000" cy="2514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P. 39 			How To Modify Your </a:t>
            </a:r>
            <a:b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                      Pace and Priority</a:t>
            </a:r>
            <a:br>
              <a:rPr lang="en-US" altLang="ja-JP" sz="1600" b="0" dirty="0"/>
            </a:br>
            <a:endParaRPr lang="en-US" sz="4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669784"/>
              </p:ext>
            </p:extLst>
          </p:nvPr>
        </p:nvGraphicFramePr>
        <p:xfrm>
          <a:off x="381000" y="1295400"/>
          <a:ext cx="8401843" cy="4073685"/>
        </p:xfrm>
        <a:graphic>
          <a:graphicData uri="http://schemas.openxmlformats.org/drawingml/2006/table">
            <a:tbl>
              <a:tblPr firstRow="1" firstCol="1" bandRow="1"/>
              <a:tblGrid>
                <a:gridCol w="2051595">
                  <a:extLst>
                    <a:ext uri="{9D8B030D-6E8A-4147-A177-3AD203B41FA5}">
                      <a16:colId xmlns:a16="http://schemas.microsoft.com/office/drawing/2014/main" val="171596890"/>
                    </a:ext>
                  </a:extLst>
                </a:gridCol>
                <a:gridCol w="2172413">
                  <a:extLst>
                    <a:ext uri="{9D8B030D-6E8A-4147-A177-3AD203B41FA5}">
                      <a16:colId xmlns:a16="http://schemas.microsoft.com/office/drawing/2014/main" val="3280703756"/>
                    </a:ext>
                  </a:extLst>
                </a:gridCol>
                <a:gridCol w="2172413">
                  <a:extLst>
                    <a:ext uri="{9D8B030D-6E8A-4147-A177-3AD203B41FA5}">
                      <a16:colId xmlns:a16="http://schemas.microsoft.com/office/drawing/2014/main" val="31845085"/>
                    </a:ext>
                  </a:extLst>
                </a:gridCol>
                <a:gridCol w="2005422">
                  <a:extLst>
                    <a:ext uri="{9D8B030D-6E8A-4147-A177-3AD203B41FA5}">
                      <a16:colId xmlns:a16="http://schemas.microsoft.com/office/drawing/2014/main" val="2322299779"/>
                    </a:ext>
                  </a:extLst>
                </a:gridCol>
              </a:tblGrid>
              <a:tr h="884871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D’s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FASTER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I’s</a:t>
                      </a:r>
                      <a:b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FASTER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S’s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SLOWER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C’s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SLOWER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485558"/>
                  </a:ext>
                </a:extLst>
              </a:tr>
              <a:tr h="727993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«PA_D»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«PA_I»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«PA_S»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«PA_C»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64804"/>
                  </a:ext>
                </a:extLst>
              </a:tr>
              <a:tr h="2460821"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prepared, organized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Get to the point quickly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faster pace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Don’t waste time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undivided time and attention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Watch for shifts in attention and vary presentation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Don’t rush into tasks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Get excited with them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faster 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Change up conversation frequently</a:t>
                      </a:r>
                      <a:b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Summarize details clearly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upbeat, positive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them attention</a:t>
                      </a:r>
                      <a:b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Develop trust and credibility over time, don’t force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slower 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Focus on a steady approach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Allow time for follow through on tasks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them step-by-step procedures/instructions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patient, avoid rushing them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prepared to answer questions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slower 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Greet cordially, and proceed immediately to the task (no social talk)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them time to think, don’t push for hasty decisions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002214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561322" y="2644101"/>
            <a:ext cx="23115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 </a:t>
            </a:r>
            <a:b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b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82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8A78FBC-CC43-FB43-92DB-108179F1C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3802"/>
            <a:ext cx="9144000" cy="2033587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pp. 40-41  </a:t>
            </a:r>
            <a:r>
              <a:rPr lang="en-US" sz="3200" dirty="0">
                <a:solidFill>
                  <a:srgbClr val="C00000"/>
                </a:solidFill>
              </a:rPr>
              <a:t>How to Adapt to Each</a:t>
            </a:r>
            <a:br>
              <a:rPr lang="en-US" sz="3200" dirty="0"/>
            </a:br>
            <a:r>
              <a:rPr lang="en-US" sz="3200" dirty="0"/>
              <a:t> 							    </a:t>
            </a:r>
            <a:br>
              <a:rPr lang="en-US" sz="3200" dirty="0"/>
            </a:br>
            <a:r>
              <a:rPr lang="en-US" sz="3200" dirty="0"/>
              <a:t>				   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>
                <a:solidFill>
                  <a:srgbClr val="00B050"/>
                </a:solidFill>
              </a:rPr>
              <a:t>S</a:t>
            </a:r>
            <a:r>
              <a:rPr lang="en-US" sz="3200" dirty="0">
                <a:solidFill>
                  <a:srgbClr val="0070C0"/>
                </a:solidFill>
              </a:rPr>
              <a:t>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Style</a:t>
            </a:r>
            <a:br>
              <a:rPr lang="en-US" sz="3200" dirty="0"/>
            </a:b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 </a:t>
            </a:r>
            <a:endParaRPr lang="en-US" sz="4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7520" y="28265942"/>
            <a:ext cx="10839550" cy="7038389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7830" y="25583802"/>
            <a:ext cx="8824462" cy="3665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3479006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752601"/>
            <a:ext cx="4724400" cy="685800"/>
          </a:xfrm>
          <a:prstGeom prst="rect">
            <a:avLst/>
          </a:prstGeom>
          <a:solidFill>
            <a:schemeClr val="tx2"/>
          </a:solidFill>
          <a:ln w="9525">
            <a:solidFill>
              <a:srgbClr val="F80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AT WORK, HELP THEM TO…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09600" y="3848338"/>
            <a:ext cx="4724400" cy="647462"/>
          </a:xfrm>
          <a:prstGeom prst="rect">
            <a:avLst/>
          </a:prstGeom>
          <a:solidFill>
            <a:schemeClr val="tx1"/>
          </a:solidFill>
          <a:ln w="9525">
            <a:solidFill>
              <a:srgbClr val="F80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IN SOCIAL SETTINGS …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597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093CB7-3725-064F-9DC4-F82451AB1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4239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C00000"/>
                </a:solidFill>
              </a:rPr>
              <a:t>pp. 42-43    Communication Plan </a:t>
            </a:r>
            <a:br>
              <a:rPr lang="en-US" sz="3600" dirty="0"/>
            </a:br>
            <a:r>
              <a:rPr lang="en-US" sz="3600" dirty="0"/>
              <a:t>                    </a:t>
            </a:r>
            <a:r>
              <a:rPr lang="en-US" sz="3600" dirty="0">
                <a:solidFill>
                  <a:srgbClr val="C00000"/>
                </a:solidFill>
              </a:rPr>
              <a:t>with each 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sz="3600" dirty="0">
                <a:solidFill>
                  <a:srgbClr val="FFFF00"/>
                </a:solidFill>
              </a:rPr>
              <a:t>I</a:t>
            </a:r>
            <a:r>
              <a:rPr lang="en-US" sz="3600" dirty="0">
                <a:solidFill>
                  <a:srgbClr val="00B050"/>
                </a:solidFill>
              </a:rPr>
              <a:t>S</a:t>
            </a:r>
            <a:r>
              <a:rPr lang="en-US" sz="3600" dirty="0">
                <a:solidFill>
                  <a:srgbClr val="0070C0"/>
                </a:solidFill>
              </a:rPr>
              <a:t>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Style</a:t>
            </a:r>
            <a:br>
              <a:rPr lang="en-US" sz="3600" dirty="0"/>
            </a:br>
            <a:endParaRPr lang="en-US" sz="36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0856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348078"/>
              </p:ext>
            </p:extLst>
          </p:nvPr>
        </p:nvGraphicFramePr>
        <p:xfrm>
          <a:off x="685800" y="1600200"/>
          <a:ext cx="8305800" cy="2894568"/>
        </p:xfrm>
        <a:graphic>
          <a:graphicData uri="http://schemas.openxmlformats.org/drawingml/2006/table">
            <a:tbl>
              <a:tblPr firstRow="1" firstCol="1" bandRow="1"/>
              <a:tblGrid>
                <a:gridCol w="3450342">
                  <a:extLst>
                    <a:ext uri="{9D8B030D-6E8A-4147-A177-3AD203B41FA5}">
                      <a16:colId xmlns:a16="http://schemas.microsoft.com/office/drawing/2014/main" val="3404001849"/>
                    </a:ext>
                  </a:extLst>
                </a:gridCol>
                <a:gridCol w="4855458">
                  <a:extLst>
                    <a:ext uri="{9D8B030D-6E8A-4147-A177-3AD203B41FA5}">
                      <a16:colId xmlns:a16="http://schemas.microsoft.com/office/drawing/2014/main" val="157580018"/>
                    </a:ext>
                  </a:extLst>
                </a:gridCol>
              </a:tblGrid>
              <a:tr h="7233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CHARACTERISTICS: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    SO YOU…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486522"/>
                  </a:ext>
                </a:extLst>
              </a:tr>
              <a:tr h="7244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Concerned with being #1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Show them how to win, new opportunities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970758"/>
                  </a:ext>
                </a:extLst>
              </a:tr>
              <a:tr h="7233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Think logically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Display reasoning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908300"/>
                  </a:ext>
                </a:extLst>
              </a:tr>
              <a:tr h="7233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Want facts and highlights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Provide concise data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126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7305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E2B44A4-55AA-7A45-9A14-772D3204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-584200" y="64008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4F2C1D"/>
                </a:solidFill>
              </a:rPr>
              <a:t> </a:t>
            </a:r>
          </a:p>
        </p:txBody>
      </p:sp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3400"/>
            <a:ext cx="8686799" cy="1857375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rgbClr val="C00000"/>
                </a:solidFill>
                <a:cs typeface="Trebuchet MS"/>
              </a:rPr>
              <a:t> </a:t>
            </a:r>
            <a:r>
              <a:rPr lang="en-US" b="1" dirty="0">
                <a:solidFill>
                  <a:srgbClr val="C00000"/>
                </a:solidFill>
                <a:cs typeface="Trebuchet MS"/>
              </a:rPr>
              <a:t>Action Plan     </a:t>
            </a:r>
            <a:r>
              <a:rPr lang="en-US" sz="3600" b="1" dirty="0">
                <a:solidFill>
                  <a:srgbClr val="C00000"/>
                </a:solidFill>
                <a:cs typeface="Trebuchet MS"/>
              </a:rPr>
              <a:t>(H.O. p 13)</a:t>
            </a:r>
          </a:p>
        </p:txBody>
      </p:sp>
      <p:sp>
        <p:nvSpPr>
          <p:cNvPr id="747524" name="Text Box 4"/>
          <p:cNvSpPr txBox="1">
            <a:spLocks noChangeArrowheads="1"/>
          </p:cNvSpPr>
          <p:nvPr/>
        </p:nvSpPr>
        <p:spPr bwMode="auto">
          <a:xfrm>
            <a:off x="377825" y="1323975"/>
            <a:ext cx="7522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4F2C1D"/>
                </a:solidFill>
                <a:cs typeface="Trebuchet MS"/>
              </a:rPr>
              <a:t>        Behaviors I’d like to </a:t>
            </a:r>
            <a:r>
              <a:rPr lang="en-US" sz="3200" b="1" dirty="0">
                <a:solidFill>
                  <a:srgbClr val="33CC33"/>
                </a:solidFill>
                <a:latin typeface="Trebuchet MS"/>
                <a:cs typeface="Trebuchet MS"/>
              </a:rPr>
              <a:t>Start</a:t>
            </a:r>
            <a:r>
              <a:rPr lang="en-US" b="1" dirty="0">
                <a:solidFill>
                  <a:srgbClr val="4F2C1D"/>
                </a:solidFill>
                <a:latin typeface="Trebuchet MS"/>
                <a:cs typeface="Trebuchet MS"/>
              </a:rPr>
              <a:t> – </a:t>
            </a:r>
            <a:r>
              <a:rPr lang="en-US" sz="3200" b="1" dirty="0">
                <a:solidFill>
                  <a:srgbClr val="CC0000"/>
                </a:solidFill>
                <a:latin typeface="Trebuchet MS"/>
                <a:cs typeface="Trebuchet MS"/>
              </a:rPr>
              <a:t>Stop</a:t>
            </a:r>
            <a:r>
              <a:rPr lang="en-US" b="1" dirty="0">
                <a:solidFill>
                  <a:srgbClr val="4F2C1D"/>
                </a:solidFill>
                <a:latin typeface="Trebuchet MS"/>
                <a:cs typeface="Trebuchet MS"/>
              </a:rPr>
              <a:t> – </a:t>
            </a:r>
            <a:r>
              <a:rPr lang="en-US" sz="3200" b="1" dirty="0">
                <a:solidFill>
                  <a:srgbClr val="0000CC"/>
                </a:solidFill>
                <a:latin typeface="Trebuchet MS"/>
                <a:cs typeface="Trebuchet MS"/>
              </a:rPr>
              <a:t>Continue</a:t>
            </a:r>
            <a:r>
              <a:rPr lang="en-US" b="1" dirty="0">
                <a:solidFill>
                  <a:srgbClr val="4F2C1D"/>
                </a:solidFill>
                <a:latin typeface="Trebuchet MS"/>
                <a:cs typeface="Trebuchet MS"/>
              </a:rPr>
              <a:t> </a:t>
            </a:r>
            <a:r>
              <a:rPr lang="en-US" sz="2000" b="1" dirty="0">
                <a:solidFill>
                  <a:srgbClr val="4F2C1D"/>
                </a:solidFill>
                <a:cs typeface="Trebuchet MS"/>
              </a:rPr>
              <a:t>using</a:t>
            </a:r>
            <a:r>
              <a:rPr lang="en-US" sz="2000" dirty="0">
                <a:solidFill>
                  <a:srgbClr val="4F2C1D"/>
                </a:solidFill>
                <a:cs typeface="Trebuchet MS"/>
              </a:rPr>
              <a:t>…</a:t>
            </a:r>
          </a:p>
        </p:txBody>
      </p:sp>
      <p:pic>
        <p:nvPicPr>
          <p:cNvPr id="747529" name="Picture 9" descr="sign,with,ar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4013" y="1601788"/>
            <a:ext cx="3457575" cy="3619500"/>
          </a:xfrm>
          <a:prstGeom prst="rect">
            <a:avLst/>
          </a:prstGeom>
          <a:noFill/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067425" y="2130425"/>
            <a:ext cx="2781300" cy="4338638"/>
            <a:chOff x="3750" y="1342"/>
            <a:chExt cx="1752" cy="2733"/>
          </a:xfrm>
        </p:grpSpPr>
        <p:pic>
          <p:nvPicPr>
            <p:cNvPr id="747541" name="Picture 21" descr="po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24" y="1342"/>
              <a:ext cx="875" cy="2733"/>
            </a:xfrm>
            <a:prstGeom prst="rect">
              <a:avLst/>
            </a:prstGeom>
            <a:noFill/>
          </p:spPr>
        </p:pic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3750" y="2072"/>
              <a:ext cx="1752" cy="538"/>
              <a:chOff x="4008" y="2072"/>
              <a:chExt cx="1752" cy="538"/>
            </a:xfrm>
          </p:grpSpPr>
          <p:sp>
            <p:nvSpPr>
              <p:cNvPr id="747531" name="AutoShape 11"/>
              <p:cNvSpPr>
                <a:spLocks noChangeArrowheads="1"/>
              </p:cNvSpPr>
              <p:nvPr/>
            </p:nvSpPr>
            <p:spPr bwMode="auto">
              <a:xfrm>
                <a:off x="4008" y="2072"/>
                <a:ext cx="1752" cy="538"/>
              </a:xfrm>
              <a:prstGeom prst="homePlate">
                <a:avLst>
                  <a:gd name="adj" fmla="val 43164"/>
                </a:avLst>
              </a:prstGeom>
              <a:gradFill rotWithShape="1">
                <a:gsLst>
                  <a:gs pos="0">
                    <a:srgbClr val="003399"/>
                  </a:gs>
                  <a:gs pos="100000">
                    <a:srgbClr val="0033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57150">
                <a:solidFill>
                  <a:srgbClr val="B2B2B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4F2C1D"/>
                  </a:solidFill>
                </a:endParaRPr>
              </a:p>
            </p:txBody>
          </p:sp>
          <p:sp>
            <p:nvSpPr>
              <p:cNvPr id="747532" name="AutoShape 12"/>
              <p:cNvSpPr>
                <a:spLocks noChangeArrowheads="1"/>
              </p:cNvSpPr>
              <p:nvPr/>
            </p:nvSpPr>
            <p:spPr bwMode="auto">
              <a:xfrm>
                <a:off x="5377" y="2113"/>
                <a:ext cx="270" cy="457"/>
              </a:xfrm>
              <a:prstGeom prst="chevron">
                <a:avLst>
                  <a:gd name="adj" fmla="val 74509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4F2C1D"/>
                  </a:solidFill>
                </a:endParaRPr>
              </a:p>
            </p:txBody>
          </p:sp>
          <p:sp>
            <p:nvSpPr>
              <p:cNvPr id="747533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75" y="2229"/>
                <a:ext cx="1288" cy="26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 Black"/>
                  </a:rPr>
                  <a:t>This Way</a:t>
                </a:r>
              </a:p>
            </p:txBody>
          </p:sp>
        </p:grpSp>
      </p:grpSp>
      <p:pic>
        <p:nvPicPr>
          <p:cNvPr id="747539" name="Picture 19" descr="green-l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600" y="2079625"/>
            <a:ext cx="1374775" cy="4395788"/>
          </a:xfrm>
          <a:prstGeom prst="rect">
            <a:avLst/>
          </a:prstGeom>
          <a:noFill/>
        </p:spPr>
      </p:pic>
      <p:pic>
        <p:nvPicPr>
          <p:cNvPr id="747540" name="Picture 20" descr="red-ligh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9175" y="2079625"/>
            <a:ext cx="1389063" cy="4398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76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7354E3-AA4F-CC41-9024-DED2FE695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059" name="Rectangle 7"/>
          <p:cNvSpPr>
            <a:spLocks noGrp="1" noChangeArrowheads="1"/>
          </p:cNvSpPr>
          <p:nvPr>
            <p:ph type="body" sz="quarter" idx="10"/>
          </p:nvPr>
        </p:nvSpPr>
        <p:spPr>
          <a:xfrm>
            <a:off x="10302" y="-152400"/>
            <a:ext cx="7685898" cy="914400"/>
          </a:xfrm>
        </p:spPr>
        <p:txBody>
          <a:bodyPr>
            <a:normAutofit/>
          </a:bodyPr>
          <a:lstStyle/>
          <a:p>
            <a:pPr marL="0" lvl="1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Points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1)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19200" y="1295400"/>
            <a:ext cx="7924800" cy="5105400"/>
          </a:xfrm>
        </p:spPr>
        <p:txBody>
          <a:bodyPr/>
          <a:lstStyle/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“best” style” - all have value.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 is influenced by other factors - values, life experiences, and maturity.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to effectiveness = understanding your style.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second key = learning others’ style.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third key = learning to adapt your behavior.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222507" y="762000"/>
            <a:ext cx="11945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27013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‒"/>
              <a:defRPr sz="24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srgbClr val="92AD2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Caslon Pro Bold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907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470275" y="5421313"/>
            <a:ext cx="543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Intuitor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, Thinker, Feeler, Sensor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174901" y="1839913"/>
            <a:ext cx="6192812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Hippocrates theorized about “humors”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362201" y="3516313"/>
            <a:ext cx="6781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(Tim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LaHaye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and Florence Littauer would  later use these terms to classify behavior) 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381349" y="4868863"/>
            <a:ext cx="5838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Carl Jung:  “Psychological Types” book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74901" y="2449513"/>
            <a:ext cx="6969099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Choleric (yellow bile), Sanguine (blood), Phlegmatic (phlegm), Melancholic (black bile)</a:t>
            </a: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294657">
            <a:off x="1485900" y="19669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94657">
            <a:off x="2813050" y="503396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555625" y="1828800"/>
            <a:ext cx="863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400B.C.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12800" y="260191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25525" y="3821113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460500" y="4953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1920s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782763" y="55102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5625" y="-533400"/>
            <a:ext cx="8283575" cy="1676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Historical Perspective of DISC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19999" y="6324600"/>
            <a:ext cx="12858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6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470275" y="5421313"/>
            <a:ext cx="543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Ken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Voges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’ correlates Biblical characters to DISC, creates profile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971800" y="3516313"/>
            <a:ext cx="5867400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Myers &amp; Briggs: MBTI published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John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Geier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published DISC assessment 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517900" y="4868863"/>
            <a:ext cx="5016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Tony Alessandra’s Platinum Rule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74901" y="1817687"/>
            <a:ext cx="6511899" cy="13849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William Marston writes and publishes the first DISC book:  “The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Emotions of Normal People”</a:t>
            </a: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 rot="294657">
            <a:off x="2209800" y="37068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294657">
            <a:off x="1485900" y="19669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94657">
            <a:off x="2813050" y="503396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12800" y="260191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1928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25525" y="3821113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1950s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460500" y="4953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1970s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782763" y="55102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1980s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5625" y="-533400"/>
            <a:ext cx="8283575" cy="1676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Historical Perspective of DISC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19999" y="6324600"/>
            <a:ext cx="12858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6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470275" y="5421313"/>
            <a:ext cx="543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174900" y="1839913"/>
            <a:ext cx="6969100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Ken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Voges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begins teaching Biblical DISC 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DMin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program at Dallas Theological Seminary 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971800" y="3516313"/>
            <a:ext cx="5867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Moody Press/Ken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Voges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publish  “Discovering 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Beh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. Styles of Jesus”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517900" y="4868863"/>
            <a:ext cx="56261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Lead Like Jesus and Ken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Voges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publish the Biblical DISC Assess-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ment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, and start certifications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362200" y="2449513"/>
            <a:ext cx="63246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 rot="294657">
            <a:off x="2209800" y="37068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294657">
            <a:off x="1485900" y="19669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94657">
            <a:off x="2813050" y="503396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435000" y="1828800"/>
            <a:ext cx="11651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1990s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12800" y="260191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25525" y="3821113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2000s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460500" y="4953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2016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782763" y="55102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5625" y="-533400"/>
            <a:ext cx="8283575" cy="1676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Historical Perspective of DISC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19999" y="6324600"/>
            <a:ext cx="12858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743433,Picture 9,698,Slide443"/>
  <p:tag name="PPTXSS_SETTINGS" val="0,3,3,100,50,3,True,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7434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743434,Picture 10,698,Slide443"/>
  <p:tag name="PPTXSS_SETTINGS" val="0,3,3,100,50,3,True,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7434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743435,Picture 11,698,Slide443"/>
  <p:tag name="PPTXSS_SETTINGS" val="0,3,3,100,50,3,True,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743438"/>
</p:tagLst>
</file>

<file path=ppt/theme/theme1.xml><?xml version="1.0" encoding="utf-8"?>
<a:theme xmlns:a="http://schemas.openxmlformats.org/drawingml/2006/main" name="14244LJ-EncounterPPT_01">
  <a:themeElements>
    <a:clrScheme name="LLJ Re-Color">
      <a:dk1>
        <a:srgbClr val="4F2C1D"/>
      </a:dk1>
      <a:lt1>
        <a:sysClr val="window" lastClr="FFFFFF"/>
      </a:lt1>
      <a:dk2>
        <a:srgbClr val="3C3C3B"/>
      </a:dk2>
      <a:lt2>
        <a:srgbClr val="D5CB9F"/>
      </a:lt2>
      <a:accent1>
        <a:srgbClr val="4F2C1D"/>
      </a:accent1>
      <a:accent2>
        <a:srgbClr val="3C3C3B"/>
      </a:accent2>
      <a:accent3>
        <a:srgbClr val="8D8E8D"/>
      </a:accent3>
      <a:accent4>
        <a:srgbClr val="862633"/>
      </a:accent4>
      <a:accent5>
        <a:srgbClr val="D5CB9F"/>
      </a:accent5>
      <a:accent6>
        <a:srgbClr val="CECFCD"/>
      </a:accent6>
      <a:hlink>
        <a:srgbClr val="C0C1BF"/>
      </a:hlink>
      <a:folHlink>
        <a:srgbClr val="A5A6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Integrity Sell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bludiags.ppt - Blue Diagonals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.ppt - Blue Diagona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udiags.ppt - Blue Diagona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.ppt - Blue Diagonal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Integrity Sell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bludiags.ppt - Blue Diagonals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.ppt - Blue Diagona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udiags.ppt - Blue Diagona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.ppt - Blue Diagonal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grity Sell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verything DiSC Workplace Master_PPT">
  <a:themeElements>
    <a:clrScheme name="Everything DiSC Workplace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verything DiSC Workplace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verything DiSC Workplac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erything DiSC Workplac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Webinar PPT Template ala ED">
  <a:themeElements>
    <a:clrScheme name="ED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D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800" dirty="0" smtClean="0"/>
        </a:defPPr>
      </a:lstStyle>
    </a:txDef>
  </a:objectDefaults>
  <a:extraClrSchemeLst>
    <a:extraClrScheme>
      <a:clrScheme name="ED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Everything DiSC Workplace Master_PPT">
  <a:themeElements>
    <a:clrScheme name="Everything DiSC Workplace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verything DiSC Workplace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verything DiSC Workplac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erything DiSC Workplac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Everything DiSC Workplace Master_PPT">
  <a:themeElements>
    <a:clrScheme name="Everything DiSC Workplace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verything DiSC Workplace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verything DiSC Workplac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erything DiSC Workplac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4901</TotalTime>
  <Words>2302</Words>
  <Application>Microsoft Office PowerPoint</Application>
  <PresentationFormat>On-screen Show (4:3)</PresentationFormat>
  <Paragraphs>618</Paragraphs>
  <Slides>57</Slides>
  <Notes>15</Notes>
  <HiddenSlides>4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57</vt:i4>
      </vt:variant>
    </vt:vector>
  </HeadingPairs>
  <TitlesOfParts>
    <vt:vector size="90" baseType="lpstr">
      <vt:lpstr>Adobe Caslon Pro Bold</vt:lpstr>
      <vt:lpstr>Arial</vt:lpstr>
      <vt:lpstr>Arial Black</vt:lpstr>
      <vt:lpstr>Arial Hebrew</vt:lpstr>
      <vt:lpstr>Arial Narrow</vt:lpstr>
      <vt:lpstr>Calibri</vt:lpstr>
      <vt:lpstr>Courier New</vt:lpstr>
      <vt:lpstr>Georgia</vt:lpstr>
      <vt:lpstr>Matura MT Script Capitals</vt:lpstr>
      <vt:lpstr>Monotype Sorts</vt:lpstr>
      <vt:lpstr>Palatino</vt:lpstr>
      <vt:lpstr>Tahoma</vt:lpstr>
      <vt:lpstr>Times</vt:lpstr>
      <vt:lpstr>Times New Roman</vt:lpstr>
      <vt:lpstr>Times New Roman Bold</vt:lpstr>
      <vt:lpstr>Times New Roman MT Extra Bold</vt:lpstr>
      <vt:lpstr>Trebuchet MS</vt:lpstr>
      <vt:lpstr>Wingdings</vt:lpstr>
      <vt:lpstr>14244LJ-EncounterPPT_01</vt:lpstr>
      <vt:lpstr>1_Blank Presentation</vt:lpstr>
      <vt:lpstr>Integrity Selling</vt:lpstr>
      <vt:lpstr>Custom Design</vt:lpstr>
      <vt:lpstr>Everything DiSC Workplace Master_PPT</vt:lpstr>
      <vt:lpstr>Webinar PPT Template ala ED</vt:lpstr>
      <vt:lpstr>1_Custom Design</vt:lpstr>
      <vt:lpstr>5_Everything DiSC Workplace Master_PPT</vt:lpstr>
      <vt:lpstr>1_Everything DiSC Workplace Master_PPT</vt:lpstr>
      <vt:lpstr>1_Integrity Selling</vt:lpstr>
      <vt:lpstr>3_bludiags.ppt - Blue Diagonals</vt:lpstr>
      <vt:lpstr>2_Integrity Selling</vt:lpstr>
      <vt:lpstr>2_bludiags.ppt - Blue Diagonals</vt:lpstr>
      <vt:lpstr>Pixel</vt:lpstr>
      <vt:lpstr>Default Design</vt:lpstr>
      <vt:lpstr>   Building  Effective Teams  with DISC!!!!  </vt:lpstr>
      <vt:lpstr>Personality Traits</vt:lpstr>
      <vt:lpstr>Personality Traits</vt:lpstr>
      <vt:lpstr>Sharing Time</vt:lpstr>
      <vt:lpstr>Learning Outcomes (H.O. p 1)</vt:lpstr>
      <vt:lpstr>PowerPoint Presentation</vt:lpstr>
      <vt:lpstr>PowerPoint Presentation</vt:lpstr>
      <vt:lpstr>PowerPoint Presentation</vt:lpstr>
      <vt:lpstr>PowerPoint Presentation</vt:lpstr>
      <vt:lpstr>Your Classic DISC Report</vt:lpstr>
      <vt:lpstr>     </vt:lpstr>
      <vt:lpstr>Pp. 4/5 – DISC “Pace/Priority” Model</vt:lpstr>
      <vt:lpstr>P. 6 – Natural Behavior</vt:lpstr>
      <vt:lpstr>P. 8 – Overview of DISC Styles</vt:lpstr>
      <vt:lpstr>P. 7 – Adapted Behavior</vt:lpstr>
      <vt:lpstr>P. 7 Adapted vs. Natural</vt:lpstr>
      <vt:lpstr>Assignment  [Complete page 16 of DISC Report]</vt:lpstr>
      <vt:lpstr>PP. 18-19 DISC Behavioral Continuums</vt:lpstr>
      <vt:lpstr>Johari Window (H.O. p 2)</vt:lpstr>
      <vt:lpstr>Two key ideas behind the tool: </vt:lpstr>
      <vt:lpstr>PowerPoint Presentation</vt:lpstr>
      <vt:lpstr>PowerPoint Presentation</vt:lpstr>
      <vt:lpstr>PowerPoint Presentation</vt:lpstr>
      <vt:lpstr>PowerPoint Presentation</vt:lpstr>
      <vt:lpstr>DISC = Common Language</vt:lpstr>
      <vt:lpstr>Dr. William Marston</vt:lpstr>
      <vt:lpstr>Classic DISC Model (H.O. p 3)</vt:lpstr>
      <vt:lpstr>PowerPoint Presentation</vt:lpstr>
      <vt:lpstr>PowerPoint Presentation</vt:lpstr>
      <vt:lpstr>Style Specialties</vt:lpstr>
      <vt:lpstr>PowerPoint Presentation</vt:lpstr>
      <vt:lpstr>PowerPoint Presentation</vt:lpstr>
      <vt:lpstr>Style Communications</vt:lpstr>
      <vt:lpstr>PowerPoint Presentation</vt:lpstr>
      <vt:lpstr>PowerPoint Presentation</vt:lpstr>
      <vt:lpstr>More Style Communications </vt:lpstr>
      <vt:lpstr>PowerPoint Presentation</vt:lpstr>
      <vt:lpstr>PowerPoint Presentation</vt:lpstr>
      <vt:lpstr> DISC Blends &amp; WW II Generals &amp; Admirals </vt:lpstr>
      <vt:lpstr>PowerPoint Presentation</vt:lpstr>
      <vt:lpstr>PowerPoint Presentation</vt:lpstr>
      <vt:lpstr>16 Behavioral Pattern Blends</vt:lpstr>
      <vt:lpstr>Pp. 18-19 DISC Behavioral Continuums</vt:lpstr>
      <vt:lpstr>DISC Basic Concepts (H.O. p 5)</vt:lpstr>
      <vt:lpstr>PowerPoint Presentation</vt:lpstr>
      <vt:lpstr>    Style Shifting (H.O. p 6)</vt:lpstr>
      <vt:lpstr>  Typical Shifts for Each Style (H.O. p 6)</vt:lpstr>
      <vt:lpstr>      People Reading (H.O. p 7)</vt:lpstr>
      <vt:lpstr>      People Reading (H.O. p 8)</vt:lpstr>
      <vt:lpstr>                Billy Graham</vt:lpstr>
      <vt:lpstr>                Adolf Hitler</vt:lpstr>
      <vt:lpstr>PowerPoint Presentation</vt:lpstr>
      <vt:lpstr>P. 38                How To Modify Your                             Directness/Openness </vt:lpstr>
      <vt:lpstr>P. 39    How To Modify Your                        Pace and Priority </vt:lpstr>
      <vt:lpstr> pp. 40-41  How to Adapt to Each                     DISC Style   </vt:lpstr>
      <vt:lpstr>pp. 42-43    Communication Plan                      with each DISC Style </vt:lpstr>
      <vt:lpstr> Action Plan     (H.O. p 13)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Like Jesus  Session #1</dc:title>
  <dc:creator>Owner</dc:creator>
  <cp:lastModifiedBy>Kim Rider</cp:lastModifiedBy>
  <cp:revision>529</cp:revision>
  <cp:lastPrinted>2016-06-30T09:39:40Z</cp:lastPrinted>
  <dcterms:created xsi:type="dcterms:W3CDTF">2016-06-30T09:01:46Z</dcterms:created>
  <dcterms:modified xsi:type="dcterms:W3CDTF">2019-01-10T19:39:01Z</dcterms:modified>
</cp:coreProperties>
</file>