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handoutMasterIdLst>
    <p:handoutMasterId r:id="rId49"/>
  </p:handoutMasterIdLst>
  <p:sldIdLst>
    <p:sldId id="865" r:id="rId2"/>
    <p:sldId id="1018" r:id="rId3"/>
    <p:sldId id="1016" r:id="rId4"/>
    <p:sldId id="1021" r:id="rId5"/>
    <p:sldId id="995" r:id="rId6"/>
    <p:sldId id="946" r:id="rId7"/>
    <p:sldId id="783" r:id="rId8"/>
    <p:sldId id="971" r:id="rId9"/>
    <p:sldId id="972" r:id="rId10"/>
    <p:sldId id="785" r:id="rId11"/>
    <p:sldId id="786" r:id="rId12"/>
    <p:sldId id="787" r:id="rId13"/>
    <p:sldId id="906" r:id="rId14"/>
    <p:sldId id="788" r:id="rId15"/>
    <p:sldId id="789" r:id="rId16"/>
    <p:sldId id="790" r:id="rId17"/>
    <p:sldId id="791" r:id="rId18"/>
    <p:sldId id="850" r:id="rId19"/>
    <p:sldId id="793" r:id="rId20"/>
    <p:sldId id="851" r:id="rId21"/>
    <p:sldId id="795" r:id="rId22"/>
    <p:sldId id="852" r:id="rId23"/>
    <p:sldId id="797" r:id="rId24"/>
    <p:sldId id="798" r:id="rId25"/>
    <p:sldId id="799" r:id="rId26"/>
    <p:sldId id="800" r:id="rId27"/>
    <p:sldId id="801" r:id="rId28"/>
    <p:sldId id="802" r:id="rId29"/>
    <p:sldId id="803" r:id="rId30"/>
    <p:sldId id="804" r:id="rId31"/>
    <p:sldId id="1025" r:id="rId32"/>
    <p:sldId id="806" r:id="rId33"/>
    <p:sldId id="1026" r:id="rId34"/>
    <p:sldId id="808" r:id="rId35"/>
    <p:sldId id="809" r:id="rId36"/>
    <p:sldId id="840" r:id="rId37"/>
    <p:sldId id="807" r:id="rId38"/>
    <p:sldId id="811" r:id="rId39"/>
    <p:sldId id="812" r:id="rId40"/>
    <p:sldId id="813" r:id="rId41"/>
    <p:sldId id="814" r:id="rId42"/>
    <p:sldId id="986" r:id="rId43"/>
    <p:sldId id="989" r:id="rId44"/>
    <p:sldId id="1011" r:id="rId45"/>
    <p:sldId id="1012" r:id="rId46"/>
    <p:sldId id="1001" r:id="rId47"/>
  </p:sldIdLst>
  <p:sldSz cx="9144000" cy="6858000" type="screen4x3"/>
  <p:notesSz cx="6858000" cy="9220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baseline="-250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000" kern="1200" baseline="-250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000" kern="1200" baseline="-250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000" kern="1200" baseline="-250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000" kern="1200" baseline="-250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000" kern="1200" baseline="-250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000" kern="1200" baseline="-250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000" kern="1200" baseline="-250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000" kern="1200" baseline="-250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30418"/>
    <a:srgbClr val="74051B"/>
    <a:srgbClr val="630809"/>
    <a:srgbClr val="FFCC66"/>
    <a:srgbClr val="000000"/>
    <a:srgbClr val="FBFB2B"/>
    <a:srgbClr val="996633"/>
    <a:srgbClr val="31FF31"/>
    <a:srgbClr val="0058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994"/>
    </p:cViewPr>
  </p:sorterViewPr>
  <p:notesViewPr>
    <p:cSldViewPr>
      <p:cViewPr>
        <p:scale>
          <a:sx n="75" d="100"/>
          <a:sy n="75" d="100"/>
        </p:scale>
        <p:origin x="-732" y="660"/>
      </p:cViewPr>
      <p:guideLst>
        <p:guide orient="horz" pos="290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9850" y="92075"/>
            <a:ext cx="14509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nchor="ctr">
            <a:spAutoFit/>
          </a:bodyPr>
          <a:lstStyle/>
          <a:p>
            <a:r>
              <a:rPr lang="en-US" sz="1400" baseline="0"/>
              <a:t>In His Grace, Inc.</a:t>
            </a:r>
          </a:p>
        </p:txBody>
      </p:sp>
      <p:sp>
        <p:nvSpPr>
          <p:cNvPr id="2051" name="Rectangle 3"/>
          <p:cNvSpPr>
            <a:spLocks noChangeArrowheads="1"/>
          </p:cNvSpPr>
          <p:nvPr/>
        </p:nvSpPr>
        <p:spPr bwMode="auto">
          <a:xfrm>
            <a:off x="6400800" y="8823325"/>
            <a:ext cx="3873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a:fld id="{6E3CF21B-B6DA-2848-BCA1-844ECBFA1016}" type="slidenum">
              <a:rPr lang="en-US" sz="1400" baseline="0"/>
              <a:pPr algn="r"/>
              <a:t>‹#›</a:t>
            </a:fld>
            <a:endParaRPr lang="en-US" sz="1400" baseline="0"/>
          </a:p>
        </p:txBody>
      </p:sp>
    </p:spTree>
    <p:extLst>
      <p:ext uri="{BB962C8B-B14F-4D97-AF65-F5344CB8AC3E}">
        <p14:creationId xmlns:p14="http://schemas.microsoft.com/office/powerpoint/2010/main" val="2177247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79913"/>
            <a:ext cx="5029200" cy="4148137"/>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1133475" y="698500"/>
            <a:ext cx="4592638" cy="3444875"/>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6" name="Rectangle 4"/>
          <p:cNvSpPr>
            <a:spLocks noChangeArrowheads="1"/>
          </p:cNvSpPr>
          <p:nvPr/>
        </p:nvSpPr>
        <p:spPr bwMode="auto">
          <a:xfrm>
            <a:off x="69850" y="92075"/>
            <a:ext cx="14509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nchor="ctr">
            <a:spAutoFit/>
          </a:bodyPr>
          <a:lstStyle/>
          <a:p>
            <a:r>
              <a:rPr lang="en-US" sz="1400" baseline="0"/>
              <a:t>In His Grace, Inc.</a:t>
            </a:r>
          </a:p>
        </p:txBody>
      </p:sp>
      <p:sp>
        <p:nvSpPr>
          <p:cNvPr id="3077" name="Rectangle 5"/>
          <p:cNvSpPr>
            <a:spLocks noChangeArrowheads="1"/>
          </p:cNvSpPr>
          <p:nvPr/>
        </p:nvSpPr>
        <p:spPr bwMode="auto">
          <a:xfrm>
            <a:off x="6400800" y="8823325"/>
            <a:ext cx="3873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nchor="ctr">
            <a:spAutoFit/>
          </a:bodyPr>
          <a:lstStyle/>
          <a:p>
            <a:pPr algn="r"/>
            <a:fld id="{D5F4E2DF-EFBC-0741-960F-AFFA898B12C6}" type="slidenum">
              <a:rPr lang="en-US" sz="1400" baseline="0"/>
              <a:pPr algn="r"/>
              <a:t>‹#›</a:t>
            </a:fld>
            <a:endParaRPr lang="en-US" sz="1400" baseline="0"/>
          </a:p>
        </p:txBody>
      </p:sp>
    </p:spTree>
    <p:extLst>
      <p:ext uri="{BB962C8B-B14F-4D97-AF65-F5344CB8AC3E}">
        <p14:creationId xmlns:p14="http://schemas.microsoft.com/office/powerpoint/2010/main" val="2900460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429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018885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2670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6853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91179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9826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7818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12308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616302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08362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0333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95809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91228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0000"/>
                <a:invGamma/>
              </a:schemeClr>
            </a:gs>
          </a:gsLst>
          <a:lin ang="0" scaled="1"/>
        </a:grad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7938"/>
            <a:ext cx="9132888" cy="6838950"/>
            <a:chOff x="0" y="5"/>
            <a:chExt cx="5753" cy="4308"/>
          </a:xfrm>
        </p:grpSpPr>
        <p:sp>
          <p:nvSpPr>
            <p:cNvPr id="2" name="Freeform 1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0000CC"/>
                </a:gs>
                <a:gs pos="100000">
                  <a:srgbClr val="0000FF"/>
                </a:gs>
              </a:gsLst>
              <a:lin ang="0" scaled="1"/>
            </a:gra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3" name="Arc 14"/>
            <p:cNvSpPr>
              <a:spLocks/>
            </p:cNvSpPr>
            <p:nvPr/>
          </p:nvSpPr>
          <p:spPr bwMode="auto">
            <a:xfrm>
              <a:off x="0" y="5"/>
              <a:ext cx="5294" cy="4308"/>
            </a:xfrm>
            <a:custGeom>
              <a:avLst/>
              <a:gdLst>
                <a:gd name="T0" fmla="*/ 0 w 21600"/>
                <a:gd name="T1" fmla="*/ 0 h 21600"/>
                <a:gd name="T2" fmla="*/ 5294 w 21600"/>
                <a:gd name="T3" fmla="*/ 4308 h 21600"/>
                <a:gd name="T4" fmla="*/ 0 w 21600"/>
                <a:gd name="T5" fmla="*/ 430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1031" name="Rectangle 7"/>
          <p:cNvSpPr>
            <a:spLocks noGrp="1" noChangeArrowheads="1"/>
          </p:cNvSpPr>
          <p:nvPr>
            <p:ph type="title"/>
          </p:nvPr>
        </p:nvSpPr>
        <p:spPr bwMode="auto">
          <a:xfrm>
            <a:off x="685800" y="228600"/>
            <a:ext cx="77724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685800" y="18288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9"/>
          <p:cNvSpPr>
            <a:spLocks noChangeArrowheads="1"/>
          </p:cNvSpPr>
          <p:nvPr/>
        </p:nvSpPr>
        <p:spPr bwMode="auto">
          <a:xfrm>
            <a:off x="8048625" y="6130925"/>
            <a:ext cx="1219200" cy="21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nchor="ctr">
            <a:spAutoFit/>
          </a:bodyPr>
          <a:lstStyle/>
          <a:p>
            <a:pPr algn="ctr"/>
            <a:r>
              <a:rPr lang="en-US" sz="800" baseline="0">
                <a:solidFill>
                  <a:schemeClr val="bg1"/>
                </a:solidFill>
                <a:latin typeface="Matura MT Script Capitals" charset="0"/>
              </a:rPr>
              <a:t>In His Grace, Inc.</a:t>
            </a:r>
          </a:p>
        </p:txBody>
      </p:sp>
      <p:sp>
        <p:nvSpPr>
          <p:cNvPr id="1030" name="AutoShape 11" descr="IHG faces">
            <a:hlinkClick r:id="" action="ppaction://hlinkshowjump?jump=lastslideviewed" highlightClick="1"/>
          </p:cNvPr>
          <p:cNvSpPr>
            <a:spLocks noChangeArrowheads="1"/>
          </p:cNvSpPr>
          <p:nvPr/>
        </p:nvSpPr>
        <p:spPr bwMode="auto">
          <a:xfrm>
            <a:off x="8172450" y="6340475"/>
            <a:ext cx="971550" cy="517525"/>
          </a:xfrm>
          <a:prstGeom prst="actionButtonBlank">
            <a:avLst/>
          </a:prstGeom>
          <a:blipFill dpi="0" rotWithShape="0">
            <a:blip r:embed="rId14"/>
            <a:srcRect/>
            <a:stretch>
              <a:fillRect/>
            </a:stretch>
          </a:blipFill>
          <a:ln w="6350">
            <a:solidFill>
              <a:schemeClr val="bg2"/>
            </a:solidFill>
            <a:miter lim="800000"/>
            <a:headEnd/>
            <a:tailEnd/>
          </a:ln>
        </p:spPr>
        <p:txBody>
          <a:bodyPr wrap="none" anchor="ctr"/>
          <a:lstStyle/>
          <a:p>
            <a:endParaRPr lang="en-US"/>
          </a:p>
        </p:txBody>
      </p:sp>
      <p:sp>
        <p:nvSpPr>
          <p:cNvPr id="3" name="Text Box 15"/>
          <p:cNvSpPr txBox="1">
            <a:spLocks noChangeArrowheads="1"/>
          </p:cNvSpPr>
          <p:nvPr/>
        </p:nvSpPr>
        <p:spPr bwMode="auto">
          <a:xfrm>
            <a:off x="0" y="6308725"/>
            <a:ext cx="251460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pPr>
              <a:spcBef>
                <a:spcPct val="50000"/>
              </a:spcBef>
            </a:pPr>
            <a:r>
              <a:rPr lang="en-US" sz="1000" baseline="0"/>
              <a:t>© Copyrighted, In His Grace, Inc., Houston, Texas 1997 Reproduced under license from In His Grace, In.c. All rights reserved.</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65000"/>
        <a:buFont typeface="Monotype Sort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 y="0"/>
            <a:ext cx="9144000" cy="6857999"/>
          </a:xfrm>
          <a:prstGeom prst="rect">
            <a:avLst/>
          </a:prstGeom>
        </p:spPr>
      </p:pic>
      <p:sp>
        <p:nvSpPr>
          <p:cNvPr id="1001474" name="Rectangle 2"/>
          <p:cNvSpPr>
            <a:spLocks noGrp="1" noChangeArrowheads="1"/>
          </p:cNvSpPr>
          <p:nvPr>
            <p:ph type="subTitle" idx="1"/>
          </p:nvPr>
        </p:nvSpPr>
        <p:spPr>
          <a:xfrm>
            <a:off x="1524000" y="5410200"/>
            <a:ext cx="6553200" cy="1143000"/>
          </a:xfrm>
        </p:spPr>
        <p:txBody>
          <a:bodyPr/>
          <a:lstStyle/>
          <a:p>
            <a:pPr marL="342900" indent="-342900">
              <a:lnSpc>
                <a:spcPct val="80000"/>
              </a:lnSpc>
              <a:defRPr/>
            </a:pPr>
            <a:r>
              <a:rPr lang="en-US" sz="4400" b="1" dirty="0">
                <a:solidFill>
                  <a:srgbClr val="74051B"/>
                </a:solidFill>
                <a:effectLst/>
                <a:latin typeface="Arial"/>
                <a:ea typeface="ＭＳ Ｐゴシック" charset="0"/>
                <a:cs typeface="Arial"/>
              </a:rPr>
              <a:t>Love Like Jesus</a:t>
            </a:r>
          </a:p>
        </p:txBody>
      </p:sp>
      <p:pic>
        <p:nvPicPr>
          <p:cNvPr id="2" name="Picture 1" descr="88513449_thumbn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3600"/>
            <a:ext cx="9254067" cy="9254067"/>
          </a:xfrm>
          <a:prstGeom prst="rect">
            <a:avLst/>
          </a:prstGeom>
        </p:spPr>
      </p:pic>
      <p:sp>
        <p:nvSpPr>
          <p:cNvPr id="3" name="TextBox 2"/>
          <p:cNvSpPr txBox="1"/>
          <p:nvPr/>
        </p:nvSpPr>
        <p:spPr>
          <a:xfrm>
            <a:off x="457200" y="5181600"/>
            <a:ext cx="8305800" cy="523220"/>
          </a:xfrm>
          <a:prstGeom prst="rect">
            <a:avLst/>
          </a:prstGeom>
          <a:noFill/>
        </p:spPr>
        <p:txBody>
          <a:bodyPr wrap="square" rtlCol="0">
            <a:spAutoFit/>
          </a:bodyPr>
          <a:lstStyle/>
          <a:p>
            <a:pPr algn="ctr"/>
            <a:r>
              <a:rPr lang="en-US" sz="2800" b="1" baseline="0" dirty="0">
                <a:solidFill>
                  <a:srgbClr val="74051B"/>
                </a:solidFill>
                <a:latin typeface="Arial"/>
                <a:cs typeface="Arial"/>
              </a:rPr>
              <a:t>  </a:t>
            </a:r>
            <a:r>
              <a:rPr lang="en-US" sz="2800" b="1" baseline="0" dirty="0">
                <a:solidFill>
                  <a:srgbClr val="800000"/>
                </a:solidFill>
                <a:latin typeface="Arial"/>
                <a:cs typeface="Arial"/>
              </a:rPr>
              <a:t>How to Study The Bible Relationally</a:t>
            </a:r>
            <a:endParaRPr lang="en-US" sz="3600" b="1" i="1" dirty="0">
              <a:solidFill>
                <a:srgbClr val="800000"/>
              </a:solidFill>
              <a:latin typeface="Arial"/>
              <a:cs typeface="Arial"/>
            </a:endParaRPr>
          </a:p>
        </p:txBody>
      </p:sp>
      <p:sp>
        <p:nvSpPr>
          <p:cNvPr id="7" name="Rectangle 6"/>
          <p:cNvSpPr/>
          <p:nvPr/>
        </p:nvSpPr>
        <p:spPr>
          <a:xfrm>
            <a:off x="2286000" y="6553200"/>
            <a:ext cx="4572000" cy="332399"/>
          </a:xfrm>
          <a:prstGeom prst="rect">
            <a:avLst/>
          </a:prstGeom>
        </p:spPr>
        <p:txBody>
          <a:bodyPr>
            <a:spAutoFit/>
          </a:bodyPr>
          <a:lstStyle/>
          <a:p>
            <a:pPr algn="ctr">
              <a:lnSpc>
                <a:spcPct val="70000"/>
              </a:lnSpc>
              <a:spcBef>
                <a:spcPct val="50000"/>
              </a:spcBef>
            </a:pPr>
            <a:r>
              <a:rPr lang="en-US" sz="800" baseline="0" dirty="0">
                <a:solidFill>
                  <a:srgbClr val="000000"/>
                </a:solidFill>
              </a:rPr>
              <a:t>© Copyrighted, In His Grace, Inc., Houston, Texas 2016  All rights reserved.</a:t>
            </a:r>
          </a:p>
          <a:p>
            <a:pPr algn="ctr">
              <a:lnSpc>
                <a:spcPct val="70000"/>
              </a:lnSpc>
              <a:spcBef>
                <a:spcPct val="50000"/>
              </a:spcBef>
            </a:pPr>
            <a:r>
              <a:rPr lang="en-US" sz="800" baseline="0" dirty="0">
                <a:solidFill>
                  <a:srgbClr val="000000"/>
                </a:solidFill>
              </a:rPr>
              <a:t> Reproduced under license to Lead Like Jesus from In His Grace, Inc.</a:t>
            </a:r>
          </a:p>
        </p:txBody>
      </p:sp>
    </p:spTree>
    <p:extLst>
      <p:ext uri="{BB962C8B-B14F-4D97-AF65-F5344CB8AC3E}">
        <p14:creationId xmlns:p14="http://schemas.microsoft.com/office/powerpoint/2010/main" val="134270983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194" name="Rectangle 4"/>
          <p:cNvSpPr>
            <a:spLocks noChangeArrowheads="1"/>
          </p:cNvSpPr>
          <p:nvPr/>
        </p:nvSpPr>
        <p:spPr bwMode="auto">
          <a:xfrm>
            <a:off x="1193800" y="3022600"/>
            <a:ext cx="7137400" cy="2717800"/>
          </a:xfrm>
          <a:prstGeom prst="rect">
            <a:avLst/>
          </a:prstGeom>
          <a:solidFill>
            <a:schemeClr val="tx1"/>
          </a:solidFill>
          <a:ln w="101600">
            <a:solidFill>
              <a:schemeClr val="hlink"/>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10595" name="Rectangle 3"/>
          <p:cNvSpPr>
            <a:spLocks noGrp="1" noChangeArrowheads="1"/>
          </p:cNvSpPr>
          <p:nvPr>
            <p:ph type="body" idx="1"/>
          </p:nvPr>
        </p:nvSpPr>
        <p:spPr>
          <a:xfrm>
            <a:off x="685800" y="1752600"/>
            <a:ext cx="7772400" cy="1066800"/>
          </a:xfrm>
        </p:spPr>
        <p:txBody>
          <a:bodyPr/>
          <a:lstStyle/>
          <a:p>
            <a:pPr>
              <a:buFont typeface="Monotype Sorts" charset="0"/>
              <a:buNone/>
            </a:pPr>
            <a:r>
              <a:rPr lang="en-US" sz="2800" dirty="0">
                <a:solidFill>
                  <a:srgbClr val="631908"/>
                </a:solidFill>
                <a:effectLst/>
                <a:latin typeface="Times New Roman" charset="0"/>
              </a:rPr>
              <a:t>	</a:t>
            </a:r>
            <a:r>
              <a:rPr lang="en-US" sz="1600" dirty="0">
                <a:solidFill>
                  <a:srgbClr val="631908"/>
                </a:solidFill>
                <a:effectLst/>
                <a:latin typeface="Times New Roman" charset="0"/>
              </a:rPr>
              <a:t>Assignment: look at the three traits in each of the following four continuums and place a circle   around the words in each group that best describe Peter's behavior.</a:t>
            </a:r>
          </a:p>
        </p:txBody>
      </p:sp>
      <p:sp>
        <p:nvSpPr>
          <p:cNvPr id="110597" name="Rectangle 5"/>
          <p:cNvSpPr>
            <a:spLocks noChangeArrowheads="1"/>
          </p:cNvSpPr>
          <p:nvPr/>
        </p:nvSpPr>
        <p:spPr bwMode="auto">
          <a:xfrm>
            <a:off x="1585913" y="3101975"/>
            <a:ext cx="3138487" cy="1105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tabLst>
                <a:tab pos="457200" algn="l"/>
                <a:tab pos="3200400" algn="l"/>
                <a:tab pos="3657600" algn="l"/>
              </a:tabLst>
            </a:pPr>
            <a:endParaRPr lang="en-US" sz="1800" dirty="0">
              <a:solidFill>
                <a:srgbClr val="000000"/>
              </a:solidFill>
            </a:endParaRPr>
          </a:p>
          <a:p>
            <a:pPr>
              <a:tabLst>
                <a:tab pos="457200" algn="l"/>
                <a:tab pos="3200400" algn="l"/>
                <a:tab pos="3657600" algn="l"/>
              </a:tabLst>
            </a:pPr>
            <a:r>
              <a:rPr lang="en-US" sz="1800" baseline="0" dirty="0">
                <a:solidFill>
                  <a:srgbClr val="000000"/>
                </a:solidFill>
              </a:rPr>
              <a:t>D	Pioneering risk-taker</a:t>
            </a:r>
          </a:p>
          <a:p>
            <a:pPr>
              <a:tabLst>
                <a:tab pos="457200" algn="l"/>
                <a:tab pos="3200400" algn="l"/>
                <a:tab pos="3657600" algn="l"/>
              </a:tabLst>
            </a:pPr>
            <a:r>
              <a:rPr lang="en-US" sz="1800" baseline="0" dirty="0">
                <a:solidFill>
                  <a:srgbClr val="000000"/>
                </a:solidFill>
              </a:rPr>
              <a:t>	Adventuresome risk-taker</a:t>
            </a:r>
          </a:p>
          <a:p>
            <a:pPr>
              <a:tabLst>
                <a:tab pos="457200" algn="l"/>
                <a:tab pos="3200400" algn="l"/>
                <a:tab pos="3657600" algn="l"/>
              </a:tabLst>
            </a:pPr>
            <a:r>
              <a:rPr lang="en-US" sz="1800" baseline="0" dirty="0">
                <a:solidFill>
                  <a:srgbClr val="000000"/>
                </a:solidFill>
              </a:rPr>
              <a:t>	Decisive risk-taker</a:t>
            </a:r>
            <a:endParaRPr lang="en-US" sz="1800" baseline="0" dirty="0">
              <a:solidFill>
                <a:schemeClr val="hlink"/>
              </a:solidFill>
            </a:endParaRPr>
          </a:p>
        </p:txBody>
      </p:sp>
      <p:sp>
        <p:nvSpPr>
          <p:cNvPr id="110598" name="Text Box 6"/>
          <p:cNvSpPr txBox="1">
            <a:spLocks noChangeArrowheads="1"/>
          </p:cNvSpPr>
          <p:nvPr/>
        </p:nvSpPr>
        <p:spPr bwMode="auto">
          <a:xfrm>
            <a:off x="1577975" y="4495800"/>
            <a:ext cx="3200400" cy="915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3200">
                <a:solidFill>
                  <a:schemeClr val="tx1"/>
                </a:solidFill>
                <a:latin typeface="Times New Roman" charset="0"/>
                <a:ea typeface="ＭＳ Ｐゴシック" charset="0"/>
              </a:defRPr>
            </a:lvl1pPr>
            <a:lvl2pPr marL="571500">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r>
              <a:rPr lang="en-US" sz="1800" baseline="0" dirty="0">
                <a:solidFill>
                  <a:srgbClr val="000000"/>
                </a:solidFill>
              </a:rPr>
              <a:t>S	Being energetic</a:t>
            </a:r>
          </a:p>
          <a:p>
            <a:r>
              <a:rPr lang="en-US" sz="1800" baseline="0" dirty="0">
                <a:solidFill>
                  <a:srgbClr val="000000"/>
                </a:solidFill>
              </a:rPr>
              <a:t>	Being spontaneous 	</a:t>
            </a:r>
          </a:p>
          <a:p>
            <a:r>
              <a:rPr lang="en-US" sz="1800" baseline="0" dirty="0">
                <a:solidFill>
                  <a:srgbClr val="000000"/>
                </a:solidFill>
              </a:rPr>
              <a:t>	Being hyperactive </a:t>
            </a:r>
            <a:endParaRPr lang="en-US" sz="1800" baseline="0" dirty="0">
              <a:solidFill>
                <a:schemeClr val="hlink"/>
              </a:solidFill>
            </a:endParaRPr>
          </a:p>
        </p:txBody>
      </p:sp>
      <p:sp>
        <p:nvSpPr>
          <p:cNvPr id="110600" name="Text Box 8"/>
          <p:cNvSpPr txBox="1">
            <a:spLocks noChangeArrowheads="1"/>
          </p:cNvSpPr>
          <p:nvPr/>
        </p:nvSpPr>
        <p:spPr bwMode="auto">
          <a:xfrm>
            <a:off x="4724400" y="3276600"/>
            <a:ext cx="3287713" cy="946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3200">
                <a:solidFill>
                  <a:schemeClr val="tx1"/>
                </a:solidFill>
                <a:latin typeface="Times New Roman" charset="0"/>
                <a:ea typeface="ＭＳ Ｐゴシック" charset="0"/>
              </a:defRPr>
            </a:lvl1pPr>
            <a:lvl2pPr marL="739775">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pPr>
              <a:spcBef>
                <a:spcPct val="50000"/>
              </a:spcBef>
            </a:pPr>
            <a:r>
              <a:rPr lang="en-US" sz="1800" baseline="0" dirty="0">
                <a:solidFill>
                  <a:srgbClr val="000000"/>
                </a:solidFill>
              </a:rPr>
              <a:t>I	Acting out of emotion   </a:t>
            </a:r>
          </a:p>
          <a:p>
            <a:pPr>
              <a:lnSpc>
                <a:spcPct val="50000"/>
              </a:lnSpc>
              <a:spcBef>
                <a:spcPct val="50000"/>
              </a:spcBef>
            </a:pPr>
            <a:r>
              <a:rPr lang="en-US" sz="1800" baseline="0" dirty="0">
                <a:solidFill>
                  <a:srgbClr val="000000"/>
                </a:solidFill>
              </a:rPr>
              <a:t>	Acting out of trust 	</a:t>
            </a:r>
          </a:p>
          <a:p>
            <a:pPr>
              <a:lnSpc>
                <a:spcPct val="50000"/>
              </a:lnSpc>
              <a:spcBef>
                <a:spcPct val="50000"/>
              </a:spcBef>
            </a:pPr>
            <a:r>
              <a:rPr lang="en-US" sz="1800" baseline="0" dirty="0">
                <a:solidFill>
                  <a:srgbClr val="000000"/>
                </a:solidFill>
              </a:rPr>
              <a:t>	Acting out of optimism</a:t>
            </a:r>
            <a:endParaRPr lang="en-US" sz="1800" baseline="0" dirty="0">
              <a:solidFill>
                <a:srgbClr val="51DC00"/>
              </a:solidFill>
            </a:endParaRPr>
          </a:p>
        </p:txBody>
      </p:sp>
      <p:sp>
        <p:nvSpPr>
          <p:cNvPr id="110601" name="Text Box 9"/>
          <p:cNvSpPr txBox="1">
            <a:spLocks noChangeArrowheads="1"/>
          </p:cNvSpPr>
          <p:nvPr/>
        </p:nvSpPr>
        <p:spPr bwMode="auto">
          <a:xfrm>
            <a:off x="4691063" y="4594225"/>
            <a:ext cx="3505200" cy="8079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3200">
                <a:solidFill>
                  <a:schemeClr val="tx1"/>
                </a:solidFill>
                <a:latin typeface="Times New Roman" charset="0"/>
                <a:ea typeface="ＭＳ Ｐゴシック" charset="0"/>
              </a:defRPr>
            </a:lvl1pPr>
            <a:lvl2pPr marL="571500">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pPr>
              <a:lnSpc>
                <a:spcPct val="50000"/>
              </a:lnSpc>
              <a:spcBef>
                <a:spcPct val="50000"/>
              </a:spcBef>
            </a:pPr>
            <a:r>
              <a:rPr lang="en-US" sz="1800" baseline="0" dirty="0">
                <a:solidFill>
                  <a:srgbClr val="000000"/>
                </a:solidFill>
              </a:rPr>
              <a:t>C	Independent decision</a:t>
            </a:r>
          </a:p>
          <a:p>
            <a:pPr>
              <a:lnSpc>
                <a:spcPct val="50000"/>
              </a:lnSpc>
              <a:spcBef>
                <a:spcPct val="50000"/>
              </a:spcBef>
            </a:pPr>
            <a:r>
              <a:rPr lang="en-US" sz="1800" baseline="0" dirty="0">
                <a:solidFill>
                  <a:srgbClr val="000000"/>
                </a:solidFill>
              </a:rPr>
              <a:t>	Unconventional decision</a:t>
            </a:r>
          </a:p>
          <a:p>
            <a:pPr>
              <a:lnSpc>
                <a:spcPct val="50000"/>
              </a:lnSpc>
              <a:spcBef>
                <a:spcPct val="50000"/>
              </a:spcBef>
            </a:pPr>
            <a:r>
              <a:rPr lang="en-US" sz="1800" baseline="0" dirty="0">
                <a:solidFill>
                  <a:srgbClr val="000000"/>
                </a:solidFill>
              </a:rPr>
              <a:t>	Determined decision</a:t>
            </a:r>
            <a:r>
              <a:rPr lang="en-US" sz="1800" baseline="0" dirty="0">
                <a:solidFill>
                  <a:schemeClr val="tx2"/>
                </a:solidFill>
              </a:rPr>
              <a:t> </a:t>
            </a:r>
          </a:p>
        </p:txBody>
      </p:sp>
      <p:sp>
        <p:nvSpPr>
          <p:cNvPr id="8201" name="Oval 2"/>
          <p:cNvSpPr>
            <a:spLocks noChangeArrowheads="1"/>
          </p:cNvSpPr>
          <p:nvPr/>
        </p:nvSpPr>
        <p:spPr bwMode="auto">
          <a:xfrm>
            <a:off x="1035331" y="2197100"/>
            <a:ext cx="611187" cy="3175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dirty="0"/>
              <a:t>-</a:t>
            </a:r>
          </a:p>
        </p:txBody>
      </p:sp>
      <p:sp>
        <p:nvSpPr>
          <p:cNvPr id="2" name="Title 1"/>
          <p:cNvSpPr>
            <a:spLocks noGrp="1"/>
          </p:cNvSpPr>
          <p:nvPr>
            <p:ph type="title"/>
          </p:nvPr>
        </p:nvSpPr>
        <p:spPr>
          <a:xfrm>
            <a:off x="838200" y="457200"/>
            <a:ext cx="7772400" cy="1219200"/>
          </a:xfrm>
        </p:spPr>
        <p:txBody>
          <a:bodyPr/>
          <a:lstStyle/>
          <a:p>
            <a:pPr algn="l"/>
            <a:r>
              <a:rPr lang="en-US" sz="3200" b="1" dirty="0">
                <a:solidFill>
                  <a:srgbClr val="631908"/>
                </a:solidFill>
                <a:effectLst/>
                <a:latin typeface="Arial"/>
                <a:cs typeface="Arial"/>
              </a:rPr>
              <a:t>Peter</a:t>
            </a:r>
            <a:br>
              <a:rPr lang="en-US" sz="3200" b="1" dirty="0">
                <a:solidFill>
                  <a:srgbClr val="631908"/>
                </a:solidFill>
                <a:effectLst/>
                <a:latin typeface="Arial"/>
                <a:cs typeface="Arial"/>
              </a:rPr>
            </a:br>
            <a:r>
              <a:rPr lang="en-US" sz="3200" dirty="0">
                <a:solidFill>
                  <a:srgbClr val="631908"/>
                </a:solidFill>
                <a:effectLst/>
                <a:latin typeface="Arial"/>
                <a:cs typeface="Arial"/>
              </a:rPr>
              <a:t>A Behavioral Case Study</a:t>
            </a:r>
          </a:p>
        </p:txBody>
      </p:sp>
    </p:spTree>
    <p:extLst>
      <p:ext uri="{BB962C8B-B14F-4D97-AF65-F5344CB8AC3E}">
        <p14:creationId xmlns:p14="http://schemas.microsoft.com/office/powerpoint/2010/main" val="539855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500" fill="hold"/>
                                        <p:tgtEl>
                                          <p:spTgt spid="110597"/>
                                        </p:tgtEl>
                                        <p:attrNameLst>
                                          <p:attrName>ppt_w</p:attrName>
                                        </p:attrNameLst>
                                      </p:cBhvr>
                                      <p:tavLst>
                                        <p:tav tm="0">
                                          <p:val>
                                            <p:fltVal val="0"/>
                                          </p:val>
                                        </p:tav>
                                        <p:tav tm="100000">
                                          <p:val>
                                            <p:strVal val="#ppt_w"/>
                                          </p:val>
                                        </p:tav>
                                      </p:tavLst>
                                    </p:anim>
                                    <p:anim calcmode="lin" valueType="num">
                                      <p:cBhvr>
                                        <p:cTn id="8" dur="500" fill="hold"/>
                                        <p:tgtEl>
                                          <p:spTgt spid="110597"/>
                                        </p:tgtEl>
                                        <p:attrNameLst>
                                          <p:attrName>ppt_h</p:attrName>
                                        </p:attrNameLst>
                                      </p:cBhvr>
                                      <p:tavLst>
                                        <p:tav tm="0">
                                          <p:val>
                                            <p:fltVal val="0"/>
                                          </p:val>
                                        </p:tav>
                                        <p:tav tm="100000">
                                          <p:val>
                                            <p:strVal val="#ppt_h"/>
                                          </p:val>
                                        </p:tav>
                                      </p:tavLst>
                                    </p:anim>
                                    <p:anim calcmode="lin" valueType="num">
                                      <p:cBhvr>
                                        <p:cTn id="9" dur="500" fill="hold"/>
                                        <p:tgtEl>
                                          <p:spTgt spid="110597"/>
                                        </p:tgtEl>
                                        <p:attrNameLst>
                                          <p:attrName>ppt_x</p:attrName>
                                        </p:attrNameLst>
                                      </p:cBhvr>
                                      <p:tavLst>
                                        <p:tav tm="0">
                                          <p:val>
                                            <p:fltVal val="0.5"/>
                                          </p:val>
                                        </p:tav>
                                        <p:tav tm="100000">
                                          <p:val>
                                            <p:strVal val="#ppt_x"/>
                                          </p:val>
                                        </p:tav>
                                      </p:tavLst>
                                    </p:anim>
                                    <p:anim calcmode="lin" valueType="num">
                                      <p:cBhvr>
                                        <p:cTn id="10" dur="500" fill="hold"/>
                                        <p:tgtEl>
                                          <p:spTgt spid="11059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10600"/>
                                        </p:tgtEl>
                                        <p:attrNameLst>
                                          <p:attrName>style.visibility</p:attrName>
                                        </p:attrNameLst>
                                      </p:cBhvr>
                                      <p:to>
                                        <p:strVal val="visible"/>
                                      </p:to>
                                    </p:set>
                                    <p:anim calcmode="lin" valueType="num">
                                      <p:cBhvr>
                                        <p:cTn id="15" dur="500" fill="hold"/>
                                        <p:tgtEl>
                                          <p:spTgt spid="110600"/>
                                        </p:tgtEl>
                                        <p:attrNameLst>
                                          <p:attrName>ppt_w</p:attrName>
                                        </p:attrNameLst>
                                      </p:cBhvr>
                                      <p:tavLst>
                                        <p:tav tm="0">
                                          <p:val>
                                            <p:fltVal val="0"/>
                                          </p:val>
                                        </p:tav>
                                        <p:tav tm="100000">
                                          <p:val>
                                            <p:strVal val="#ppt_w"/>
                                          </p:val>
                                        </p:tav>
                                      </p:tavLst>
                                    </p:anim>
                                    <p:anim calcmode="lin" valueType="num">
                                      <p:cBhvr>
                                        <p:cTn id="16" dur="500" fill="hold"/>
                                        <p:tgtEl>
                                          <p:spTgt spid="110600"/>
                                        </p:tgtEl>
                                        <p:attrNameLst>
                                          <p:attrName>ppt_h</p:attrName>
                                        </p:attrNameLst>
                                      </p:cBhvr>
                                      <p:tavLst>
                                        <p:tav tm="0">
                                          <p:val>
                                            <p:fltVal val="0"/>
                                          </p:val>
                                        </p:tav>
                                        <p:tav tm="100000">
                                          <p:val>
                                            <p:strVal val="#ppt_h"/>
                                          </p:val>
                                        </p:tav>
                                      </p:tavLst>
                                    </p:anim>
                                    <p:anim calcmode="lin" valueType="num">
                                      <p:cBhvr>
                                        <p:cTn id="17" dur="500" fill="hold"/>
                                        <p:tgtEl>
                                          <p:spTgt spid="110600"/>
                                        </p:tgtEl>
                                        <p:attrNameLst>
                                          <p:attrName>ppt_x</p:attrName>
                                        </p:attrNameLst>
                                      </p:cBhvr>
                                      <p:tavLst>
                                        <p:tav tm="0">
                                          <p:val>
                                            <p:fltVal val="0.5"/>
                                          </p:val>
                                        </p:tav>
                                        <p:tav tm="100000">
                                          <p:val>
                                            <p:strVal val="#ppt_x"/>
                                          </p:val>
                                        </p:tav>
                                      </p:tavLst>
                                    </p:anim>
                                    <p:anim calcmode="lin" valueType="num">
                                      <p:cBhvr>
                                        <p:cTn id="18" dur="500" fill="hold"/>
                                        <p:tgtEl>
                                          <p:spTgt spid="110600"/>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10598"/>
                                        </p:tgtEl>
                                        <p:attrNameLst>
                                          <p:attrName>style.visibility</p:attrName>
                                        </p:attrNameLst>
                                      </p:cBhvr>
                                      <p:to>
                                        <p:strVal val="visible"/>
                                      </p:to>
                                    </p:set>
                                    <p:anim calcmode="lin" valueType="num">
                                      <p:cBhvr>
                                        <p:cTn id="23" dur="500" fill="hold"/>
                                        <p:tgtEl>
                                          <p:spTgt spid="110598"/>
                                        </p:tgtEl>
                                        <p:attrNameLst>
                                          <p:attrName>ppt_w</p:attrName>
                                        </p:attrNameLst>
                                      </p:cBhvr>
                                      <p:tavLst>
                                        <p:tav tm="0">
                                          <p:val>
                                            <p:fltVal val="0"/>
                                          </p:val>
                                        </p:tav>
                                        <p:tav tm="100000">
                                          <p:val>
                                            <p:strVal val="#ppt_w"/>
                                          </p:val>
                                        </p:tav>
                                      </p:tavLst>
                                    </p:anim>
                                    <p:anim calcmode="lin" valueType="num">
                                      <p:cBhvr>
                                        <p:cTn id="24" dur="500" fill="hold"/>
                                        <p:tgtEl>
                                          <p:spTgt spid="110598"/>
                                        </p:tgtEl>
                                        <p:attrNameLst>
                                          <p:attrName>ppt_h</p:attrName>
                                        </p:attrNameLst>
                                      </p:cBhvr>
                                      <p:tavLst>
                                        <p:tav tm="0">
                                          <p:val>
                                            <p:fltVal val="0"/>
                                          </p:val>
                                        </p:tav>
                                        <p:tav tm="100000">
                                          <p:val>
                                            <p:strVal val="#ppt_h"/>
                                          </p:val>
                                        </p:tav>
                                      </p:tavLst>
                                    </p:anim>
                                    <p:anim calcmode="lin" valueType="num">
                                      <p:cBhvr>
                                        <p:cTn id="25" dur="500" fill="hold"/>
                                        <p:tgtEl>
                                          <p:spTgt spid="110598"/>
                                        </p:tgtEl>
                                        <p:attrNameLst>
                                          <p:attrName>ppt_x</p:attrName>
                                        </p:attrNameLst>
                                      </p:cBhvr>
                                      <p:tavLst>
                                        <p:tav tm="0">
                                          <p:val>
                                            <p:fltVal val="0.5"/>
                                          </p:val>
                                        </p:tav>
                                        <p:tav tm="100000">
                                          <p:val>
                                            <p:strVal val="#ppt_x"/>
                                          </p:val>
                                        </p:tav>
                                      </p:tavLst>
                                    </p:anim>
                                    <p:anim calcmode="lin" valueType="num">
                                      <p:cBhvr>
                                        <p:cTn id="26" dur="500" fill="hold"/>
                                        <p:tgtEl>
                                          <p:spTgt spid="110598"/>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10601"/>
                                        </p:tgtEl>
                                        <p:attrNameLst>
                                          <p:attrName>style.visibility</p:attrName>
                                        </p:attrNameLst>
                                      </p:cBhvr>
                                      <p:to>
                                        <p:strVal val="visible"/>
                                      </p:to>
                                    </p:set>
                                    <p:anim calcmode="lin" valueType="num">
                                      <p:cBhvr>
                                        <p:cTn id="31" dur="500" fill="hold"/>
                                        <p:tgtEl>
                                          <p:spTgt spid="110601"/>
                                        </p:tgtEl>
                                        <p:attrNameLst>
                                          <p:attrName>ppt_w</p:attrName>
                                        </p:attrNameLst>
                                      </p:cBhvr>
                                      <p:tavLst>
                                        <p:tav tm="0">
                                          <p:val>
                                            <p:fltVal val="0"/>
                                          </p:val>
                                        </p:tav>
                                        <p:tav tm="100000">
                                          <p:val>
                                            <p:strVal val="#ppt_w"/>
                                          </p:val>
                                        </p:tav>
                                      </p:tavLst>
                                    </p:anim>
                                    <p:anim calcmode="lin" valueType="num">
                                      <p:cBhvr>
                                        <p:cTn id="32" dur="500" fill="hold"/>
                                        <p:tgtEl>
                                          <p:spTgt spid="110601"/>
                                        </p:tgtEl>
                                        <p:attrNameLst>
                                          <p:attrName>ppt_h</p:attrName>
                                        </p:attrNameLst>
                                      </p:cBhvr>
                                      <p:tavLst>
                                        <p:tav tm="0">
                                          <p:val>
                                            <p:fltVal val="0"/>
                                          </p:val>
                                        </p:tav>
                                        <p:tav tm="100000">
                                          <p:val>
                                            <p:strVal val="#ppt_h"/>
                                          </p:val>
                                        </p:tav>
                                      </p:tavLst>
                                    </p:anim>
                                    <p:anim calcmode="lin" valueType="num">
                                      <p:cBhvr>
                                        <p:cTn id="33" dur="500" fill="hold"/>
                                        <p:tgtEl>
                                          <p:spTgt spid="110601"/>
                                        </p:tgtEl>
                                        <p:attrNameLst>
                                          <p:attrName>ppt_x</p:attrName>
                                        </p:attrNameLst>
                                      </p:cBhvr>
                                      <p:tavLst>
                                        <p:tav tm="0">
                                          <p:val>
                                            <p:fltVal val="0.5"/>
                                          </p:val>
                                        </p:tav>
                                        <p:tav tm="100000">
                                          <p:val>
                                            <p:strVal val="#ppt_x"/>
                                          </p:val>
                                        </p:tav>
                                      </p:tavLst>
                                    </p:anim>
                                    <p:anim calcmode="lin" valueType="num">
                                      <p:cBhvr>
                                        <p:cTn id="34" dur="500" fill="hold"/>
                                        <p:tgtEl>
                                          <p:spTgt spid="11060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utoUpdateAnimBg="0"/>
      <p:bldP spid="110598" grpId="0" autoUpdateAnimBg="0"/>
      <p:bldP spid="110600" grpId="0" autoUpdateAnimBg="0"/>
      <p:bldP spid="11060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219" name="Rectangle 3"/>
          <p:cNvSpPr>
            <a:spLocks noChangeArrowheads="1"/>
          </p:cNvSpPr>
          <p:nvPr/>
        </p:nvSpPr>
        <p:spPr bwMode="auto">
          <a:xfrm>
            <a:off x="609600" y="1905000"/>
            <a:ext cx="8382000" cy="3886200"/>
          </a:xfrm>
          <a:prstGeom prst="rect">
            <a:avLst/>
          </a:prstGeom>
          <a:noFill/>
          <a:ln w="28575">
            <a:solidFill>
              <a:schemeClr val="accent5">
                <a:lumMod val="25000"/>
              </a:schemeClr>
            </a:solidFill>
            <a:prstDash val="solid"/>
            <a:miter lim="800000"/>
            <a:headEnd/>
            <a:tailEnd/>
          </a:ln>
          <a:effectLst/>
          <a:extLst/>
        </p:spPr>
        <p:txBody>
          <a:bodyPr wrap="none" anchor="ctr"/>
          <a:lstStyle/>
          <a:p>
            <a:pPr algn="ctr"/>
            <a:endParaRPr lang="en-US"/>
          </a:p>
        </p:txBody>
      </p:sp>
      <p:sp>
        <p:nvSpPr>
          <p:cNvPr id="112644" name="Rectangle 4"/>
          <p:cNvSpPr>
            <a:spLocks noGrp="1" noChangeArrowheads="1"/>
          </p:cNvSpPr>
          <p:nvPr>
            <p:ph type="body" idx="1"/>
          </p:nvPr>
        </p:nvSpPr>
        <p:spPr>
          <a:xfrm>
            <a:off x="609600" y="1752600"/>
            <a:ext cx="8229600" cy="3810000"/>
          </a:xfrm>
        </p:spPr>
        <p:txBody>
          <a:bodyPr/>
          <a:lstStyle/>
          <a:p>
            <a:pPr>
              <a:buFont typeface="Monotype Sorts" pitchFamily="2" charset="2"/>
              <a:buNone/>
              <a:defRPr/>
            </a:pPr>
            <a:r>
              <a:rPr lang="en-US" altLang="en-US" sz="2800" dirty="0">
                <a:solidFill>
                  <a:schemeClr val="accent5">
                    <a:lumMod val="25000"/>
                  </a:schemeClr>
                </a:solidFill>
                <a:effectLst/>
                <a:ea typeface="+mn-ea"/>
              </a:rPr>
              <a:t>	</a:t>
            </a:r>
            <a:r>
              <a:rPr lang="en-US" altLang="en-US" sz="1800" b="1" dirty="0">
                <a:solidFill>
                  <a:schemeClr val="accent5">
                    <a:lumMod val="25000"/>
                  </a:schemeClr>
                </a:solidFill>
                <a:effectLst/>
                <a:ea typeface="+mn-ea"/>
              </a:rPr>
              <a:t>Based on your selections, put the terms together in a sentence to describe what Peter did.</a:t>
            </a:r>
          </a:p>
          <a:p>
            <a:pPr>
              <a:buFont typeface="Monotype Sorts" pitchFamily="2" charset="2"/>
              <a:buNone/>
              <a:defRPr/>
            </a:pPr>
            <a:endParaRPr lang="en-US" altLang="en-US" sz="1800" b="1" dirty="0">
              <a:solidFill>
                <a:schemeClr val="accent5">
                  <a:lumMod val="25000"/>
                </a:schemeClr>
              </a:solidFill>
              <a:effectLst/>
              <a:ea typeface="+mn-ea"/>
            </a:endParaRPr>
          </a:p>
          <a:p>
            <a:pPr>
              <a:lnSpc>
                <a:spcPct val="150000"/>
              </a:lnSpc>
              <a:buFont typeface="Monotype Sorts" pitchFamily="2" charset="2"/>
              <a:buNone/>
              <a:defRPr/>
            </a:pPr>
            <a:r>
              <a:rPr lang="en-US" altLang="en-US" sz="1800" b="1" dirty="0">
                <a:solidFill>
                  <a:schemeClr val="accent5">
                    <a:lumMod val="25000"/>
                  </a:schemeClr>
                </a:solidFill>
                <a:effectLst/>
                <a:ea typeface="+mn-ea"/>
              </a:rPr>
              <a:t>		</a:t>
            </a:r>
            <a:r>
              <a:rPr lang="en-US" altLang="en-US" sz="1800" b="1" dirty="0">
                <a:solidFill>
                  <a:schemeClr val="accent4">
                    <a:lumMod val="25000"/>
                  </a:schemeClr>
                </a:solidFill>
                <a:effectLst/>
              </a:rPr>
              <a:t>In getting out of the boat, </a:t>
            </a:r>
            <a:r>
              <a:rPr lang="en-US" altLang="en-US" sz="1800" b="1" dirty="0">
                <a:solidFill>
                  <a:schemeClr val="accent4">
                    <a:lumMod val="25000"/>
                  </a:schemeClr>
                </a:solidFill>
                <a:effectLst/>
                <a:ea typeface="+mn-ea"/>
              </a:rPr>
              <a:t>Peter was a _________ risk-taker while acting 	out of  ________ Jesus’ word.  Being ____________________ his behavior</a:t>
            </a:r>
          </a:p>
          <a:p>
            <a:pPr>
              <a:lnSpc>
                <a:spcPct val="150000"/>
              </a:lnSpc>
              <a:buFont typeface="Monotype Sorts" pitchFamily="2" charset="2"/>
              <a:buNone/>
              <a:defRPr/>
            </a:pPr>
            <a:endParaRPr lang="en-US" altLang="en-US" sz="1800" b="1" dirty="0">
              <a:solidFill>
                <a:schemeClr val="accent4">
                  <a:lumMod val="25000"/>
                </a:schemeClr>
              </a:solidFill>
              <a:effectLst/>
              <a:ea typeface="+mn-ea"/>
            </a:endParaRPr>
          </a:p>
          <a:p>
            <a:pPr>
              <a:lnSpc>
                <a:spcPct val="150000"/>
              </a:lnSpc>
              <a:buFont typeface="Monotype Sorts" pitchFamily="2" charset="2"/>
              <a:buNone/>
              <a:defRPr/>
            </a:pPr>
            <a:r>
              <a:rPr lang="en-US" altLang="en-US" sz="1800" b="1" dirty="0">
                <a:solidFill>
                  <a:schemeClr val="accent4">
                    <a:lumMod val="25000"/>
                  </a:schemeClr>
                </a:solidFill>
                <a:effectLst/>
                <a:ea typeface="+mn-ea"/>
              </a:rPr>
              <a:t> 	demonstrated an _____________________ decision as he began to 	walk on water toward Jesus.</a:t>
            </a:r>
          </a:p>
          <a:p>
            <a:pPr>
              <a:buFont typeface="Monotype Sorts" pitchFamily="2" charset="2"/>
              <a:buNone/>
              <a:defRPr/>
            </a:pPr>
            <a:endParaRPr lang="en-US" altLang="en-US" sz="1800" b="1" dirty="0">
              <a:ea typeface="+mn-ea"/>
            </a:endParaRPr>
          </a:p>
          <a:p>
            <a:pPr>
              <a:buFont typeface="Monotype Sorts" pitchFamily="2" charset="2"/>
              <a:buNone/>
              <a:defRPr/>
            </a:pPr>
            <a:r>
              <a:rPr lang="en-US" altLang="en-US" sz="1800" b="1" dirty="0">
                <a:ea typeface="+mn-ea"/>
              </a:rPr>
              <a:t>	</a:t>
            </a:r>
            <a:r>
              <a:rPr lang="en-US" altLang="en-US" sz="1400" b="1" dirty="0">
                <a:solidFill>
                  <a:schemeClr val="accent4">
                    <a:lumMod val="25000"/>
                  </a:schemeClr>
                </a:solidFill>
                <a:effectLst/>
                <a:ea typeface="+mn-ea"/>
              </a:rPr>
              <a:t>Based on your choices, find the traits that you selected on the DISC continuum on the opposite page.  Do the traits immediately above and below the words you selected describe what Peter did?</a:t>
            </a:r>
          </a:p>
          <a:p>
            <a:pPr>
              <a:buFont typeface="Monotype Sorts" pitchFamily="2" charset="2"/>
              <a:buNone/>
              <a:defRPr/>
            </a:pPr>
            <a:endParaRPr lang="en-US" altLang="en-US" sz="1800" b="1" dirty="0">
              <a:solidFill>
                <a:schemeClr val="accent4">
                  <a:lumMod val="25000"/>
                </a:schemeClr>
              </a:solidFill>
              <a:effectLst/>
              <a:ea typeface="+mn-ea"/>
            </a:endParaRPr>
          </a:p>
          <a:p>
            <a:pPr>
              <a:buFont typeface="Monotype Sorts" pitchFamily="2" charset="2"/>
              <a:buNone/>
              <a:defRPr/>
            </a:pPr>
            <a:endParaRPr lang="en-US" altLang="en-US" sz="1800" b="1" dirty="0">
              <a:ea typeface="+mn-ea"/>
            </a:endParaRPr>
          </a:p>
        </p:txBody>
      </p:sp>
      <p:sp>
        <p:nvSpPr>
          <p:cNvPr id="5" name="Title 1"/>
          <p:cNvSpPr txBox="1">
            <a:spLocks/>
          </p:cNvSpPr>
          <p:nvPr/>
        </p:nvSpPr>
        <p:spPr bwMode="auto">
          <a:xfrm>
            <a:off x="685800" y="304800"/>
            <a:ext cx="77724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9pPr>
          </a:lstStyle>
          <a:p>
            <a:pPr algn="l"/>
            <a:r>
              <a:rPr lang="en-US" sz="3600" b="1" dirty="0">
                <a:solidFill>
                  <a:srgbClr val="631908"/>
                </a:solidFill>
                <a:effectLst/>
                <a:latin typeface="Arial"/>
                <a:cs typeface="Arial"/>
              </a:rPr>
              <a:t>Peter</a:t>
            </a:r>
            <a:br>
              <a:rPr lang="en-US" sz="3600" b="1" dirty="0">
                <a:solidFill>
                  <a:srgbClr val="631908"/>
                </a:solidFill>
                <a:effectLst/>
                <a:latin typeface="Arial"/>
                <a:cs typeface="Arial"/>
              </a:rPr>
            </a:br>
            <a:r>
              <a:rPr lang="en-US" sz="3600" dirty="0">
                <a:solidFill>
                  <a:srgbClr val="631908"/>
                </a:solidFill>
                <a:effectLst/>
                <a:latin typeface="Arial"/>
                <a:cs typeface="Arial"/>
              </a:rPr>
              <a:t>A Behavioral Case Study</a:t>
            </a:r>
          </a:p>
        </p:txBody>
      </p:sp>
    </p:spTree>
    <p:extLst>
      <p:ext uri="{BB962C8B-B14F-4D97-AF65-F5344CB8AC3E}">
        <p14:creationId xmlns:p14="http://schemas.microsoft.com/office/powerpoint/2010/main" val="17694362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10243" name="Rectangle 3"/>
          <p:cNvSpPr>
            <a:spLocks noChangeArrowheads="1"/>
          </p:cNvSpPr>
          <p:nvPr/>
        </p:nvSpPr>
        <p:spPr bwMode="auto">
          <a:xfrm>
            <a:off x="692150" y="1758950"/>
            <a:ext cx="8140700" cy="4108450"/>
          </a:xfrm>
          <a:prstGeom prst="rect">
            <a:avLst/>
          </a:prstGeom>
          <a:noFill/>
          <a:ln w="25400">
            <a:solidFill>
              <a:schemeClr val="accent5">
                <a:lumMod val="25000"/>
              </a:schemeClr>
            </a:solidFill>
            <a:miter lim="800000"/>
            <a:headEnd/>
            <a:tailEnd/>
          </a:ln>
          <a:effectLst/>
          <a:extLst/>
        </p:spPr>
        <p:txBody>
          <a:bodyPr wrap="none" anchor="ctr"/>
          <a:lstStyle/>
          <a:p>
            <a:pPr algn="ctr"/>
            <a:endParaRPr lang="en-US"/>
          </a:p>
        </p:txBody>
      </p:sp>
      <p:sp>
        <p:nvSpPr>
          <p:cNvPr id="120836" name="Rectangle 4"/>
          <p:cNvSpPr>
            <a:spLocks noGrp="1" noChangeArrowheads="1"/>
          </p:cNvSpPr>
          <p:nvPr>
            <p:ph type="body" idx="1"/>
          </p:nvPr>
        </p:nvSpPr>
        <p:spPr>
          <a:xfrm>
            <a:off x="762000" y="1752600"/>
            <a:ext cx="8077200" cy="3733800"/>
          </a:xfrm>
        </p:spPr>
        <p:txBody>
          <a:bodyPr/>
          <a:lstStyle/>
          <a:p>
            <a:pPr>
              <a:buFont typeface="Monotype Sorts" pitchFamily="2" charset="2"/>
              <a:buNone/>
              <a:defRPr/>
            </a:pPr>
            <a:r>
              <a:rPr lang="en-US" altLang="en-US" sz="1600" dirty="0">
                <a:solidFill>
                  <a:schemeClr val="accent5">
                    <a:lumMod val="25000"/>
                  </a:schemeClr>
                </a:solidFill>
                <a:effectLst/>
                <a:latin typeface="Arial"/>
                <a:ea typeface="+mn-ea"/>
                <a:cs typeface="Arial"/>
              </a:rPr>
              <a:t>	</a:t>
            </a:r>
          </a:p>
          <a:p>
            <a:pPr>
              <a:buFont typeface="Monotype Sorts" pitchFamily="2" charset="2"/>
              <a:buNone/>
              <a:defRPr/>
            </a:pPr>
            <a:r>
              <a:rPr lang="en-US" altLang="en-US" sz="1600" dirty="0">
                <a:solidFill>
                  <a:schemeClr val="accent5">
                    <a:lumMod val="25000"/>
                  </a:schemeClr>
                </a:solidFill>
                <a:effectLst/>
                <a:latin typeface="Arial"/>
                <a:ea typeface="+mn-ea"/>
                <a:cs typeface="Arial"/>
              </a:rPr>
              <a:t>	Based on your selections, put the terms together in a sentence to describe what Peter did. Below is an example: </a:t>
            </a:r>
          </a:p>
          <a:p>
            <a:pPr>
              <a:buFont typeface="Monotype Sorts" pitchFamily="2" charset="2"/>
              <a:buNone/>
              <a:defRPr/>
            </a:pPr>
            <a:endParaRPr lang="en-US" altLang="en-US" sz="1600" dirty="0">
              <a:solidFill>
                <a:srgbClr val="363636"/>
              </a:solidFill>
              <a:effectLst/>
              <a:latin typeface="Arial"/>
              <a:ea typeface="+mn-ea"/>
              <a:cs typeface="Arial"/>
            </a:endParaRPr>
          </a:p>
          <a:p>
            <a:pPr>
              <a:lnSpc>
                <a:spcPct val="200000"/>
              </a:lnSpc>
              <a:buFont typeface="Monotype Sorts" pitchFamily="2" charset="2"/>
              <a:buNone/>
              <a:defRPr/>
            </a:pPr>
            <a:r>
              <a:rPr lang="en-US" altLang="en-US" sz="1600" dirty="0">
                <a:solidFill>
                  <a:srgbClr val="363636"/>
                </a:solidFill>
                <a:effectLst/>
                <a:latin typeface="Arial"/>
                <a:ea typeface="+mn-ea"/>
                <a:cs typeface="Arial"/>
              </a:rPr>
              <a:t>	</a:t>
            </a:r>
            <a:r>
              <a:rPr lang="en-US" altLang="en-US" sz="2000" dirty="0">
                <a:solidFill>
                  <a:srgbClr val="000000"/>
                </a:solidFill>
                <a:effectLst/>
                <a:latin typeface="Arial"/>
                <a:cs typeface="Arial"/>
              </a:rPr>
              <a:t>I</a:t>
            </a:r>
            <a:r>
              <a:rPr lang="en-US" altLang="en-US" sz="2000" dirty="0">
                <a:solidFill>
                  <a:srgbClr val="363636"/>
                </a:solidFill>
                <a:effectLst/>
                <a:latin typeface="Arial"/>
                <a:cs typeface="Arial"/>
              </a:rPr>
              <a:t>n getting out of the boat, </a:t>
            </a:r>
            <a:r>
              <a:rPr lang="en-US" altLang="en-US" sz="2000" dirty="0">
                <a:solidFill>
                  <a:srgbClr val="363636"/>
                </a:solidFill>
                <a:effectLst/>
                <a:latin typeface="Arial"/>
                <a:ea typeface="+mn-ea"/>
                <a:cs typeface="Arial"/>
              </a:rPr>
              <a:t>Peter was a </a:t>
            </a:r>
            <a:r>
              <a:rPr lang="en-US" altLang="en-US" sz="2000" u="sng" dirty="0">
                <a:solidFill>
                  <a:srgbClr val="631908"/>
                </a:solidFill>
                <a:effectLst/>
                <a:latin typeface="Arial"/>
                <a:ea typeface="+mn-ea"/>
                <a:cs typeface="Arial"/>
              </a:rPr>
              <a:t>decisive</a:t>
            </a:r>
            <a:r>
              <a:rPr lang="en-US" altLang="en-US" sz="2000" dirty="0">
                <a:solidFill>
                  <a:srgbClr val="363636"/>
                </a:solidFill>
                <a:effectLst/>
                <a:latin typeface="Arial"/>
                <a:ea typeface="+mn-ea"/>
                <a:cs typeface="Arial"/>
              </a:rPr>
              <a:t> risk-taker while acting out of 	</a:t>
            </a:r>
            <a:r>
              <a:rPr lang="en-US" altLang="en-US" sz="2000" u="sng" dirty="0">
                <a:solidFill>
                  <a:srgbClr val="631908"/>
                </a:solidFill>
                <a:effectLst/>
                <a:latin typeface="Arial"/>
                <a:ea typeface="+mn-ea"/>
                <a:cs typeface="Arial"/>
              </a:rPr>
              <a:t>trust</a:t>
            </a:r>
            <a:r>
              <a:rPr lang="en-US" altLang="en-US" sz="2000" dirty="0">
                <a:solidFill>
                  <a:srgbClr val="363636"/>
                </a:solidFill>
                <a:effectLst/>
                <a:latin typeface="Arial"/>
                <a:ea typeface="+mn-ea"/>
                <a:cs typeface="Arial"/>
              </a:rPr>
              <a:t> of Jesus’ word.   Being </a:t>
            </a:r>
            <a:r>
              <a:rPr lang="en-US" altLang="en-US" sz="2000" u="sng" dirty="0">
                <a:solidFill>
                  <a:srgbClr val="631908"/>
                </a:solidFill>
                <a:effectLst/>
                <a:latin typeface="Arial"/>
                <a:ea typeface="+mn-ea"/>
                <a:cs typeface="Arial"/>
              </a:rPr>
              <a:t>spontaneous,</a:t>
            </a:r>
            <a:r>
              <a:rPr lang="en-US" altLang="en-US" sz="2000" dirty="0">
                <a:solidFill>
                  <a:srgbClr val="631908"/>
                </a:solidFill>
                <a:effectLst/>
                <a:latin typeface="Arial"/>
                <a:ea typeface="+mn-ea"/>
                <a:cs typeface="Arial"/>
              </a:rPr>
              <a:t> </a:t>
            </a:r>
            <a:r>
              <a:rPr lang="en-US" altLang="en-US" sz="2000" dirty="0">
                <a:solidFill>
                  <a:srgbClr val="363636"/>
                </a:solidFill>
                <a:effectLst/>
                <a:latin typeface="Arial"/>
                <a:ea typeface="+mn-ea"/>
                <a:cs typeface="Arial"/>
              </a:rPr>
              <a:t>his behavior demonstrated an</a:t>
            </a:r>
            <a:r>
              <a:rPr lang="en-US" altLang="en-US" sz="2000" dirty="0">
                <a:solidFill>
                  <a:srgbClr val="631908"/>
                </a:solidFill>
                <a:effectLst/>
                <a:latin typeface="Arial"/>
                <a:ea typeface="+mn-ea"/>
                <a:cs typeface="Arial"/>
              </a:rPr>
              <a:t> </a:t>
            </a:r>
            <a:r>
              <a:rPr lang="en-US" altLang="en-US" sz="2000" u="sng" dirty="0">
                <a:solidFill>
                  <a:srgbClr val="631908"/>
                </a:solidFill>
                <a:effectLst/>
                <a:latin typeface="Arial"/>
                <a:ea typeface="+mn-ea"/>
                <a:cs typeface="Arial"/>
              </a:rPr>
              <a:t>independent</a:t>
            </a:r>
            <a:r>
              <a:rPr lang="en-US" altLang="en-US" sz="2000" dirty="0">
                <a:solidFill>
                  <a:srgbClr val="631908"/>
                </a:solidFill>
                <a:effectLst/>
                <a:latin typeface="Arial"/>
                <a:ea typeface="+mn-ea"/>
                <a:cs typeface="Arial"/>
              </a:rPr>
              <a:t> </a:t>
            </a:r>
            <a:r>
              <a:rPr lang="en-US" altLang="en-US" sz="2000" dirty="0">
                <a:solidFill>
                  <a:srgbClr val="363636"/>
                </a:solidFill>
                <a:effectLst/>
                <a:latin typeface="Arial"/>
                <a:ea typeface="+mn-ea"/>
                <a:cs typeface="Arial"/>
              </a:rPr>
              <a:t>decision as he began to walk on water toward Jesus.</a:t>
            </a:r>
          </a:p>
          <a:p>
            <a:pPr>
              <a:buFont typeface="Monotype Sorts" pitchFamily="2" charset="2"/>
              <a:buNone/>
              <a:defRPr/>
            </a:pPr>
            <a:endParaRPr lang="en-US" altLang="en-US" sz="1800" b="1" dirty="0">
              <a:ea typeface="+mn-ea"/>
            </a:endParaRPr>
          </a:p>
          <a:p>
            <a:pPr>
              <a:buFont typeface="Monotype Sorts" pitchFamily="2" charset="2"/>
              <a:buNone/>
              <a:defRPr/>
            </a:pPr>
            <a:endParaRPr lang="en-US" altLang="en-US" sz="1800" b="1" dirty="0">
              <a:ea typeface="+mn-ea"/>
            </a:endParaRPr>
          </a:p>
          <a:p>
            <a:pPr>
              <a:buFont typeface="Monotype Sorts" pitchFamily="2" charset="2"/>
              <a:buNone/>
              <a:defRPr/>
            </a:pPr>
            <a:endParaRPr lang="en-US" altLang="en-US" sz="1800" b="1" dirty="0">
              <a:ea typeface="+mn-ea"/>
            </a:endParaRPr>
          </a:p>
        </p:txBody>
      </p:sp>
      <p:sp>
        <p:nvSpPr>
          <p:cNvPr id="6" name="Title 1"/>
          <p:cNvSpPr txBox="1">
            <a:spLocks/>
          </p:cNvSpPr>
          <p:nvPr/>
        </p:nvSpPr>
        <p:spPr bwMode="auto">
          <a:xfrm>
            <a:off x="685800" y="304800"/>
            <a:ext cx="77724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defRPr>
            </a:lvl9pPr>
          </a:lstStyle>
          <a:p>
            <a:pPr algn="l"/>
            <a:r>
              <a:rPr lang="en-US" sz="3600" b="1" dirty="0">
                <a:solidFill>
                  <a:srgbClr val="631908"/>
                </a:solidFill>
                <a:effectLst/>
                <a:latin typeface="Arial"/>
                <a:cs typeface="Arial"/>
              </a:rPr>
              <a:t>Peter</a:t>
            </a:r>
            <a:br>
              <a:rPr lang="en-US" sz="3600" b="1" dirty="0">
                <a:solidFill>
                  <a:srgbClr val="631908"/>
                </a:solidFill>
                <a:effectLst/>
                <a:latin typeface="Arial"/>
                <a:cs typeface="Arial"/>
              </a:rPr>
            </a:br>
            <a:r>
              <a:rPr lang="en-US" sz="3600" dirty="0">
                <a:solidFill>
                  <a:srgbClr val="631908"/>
                </a:solidFill>
                <a:effectLst/>
                <a:latin typeface="Arial"/>
                <a:cs typeface="Arial"/>
              </a:rPr>
              <a:t>A Behavioral Case Study</a:t>
            </a:r>
          </a:p>
        </p:txBody>
      </p:sp>
    </p:spTree>
    <p:extLst>
      <p:ext uri="{BB962C8B-B14F-4D97-AF65-F5344CB8AC3E}">
        <p14:creationId xmlns:p14="http://schemas.microsoft.com/office/powerpoint/2010/main" val="21942055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ctrTitle"/>
          </p:nvPr>
        </p:nvSpPr>
        <p:spPr>
          <a:xfrm>
            <a:off x="609600" y="2743200"/>
            <a:ext cx="8077200" cy="1470025"/>
          </a:xfrm>
        </p:spPr>
        <p:txBody>
          <a:bodyPr/>
          <a:lstStyle/>
          <a:p>
            <a:r>
              <a:rPr lang="en-US" altLang="en-US" sz="4000" dirty="0">
                <a:solidFill>
                  <a:srgbClr val="363636"/>
                </a:solidFill>
                <a:effectLst/>
                <a:latin typeface="Arial"/>
                <a:cs typeface="Arial"/>
              </a:rPr>
              <a:t>Based on your choices, find the </a:t>
            </a:r>
            <a:r>
              <a:rPr lang="en-US" altLang="en-US" sz="4000" u="sng" dirty="0">
                <a:solidFill>
                  <a:srgbClr val="631908"/>
                </a:solidFill>
                <a:effectLst/>
                <a:latin typeface="Arial"/>
                <a:cs typeface="Arial"/>
              </a:rPr>
              <a:t>traits</a:t>
            </a:r>
            <a:r>
              <a:rPr lang="en-US" altLang="en-US" sz="4000" dirty="0">
                <a:effectLst/>
                <a:latin typeface="Arial"/>
                <a:cs typeface="Arial"/>
              </a:rPr>
              <a:t> </a:t>
            </a:r>
            <a:r>
              <a:rPr lang="en-US" altLang="en-US" sz="4000" dirty="0">
                <a:solidFill>
                  <a:schemeClr val="accent4">
                    <a:lumMod val="25000"/>
                  </a:schemeClr>
                </a:solidFill>
                <a:effectLst/>
                <a:latin typeface="Arial"/>
                <a:cs typeface="Arial"/>
              </a:rPr>
              <a:t>that you selected on the DISC continuum on the next page.  Do the traits immediately above and below the words you selected describe what Peter did?</a:t>
            </a:r>
            <a:br>
              <a:rPr lang="en-US" altLang="en-US" sz="4000" dirty="0">
                <a:solidFill>
                  <a:schemeClr val="accent4">
                    <a:lumMod val="25000"/>
                  </a:schemeClr>
                </a:solidFill>
                <a:effectLst/>
                <a:latin typeface="Arial"/>
                <a:cs typeface="Arial"/>
              </a:rPr>
            </a:br>
            <a:endParaRPr lang="en-US" sz="4000" dirty="0">
              <a:solidFill>
                <a:schemeClr val="accent4">
                  <a:lumMod val="25000"/>
                </a:schemeClr>
              </a:solidFill>
              <a:effectLst/>
              <a:latin typeface="Arial"/>
              <a:cs typeface="Arial"/>
            </a:endParaRPr>
          </a:p>
        </p:txBody>
      </p:sp>
    </p:spTree>
    <p:extLst>
      <p:ext uri="{BB962C8B-B14F-4D97-AF65-F5344CB8AC3E}">
        <p14:creationId xmlns:p14="http://schemas.microsoft.com/office/powerpoint/2010/main" val="34501298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extBox 3"/>
          <p:cNvSpPr txBox="1"/>
          <p:nvPr/>
        </p:nvSpPr>
        <p:spPr>
          <a:xfrm>
            <a:off x="7543800" y="3200400"/>
            <a:ext cx="1371600" cy="584775"/>
          </a:xfrm>
          <a:prstGeom prst="rect">
            <a:avLst/>
          </a:prstGeom>
          <a:solidFill>
            <a:schemeClr val="tx2"/>
          </a:solidFill>
          <a:ln w="38100" cmpd="sng">
            <a:solidFill>
              <a:schemeClr val="bg2"/>
            </a:solidFill>
          </a:ln>
        </p:spPr>
        <p:txBody>
          <a:bodyPr wrap="square" rtlCol="0">
            <a:spAutoFit/>
          </a:bodyPr>
          <a:lstStyle/>
          <a:p>
            <a:pPr algn="ctr"/>
            <a:r>
              <a:rPr lang="en-US" sz="2800" dirty="0">
                <a:solidFill>
                  <a:schemeClr val="bg2"/>
                </a:solidFill>
                <a:effectLst>
                  <a:outerShdw blurRad="50800" dist="38100" algn="l" rotWithShape="0">
                    <a:prstClr val="black">
                      <a:alpha val="40000"/>
                    </a:prstClr>
                  </a:outerShdw>
                </a:effectLst>
              </a:rPr>
              <a:t>Midline</a:t>
            </a:r>
            <a:r>
              <a:rPr lang="en-US" sz="2800" dirty="0"/>
              <a:t> </a:t>
            </a:r>
          </a:p>
          <a:p>
            <a:endParaRPr lang="en-US" dirty="0"/>
          </a:p>
        </p:txBody>
      </p:sp>
      <p:pic>
        <p:nvPicPr>
          <p:cNvPr id="5" name="Content Placeholder 4" descr="Intensity Index 6 201632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06" t="309" r="490"/>
          <a:stretch/>
        </p:blipFill>
        <p:spPr>
          <a:xfrm>
            <a:off x="2667000" y="401899"/>
            <a:ext cx="4648200" cy="6023336"/>
          </a:xfrm>
        </p:spPr>
      </p:pic>
      <p:sp>
        <p:nvSpPr>
          <p:cNvPr id="2" name="Right Arrow 1"/>
          <p:cNvSpPr/>
          <p:nvPr/>
        </p:nvSpPr>
        <p:spPr bwMode="auto">
          <a:xfrm>
            <a:off x="381001" y="3276600"/>
            <a:ext cx="2438400" cy="533400"/>
          </a:xfrm>
          <a:prstGeom prst="rightArrow">
            <a:avLst/>
          </a:prstGeom>
          <a:solidFill>
            <a:schemeClr val="tx2"/>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25000">
              <a:ln>
                <a:noFill/>
              </a:ln>
              <a:solidFill>
                <a:schemeClr val="tx1"/>
              </a:solidFill>
              <a:effectLst/>
              <a:latin typeface="Times New Roman" charset="0"/>
            </a:endParaRPr>
          </a:p>
        </p:txBody>
      </p:sp>
    </p:spTree>
    <p:extLst>
      <p:ext uri="{BB962C8B-B14F-4D97-AF65-F5344CB8AC3E}">
        <p14:creationId xmlns:p14="http://schemas.microsoft.com/office/powerpoint/2010/main" val="3671935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292" name="Line 11"/>
          <p:cNvSpPr>
            <a:spLocks noChangeShapeType="1"/>
          </p:cNvSpPr>
          <p:nvPr/>
        </p:nvSpPr>
        <p:spPr bwMode="auto">
          <a:xfrm>
            <a:off x="1600200" y="35052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6" name="Rectangle 16"/>
          <p:cNvSpPr>
            <a:spLocks noChangeArrowheads="1"/>
          </p:cNvSpPr>
          <p:nvPr/>
        </p:nvSpPr>
        <p:spPr bwMode="auto">
          <a:xfrm>
            <a:off x="3962400" y="609600"/>
            <a:ext cx="4191000" cy="5759450"/>
          </a:xfrm>
          <a:prstGeom prst="rect">
            <a:avLst/>
          </a:prstGeom>
          <a:solidFill>
            <a:schemeClr val="tx1"/>
          </a:solidFill>
          <a:ln w="50800">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297" name="Rectangle 17"/>
          <p:cNvSpPr>
            <a:spLocks noChangeArrowheads="1"/>
          </p:cNvSpPr>
          <p:nvPr/>
        </p:nvSpPr>
        <p:spPr bwMode="auto">
          <a:xfrm>
            <a:off x="4343400" y="762000"/>
            <a:ext cx="3429000" cy="534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nSpc>
                <a:spcPct val="80000"/>
              </a:lnSpc>
              <a:tabLst>
                <a:tab pos="347663" algn="ctr"/>
              </a:tabLst>
            </a:pPr>
            <a:endParaRPr lang="en-US" sz="3200" baseline="30000" dirty="0">
              <a:solidFill>
                <a:schemeClr val="tx2"/>
              </a:solidFill>
            </a:endParaRPr>
          </a:p>
          <a:p>
            <a:pPr>
              <a:lnSpc>
                <a:spcPct val="80000"/>
              </a:lnSpc>
              <a:tabLst>
                <a:tab pos="347663" algn="ctr"/>
              </a:tabLst>
            </a:pPr>
            <a:r>
              <a:rPr lang="en-US" sz="3200" baseline="30000" dirty="0">
                <a:solidFill>
                  <a:schemeClr val="bg2"/>
                </a:solidFill>
              </a:rPr>
              <a:t>28 And Peter answered Him       </a:t>
            </a:r>
          </a:p>
          <a:p>
            <a:pPr>
              <a:lnSpc>
                <a:spcPct val="80000"/>
              </a:lnSpc>
              <a:tabLst>
                <a:tab pos="347663" algn="ctr"/>
              </a:tabLst>
            </a:pPr>
            <a:r>
              <a:rPr lang="en-US" sz="3200" baseline="30000" dirty="0">
                <a:solidFill>
                  <a:schemeClr val="bg2"/>
                </a:solidFill>
              </a:rPr>
              <a:t>     and said, ‘Lord, if it is   </a:t>
            </a:r>
          </a:p>
          <a:p>
            <a:pPr>
              <a:lnSpc>
                <a:spcPct val="80000"/>
              </a:lnSpc>
              <a:tabLst>
                <a:tab pos="347663" algn="ctr"/>
              </a:tabLst>
            </a:pPr>
            <a:r>
              <a:rPr lang="en-US" sz="3200" baseline="30000" dirty="0">
                <a:solidFill>
                  <a:schemeClr val="bg2"/>
                </a:solidFill>
              </a:rPr>
              <a:t>     You, command me to </a:t>
            </a:r>
          </a:p>
          <a:p>
            <a:pPr>
              <a:lnSpc>
                <a:spcPct val="80000"/>
              </a:lnSpc>
              <a:tabLst>
                <a:tab pos="347663" algn="ctr"/>
              </a:tabLst>
            </a:pPr>
            <a:r>
              <a:rPr lang="en-US" sz="3200" baseline="30000" dirty="0">
                <a:solidFill>
                  <a:schemeClr val="bg2"/>
                </a:solidFill>
              </a:rPr>
              <a:t>     come to you on the water.’</a:t>
            </a:r>
          </a:p>
          <a:p>
            <a:pPr>
              <a:tabLst>
                <a:tab pos="347663" algn="ctr"/>
              </a:tabLst>
            </a:pPr>
            <a:endParaRPr lang="en-US" sz="3200" baseline="30000" dirty="0">
              <a:solidFill>
                <a:schemeClr val="bg2"/>
              </a:solidFill>
            </a:endParaRPr>
          </a:p>
          <a:p>
            <a:pPr>
              <a:tabLst>
                <a:tab pos="347663" algn="ctr"/>
              </a:tabLst>
            </a:pPr>
            <a:r>
              <a:rPr lang="en-US" sz="3200" baseline="30000" dirty="0">
                <a:solidFill>
                  <a:schemeClr val="bg2"/>
                </a:solidFill>
              </a:rPr>
              <a:t>29</a:t>
            </a:r>
            <a:r>
              <a:rPr lang="en-US" sz="3200" baseline="30000" dirty="0">
                <a:solidFill>
                  <a:schemeClr val="tx2"/>
                </a:solidFill>
              </a:rPr>
              <a:t>	  </a:t>
            </a:r>
            <a:r>
              <a:rPr lang="en-US" sz="3200" baseline="30000" dirty="0">
                <a:solidFill>
                  <a:srgbClr val="008000"/>
                </a:solidFill>
              </a:rPr>
              <a:t>And He said, ‘Come!’</a:t>
            </a:r>
          </a:p>
          <a:p>
            <a:pPr>
              <a:tabLst>
                <a:tab pos="347663" algn="ctr"/>
              </a:tabLst>
            </a:pPr>
            <a:r>
              <a:rPr lang="en-US" sz="3200" baseline="30000" dirty="0">
                <a:solidFill>
                  <a:srgbClr val="51DC00"/>
                </a:solidFill>
              </a:rPr>
              <a:t>      </a:t>
            </a:r>
            <a:r>
              <a:rPr lang="en-US" sz="3200" baseline="30000" dirty="0">
                <a:solidFill>
                  <a:schemeClr val="bg2"/>
                </a:solidFill>
              </a:rPr>
              <a:t>And Peter got out of the</a:t>
            </a:r>
          </a:p>
          <a:p>
            <a:pPr>
              <a:tabLst>
                <a:tab pos="347663" algn="ctr"/>
              </a:tabLst>
            </a:pPr>
            <a:r>
              <a:rPr lang="en-US" sz="3200" baseline="30000" dirty="0">
                <a:solidFill>
                  <a:schemeClr val="bg2"/>
                </a:solidFill>
              </a:rPr>
              <a:t>     boat, and walked on the</a:t>
            </a:r>
          </a:p>
          <a:p>
            <a:pPr>
              <a:tabLst>
                <a:tab pos="347663" algn="ctr"/>
              </a:tabLst>
            </a:pPr>
            <a:r>
              <a:rPr lang="en-US" sz="3200" baseline="30000" dirty="0">
                <a:solidFill>
                  <a:schemeClr val="bg2"/>
                </a:solidFill>
              </a:rPr>
              <a:t>     water and came toward</a:t>
            </a:r>
          </a:p>
          <a:p>
            <a:pPr>
              <a:tabLst>
                <a:tab pos="347663" algn="ctr"/>
              </a:tabLst>
            </a:pPr>
            <a:r>
              <a:rPr lang="en-US" sz="3200" baseline="30000" dirty="0">
                <a:solidFill>
                  <a:schemeClr val="bg2"/>
                </a:solidFill>
              </a:rPr>
              <a:t>     	Jesus.</a:t>
            </a:r>
          </a:p>
          <a:p>
            <a:pPr>
              <a:tabLst>
                <a:tab pos="347663" algn="ctr"/>
              </a:tabLst>
            </a:pPr>
            <a:endParaRPr lang="en-US" sz="3200" baseline="30000" dirty="0">
              <a:solidFill>
                <a:schemeClr val="bg2"/>
              </a:solidFill>
            </a:endParaRPr>
          </a:p>
          <a:p>
            <a:pPr>
              <a:tabLst>
                <a:tab pos="347663" algn="ctr"/>
              </a:tabLst>
            </a:pPr>
            <a:r>
              <a:rPr lang="en-US" sz="3200" baseline="30000" dirty="0">
                <a:solidFill>
                  <a:schemeClr val="bg2"/>
                </a:solidFill>
              </a:rPr>
              <a:t>30	 But seeing the wind, he</a:t>
            </a:r>
          </a:p>
          <a:p>
            <a:pPr>
              <a:tabLst>
                <a:tab pos="347663" algn="ctr"/>
              </a:tabLst>
            </a:pPr>
            <a:r>
              <a:rPr lang="en-US" sz="3200" baseline="30000" dirty="0">
                <a:solidFill>
                  <a:schemeClr val="bg2"/>
                </a:solidFill>
              </a:rPr>
              <a:t>     became afraid, and</a:t>
            </a:r>
          </a:p>
          <a:p>
            <a:pPr>
              <a:tabLst>
                <a:tab pos="347663" algn="ctr"/>
              </a:tabLst>
            </a:pPr>
            <a:r>
              <a:rPr lang="en-US" sz="3200" baseline="30000" dirty="0">
                <a:solidFill>
                  <a:schemeClr val="bg2"/>
                </a:solidFill>
              </a:rPr>
              <a:t>     beginning to sink, he cried</a:t>
            </a:r>
          </a:p>
          <a:p>
            <a:pPr>
              <a:tabLst>
                <a:tab pos="347663" algn="ctr"/>
              </a:tabLst>
            </a:pPr>
            <a:r>
              <a:rPr lang="en-US" sz="3200" baseline="30000" dirty="0">
                <a:solidFill>
                  <a:schemeClr val="bg2"/>
                </a:solidFill>
              </a:rPr>
              <a:t>     out, saying, ‘Lord, save</a:t>
            </a:r>
          </a:p>
          <a:p>
            <a:pPr>
              <a:tabLst>
                <a:tab pos="347663" algn="ctr"/>
              </a:tabLst>
            </a:pPr>
            <a:r>
              <a:rPr lang="en-US" sz="3200" baseline="30000" dirty="0">
                <a:solidFill>
                  <a:schemeClr val="bg2"/>
                </a:solidFill>
              </a:rPr>
              <a:t>     	me!’</a:t>
            </a:r>
            <a:r>
              <a:rPr lang="en-US" sz="2800" baseline="30000" dirty="0">
                <a:solidFill>
                  <a:schemeClr val="bg2"/>
                </a:solidFill>
              </a:rPr>
              <a:t>”</a:t>
            </a:r>
          </a:p>
        </p:txBody>
      </p:sp>
      <p:sp>
        <p:nvSpPr>
          <p:cNvPr id="12298" name="Text Box 18" descr="Otter"/>
          <p:cNvSpPr txBox="1">
            <a:spLocks noChangeArrowheads="1"/>
          </p:cNvSpPr>
          <p:nvPr/>
        </p:nvSpPr>
        <p:spPr bwMode="auto">
          <a:xfrm>
            <a:off x="1371600" y="228600"/>
            <a:ext cx="2249233" cy="461665"/>
          </a:xfrm>
          <a:prstGeom prst="rect">
            <a:avLst/>
          </a:prstGeom>
          <a:noFill/>
          <a:ln>
            <a:noFill/>
          </a:ln>
          <a:effectLst/>
          <a:extLst>
            <a:ext uri="{909E8E84-426E-40dd-AFC4-6F175D3DCCD1}">
              <a14:hiddenFill xmlns="" xmlns:a14="http://schemas.microsoft.com/office/drawing/2010/main">
                <a:blipFill dpi="0" rotWithShape="0">
                  <a:blip r:embed="rId3"/>
                  <a:srcRect/>
                  <a:stretch>
                    <a:fillRect/>
                  </a:stretch>
                </a:blip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pPr algn="ctr"/>
            <a:r>
              <a:rPr lang="en-US" sz="2800" dirty="0">
                <a:solidFill>
                  <a:schemeClr val="accent5">
                    <a:lumMod val="25000"/>
                  </a:schemeClr>
                </a:solidFill>
              </a:rPr>
              <a:t>“</a:t>
            </a:r>
            <a:r>
              <a:rPr lang="en-US" sz="3600" b="1" dirty="0">
                <a:solidFill>
                  <a:schemeClr val="accent5">
                    <a:lumMod val="25000"/>
                  </a:schemeClr>
                </a:solidFill>
              </a:rPr>
              <a:t>D” Continuum</a:t>
            </a:r>
          </a:p>
        </p:txBody>
      </p:sp>
      <p:sp>
        <p:nvSpPr>
          <p:cNvPr id="12299" name="Text Box 19" descr="Otter"/>
          <p:cNvSpPr txBox="1">
            <a:spLocks noChangeArrowheads="1"/>
          </p:cNvSpPr>
          <p:nvPr/>
        </p:nvSpPr>
        <p:spPr bwMode="auto">
          <a:xfrm>
            <a:off x="1752600" y="1447800"/>
            <a:ext cx="1765300" cy="1323439"/>
          </a:xfrm>
          <a:prstGeom prst="rect">
            <a:avLst/>
          </a:prstGeom>
          <a:noFill/>
          <a:ln>
            <a:noFill/>
          </a:ln>
          <a:effectLst/>
          <a:extLst>
            <a:ext uri="{909E8E84-426E-40dd-AFC4-6F175D3DCCD1}">
              <a14:hiddenFill xmlns="" xmlns:a14="http://schemas.microsoft.com/office/drawing/2010/main">
                <a:blipFill dpi="0" rotWithShape="0">
                  <a:blip r:embed="rId3"/>
                  <a:srcRect/>
                  <a:stretch>
                    <a:fillRect/>
                  </a:stretch>
                </a:blip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pPr algn="ctr"/>
            <a:r>
              <a:rPr lang="en-US" sz="2400" dirty="0">
                <a:solidFill>
                  <a:schemeClr val="accent4">
                    <a:lumMod val="25000"/>
                  </a:schemeClr>
                </a:solidFill>
              </a:rPr>
              <a:t>adventuresome</a:t>
            </a:r>
          </a:p>
          <a:p>
            <a:pPr algn="ctr"/>
            <a:r>
              <a:rPr lang="en-US" sz="2400" dirty="0">
                <a:solidFill>
                  <a:schemeClr val="accent4">
                    <a:lumMod val="25000"/>
                  </a:schemeClr>
                </a:solidFill>
              </a:rPr>
              <a:t>decisive</a:t>
            </a:r>
          </a:p>
          <a:p>
            <a:pPr algn="ctr"/>
            <a:r>
              <a:rPr lang="en-US" sz="2400" b="1" dirty="0">
                <a:solidFill>
                  <a:schemeClr val="accent5">
                    <a:lumMod val="50000"/>
                  </a:schemeClr>
                </a:solidFill>
              </a:rPr>
              <a:t>risk-taker</a:t>
            </a:r>
          </a:p>
          <a:p>
            <a:pPr algn="ctr"/>
            <a:r>
              <a:rPr lang="en-US" sz="2400" dirty="0">
                <a:solidFill>
                  <a:schemeClr val="accent4">
                    <a:lumMod val="25000"/>
                  </a:schemeClr>
                </a:solidFill>
              </a:rPr>
              <a:t>takes chances</a:t>
            </a:r>
          </a:p>
          <a:p>
            <a:pPr algn="ctr"/>
            <a:r>
              <a:rPr lang="en-US" sz="2400" dirty="0">
                <a:solidFill>
                  <a:schemeClr val="accent4">
                    <a:lumMod val="25000"/>
                  </a:schemeClr>
                </a:solidFill>
              </a:rPr>
              <a:t>curious</a:t>
            </a:r>
          </a:p>
        </p:txBody>
      </p:sp>
      <p:sp>
        <p:nvSpPr>
          <p:cNvPr id="2" name="TextBox 1"/>
          <p:cNvSpPr txBox="1"/>
          <p:nvPr/>
        </p:nvSpPr>
        <p:spPr>
          <a:xfrm>
            <a:off x="1295400" y="4038600"/>
            <a:ext cx="2514600" cy="1405513"/>
          </a:xfrm>
          <a:prstGeom prst="rect">
            <a:avLst/>
          </a:prstGeom>
          <a:noFill/>
          <a:ln w="38100" cmpd="sng">
            <a:solidFill>
              <a:schemeClr val="accent5">
                <a:lumMod val="25000"/>
              </a:schemeClr>
            </a:solidFill>
          </a:ln>
        </p:spPr>
        <p:txBody>
          <a:bodyPr wrap="square" rtlCol="0">
            <a:spAutoFit/>
          </a:bodyPr>
          <a:lstStyle/>
          <a:p>
            <a:pPr algn="ctr"/>
            <a:r>
              <a:rPr lang="en-US" sz="3200" dirty="0">
                <a:solidFill>
                  <a:srgbClr val="631908"/>
                </a:solidFill>
                <a:latin typeface="Arial"/>
                <a:cs typeface="Arial"/>
              </a:rPr>
              <a:t>Fine the “D” traits</a:t>
            </a:r>
          </a:p>
          <a:p>
            <a:pPr algn="ctr"/>
            <a:r>
              <a:rPr lang="en-US" sz="3200" dirty="0">
                <a:solidFill>
                  <a:srgbClr val="631908"/>
                </a:solidFill>
                <a:latin typeface="Arial"/>
                <a:cs typeface="Arial"/>
              </a:rPr>
              <a:t>on the</a:t>
            </a:r>
          </a:p>
          <a:p>
            <a:pPr algn="ctr"/>
            <a:r>
              <a:rPr lang="en-US" sz="3200" dirty="0">
                <a:solidFill>
                  <a:srgbClr val="631908"/>
                </a:solidFill>
                <a:latin typeface="Arial"/>
                <a:cs typeface="Arial"/>
              </a:rPr>
              <a:t> “D” continuum</a:t>
            </a:r>
          </a:p>
          <a:p>
            <a:pPr algn="ctr"/>
            <a:endParaRPr lang="en-US" sz="3200" b="1" dirty="0">
              <a:solidFill>
                <a:schemeClr val="tx2"/>
              </a:solidFill>
            </a:endParaRPr>
          </a:p>
        </p:txBody>
      </p:sp>
      <p:sp>
        <p:nvSpPr>
          <p:cNvPr id="13" name="TextBox 12"/>
          <p:cNvSpPr txBox="1"/>
          <p:nvPr/>
        </p:nvSpPr>
        <p:spPr>
          <a:xfrm>
            <a:off x="533400" y="3124200"/>
            <a:ext cx="868647" cy="543739"/>
          </a:xfrm>
          <a:prstGeom prst="rect">
            <a:avLst/>
          </a:prstGeom>
          <a:solidFill>
            <a:schemeClr val="tx2"/>
          </a:solidFill>
          <a:ln w="38100" cmpd="sng">
            <a:solidFill>
              <a:schemeClr val="bg2"/>
            </a:solidFill>
          </a:ln>
        </p:spPr>
        <p:txBody>
          <a:bodyPr wrap="none" rtlCol="0">
            <a:spAutoFit/>
          </a:bodyPr>
          <a:lstStyle/>
          <a:p>
            <a:r>
              <a:rPr lang="en-US" sz="2400" b="1" dirty="0">
                <a:solidFill>
                  <a:schemeClr val="bg2"/>
                </a:solidFill>
                <a:effectLst>
                  <a:outerShdw blurRad="50800" dist="38100" algn="l" rotWithShape="0">
                    <a:prstClr val="black">
                      <a:alpha val="40000"/>
                    </a:prstClr>
                  </a:outerShdw>
                </a:effectLst>
              </a:rPr>
              <a:t>Midline</a:t>
            </a:r>
            <a:r>
              <a:rPr lang="en-US" dirty="0"/>
              <a:t> </a:t>
            </a:r>
          </a:p>
          <a:p>
            <a:endParaRPr lang="en-US" dirty="0"/>
          </a:p>
        </p:txBody>
      </p:sp>
      <p:sp>
        <p:nvSpPr>
          <p:cNvPr id="14" name="Line 11"/>
          <p:cNvSpPr>
            <a:spLocks noChangeShapeType="1"/>
          </p:cNvSpPr>
          <p:nvPr/>
        </p:nvSpPr>
        <p:spPr bwMode="auto">
          <a:xfrm>
            <a:off x="1600200" y="9906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1"/>
          <p:cNvSpPr>
            <a:spLocks noChangeShapeType="1"/>
          </p:cNvSpPr>
          <p:nvPr/>
        </p:nvSpPr>
        <p:spPr bwMode="auto">
          <a:xfrm>
            <a:off x="1600200" y="60198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099104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Content Placeholder 3" descr="Intensity Index 6 201632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5" t="161" r="-251" b="-1"/>
          <a:stretch/>
        </p:blipFill>
        <p:spPr>
          <a:xfrm>
            <a:off x="2667000" y="381000"/>
            <a:ext cx="5181600" cy="6044686"/>
          </a:xfrm>
        </p:spPr>
      </p:pic>
      <p:sp>
        <p:nvSpPr>
          <p:cNvPr id="306180" name="Oval 4"/>
          <p:cNvSpPr>
            <a:spLocks noChangeArrowheads="1"/>
          </p:cNvSpPr>
          <p:nvPr/>
        </p:nvSpPr>
        <p:spPr bwMode="auto">
          <a:xfrm>
            <a:off x="3200400" y="2209800"/>
            <a:ext cx="1084263" cy="990600"/>
          </a:xfrm>
          <a:prstGeom prst="ellipse">
            <a:avLst/>
          </a:prstGeom>
          <a:noFill/>
          <a:ln w="28575">
            <a:solidFill>
              <a:schemeClr val="hlink"/>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Tree>
    <p:extLst>
      <p:ext uri="{BB962C8B-B14F-4D97-AF65-F5344CB8AC3E}">
        <p14:creationId xmlns:p14="http://schemas.microsoft.com/office/powerpoint/2010/main" val="794282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6180"/>
                                        </p:tgtEl>
                                        <p:attrNameLst>
                                          <p:attrName>style.visibility</p:attrName>
                                        </p:attrNameLst>
                                      </p:cBhvr>
                                      <p:to>
                                        <p:strVal val="visible"/>
                                      </p:to>
                                    </p:set>
                                    <p:animEffect transition="in" filter="wipe(down)">
                                      <p:cBhvr>
                                        <p:cTn id="7" dur="580">
                                          <p:stCondLst>
                                            <p:cond delay="0"/>
                                          </p:stCondLst>
                                        </p:cTn>
                                        <p:tgtEl>
                                          <p:spTgt spid="306180"/>
                                        </p:tgtEl>
                                      </p:cBhvr>
                                    </p:animEffect>
                                    <p:anim calcmode="lin" valueType="num">
                                      <p:cBhvr>
                                        <p:cTn id="8" dur="1822" tmFilter="0,0; 0.14,0.36; 0.43,0.73; 0.71,0.91; 1.0,1.0">
                                          <p:stCondLst>
                                            <p:cond delay="0"/>
                                          </p:stCondLst>
                                        </p:cTn>
                                        <p:tgtEl>
                                          <p:spTgt spid="30618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618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618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618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6180"/>
                                        </p:tgtEl>
                                        <p:attrNameLst>
                                          <p:attrName>ppt_y</p:attrName>
                                        </p:attrNameLst>
                                      </p:cBhvr>
                                      <p:tavLst>
                                        <p:tav tm="0" fmla="#ppt_y-sin(pi*$)/81">
                                          <p:val>
                                            <p:fltVal val="0"/>
                                          </p:val>
                                        </p:tav>
                                        <p:tav tm="100000">
                                          <p:val>
                                            <p:fltVal val="1"/>
                                          </p:val>
                                        </p:tav>
                                      </p:tavLst>
                                    </p:anim>
                                    <p:animScale>
                                      <p:cBhvr>
                                        <p:cTn id="13" dur="26">
                                          <p:stCondLst>
                                            <p:cond delay="650"/>
                                          </p:stCondLst>
                                        </p:cTn>
                                        <p:tgtEl>
                                          <p:spTgt spid="306180"/>
                                        </p:tgtEl>
                                      </p:cBhvr>
                                      <p:to x="100000" y="60000"/>
                                    </p:animScale>
                                    <p:animScale>
                                      <p:cBhvr>
                                        <p:cTn id="14" dur="166" decel="50000">
                                          <p:stCondLst>
                                            <p:cond delay="676"/>
                                          </p:stCondLst>
                                        </p:cTn>
                                        <p:tgtEl>
                                          <p:spTgt spid="306180"/>
                                        </p:tgtEl>
                                      </p:cBhvr>
                                      <p:to x="100000" y="100000"/>
                                    </p:animScale>
                                    <p:animScale>
                                      <p:cBhvr>
                                        <p:cTn id="15" dur="26">
                                          <p:stCondLst>
                                            <p:cond delay="1312"/>
                                          </p:stCondLst>
                                        </p:cTn>
                                        <p:tgtEl>
                                          <p:spTgt spid="306180"/>
                                        </p:tgtEl>
                                      </p:cBhvr>
                                      <p:to x="100000" y="80000"/>
                                    </p:animScale>
                                    <p:animScale>
                                      <p:cBhvr>
                                        <p:cTn id="16" dur="166" decel="50000">
                                          <p:stCondLst>
                                            <p:cond delay="1338"/>
                                          </p:stCondLst>
                                        </p:cTn>
                                        <p:tgtEl>
                                          <p:spTgt spid="306180"/>
                                        </p:tgtEl>
                                      </p:cBhvr>
                                      <p:to x="100000" y="100000"/>
                                    </p:animScale>
                                    <p:animScale>
                                      <p:cBhvr>
                                        <p:cTn id="17" dur="26">
                                          <p:stCondLst>
                                            <p:cond delay="1642"/>
                                          </p:stCondLst>
                                        </p:cTn>
                                        <p:tgtEl>
                                          <p:spTgt spid="306180"/>
                                        </p:tgtEl>
                                      </p:cBhvr>
                                      <p:to x="100000" y="90000"/>
                                    </p:animScale>
                                    <p:animScale>
                                      <p:cBhvr>
                                        <p:cTn id="18" dur="166" decel="50000">
                                          <p:stCondLst>
                                            <p:cond delay="1668"/>
                                          </p:stCondLst>
                                        </p:cTn>
                                        <p:tgtEl>
                                          <p:spTgt spid="306180"/>
                                        </p:tgtEl>
                                      </p:cBhvr>
                                      <p:to x="100000" y="100000"/>
                                    </p:animScale>
                                    <p:animScale>
                                      <p:cBhvr>
                                        <p:cTn id="19" dur="26">
                                          <p:stCondLst>
                                            <p:cond delay="1808"/>
                                          </p:stCondLst>
                                        </p:cTn>
                                        <p:tgtEl>
                                          <p:spTgt spid="306180"/>
                                        </p:tgtEl>
                                      </p:cBhvr>
                                      <p:to x="100000" y="95000"/>
                                    </p:animScale>
                                    <p:animScale>
                                      <p:cBhvr>
                                        <p:cTn id="20" dur="166" decel="50000">
                                          <p:stCondLst>
                                            <p:cond delay="1834"/>
                                          </p:stCondLst>
                                        </p:cTn>
                                        <p:tgtEl>
                                          <p:spTgt spid="3061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292" name="Line 11"/>
          <p:cNvSpPr>
            <a:spLocks noChangeShapeType="1"/>
          </p:cNvSpPr>
          <p:nvPr/>
        </p:nvSpPr>
        <p:spPr bwMode="auto">
          <a:xfrm>
            <a:off x="1600200" y="35052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6" name="Rectangle 16"/>
          <p:cNvSpPr>
            <a:spLocks noChangeArrowheads="1"/>
          </p:cNvSpPr>
          <p:nvPr/>
        </p:nvSpPr>
        <p:spPr bwMode="auto">
          <a:xfrm>
            <a:off x="3962400" y="609600"/>
            <a:ext cx="4191000" cy="5759450"/>
          </a:xfrm>
          <a:prstGeom prst="rect">
            <a:avLst/>
          </a:prstGeom>
          <a:solidFill>
            <a:schemeClr val="tx1"/>
          </a:solidFill>
          <a:ln w="50800">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297" name="Rectangle 17"/>
          <p:cNvSpPr>
            <a:spLocks noChangeArrowheads="1"/>
          </p:cNvSpPr>
          <p:nvPr/>
        </p:nvSpPr>
        <p:spPr bwMode="auto">
          <a:xfrm>
            <a:off x="4343400" y="762000"/>
            <a:ext cx="3429000" cy="5736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nSpc>
                <a:spcPct val="80000"/>
              </a:lnSpc>
              <a:tabLst>
                <a:tab pos="347663" algn="ctr"/>
              </a:tabLst>
            </a:pPr>
            <a:endParaRPr lang="en-US" sz="3200" baseline="30000" dirty="0">
              <a:solidFill>
                <a:schemeClr val="tx2"/>
              </a:solidFill>
            </a:endParaRPr>
          </a:p>
          <a:p>
            <a:pPr>
              <a:lnSpc>
                <a:spcPct val="80000"/>
              </a:lnSpc>
              <a:tabLst>
                <a:tab pos="347663" algn="ctr"/>
              </a:tabLst>
            </a:pPr>
            <a:r>
              <a:rPr lang="en-US" sz="3200" baseline="30000" dirty="0">
                <a:solidFill>
                  <a:schemeClr val="bg2"/>
                </a:solidFill>
              </a:rPr>
              <a:t>28</a:t>
            </a:r>
            <a:r>
              <a:rPr lang="en-US" sz="3200" baseline="0" dirty="0">
                <a:solidFill>
                  <a:schemeClr val="bg2"/>
                </a:solidFill>
              </a:rPr>
              <a:t> </a:t>
            </a:r>
            <a:r>
              <a:rPr lang="en-US" sz="3200" baseline="30000" dirty="0">
                <a:solidFill>
                  <a:schemeClr val="bg2"/>
                </a:solidFill>
              </a:rPr>
              <a:t>And Peter answered Him    and said, ‘Lord, if it is</a:t>
            </a:r>
            <a:r>
              <a:rPr lang="en-US" sz="3200" baseline="0" dirty="0">
                <a:solidFill>
                  <a:schemeClr val="bg2"/>
                </a:solidFill>
              </a:rPr>
              <a:t> </a:t>
            </a:r>
            <a:r>
              <a:rPr lang="en-US" sz="3200" baseline="30000" dirty="0">
                <a:solidFill>
                  <a:schemeClr val="bg2"/>
                </a:solidFill>
              </a:rPr>
              <a:t>You, command me to come to you on the</a:t>
            </a:r>
            <a:r>
              <a:rPr lang="en-US" sz="3200" baseline="0" dirty="0">
                <a:solidFill>
                  <a:schemeClr val="bg2"/>
                </a:solidFill>
              </a:rPr>
              <a:t> </a:t>
            </a:r>
            <a:r>
              <a:rPr lang="en-US" sz="3200" baseline="30000" dirty="0">
                <a:solidFill>
                  <a:schemeClr val="bg2"/>
                </a:solidFill>
              </a:rPr>
              <a:t>water.’</a:t>
            </a:r>
          </a:p>
          <a:p>
            <a:pPr>
              <a:tabLst>
                <a:tab pos="347663" algn="ctr"/>
              </a:tabLst>
            </a:pPr>
            <a:endParaRPr lang="en-US" sz="3200" baseline="30000" dirty="0">
              <a:solidFill>
                <a:schemeClr val="bg2"/>
              </a:solidFill>
            </a:endParaRPr>
          </a:p>
          <a:p>
            <a:pPr>
              <a:tabLst>
                <a:tab pos="347663" algn="ctr"/>
              </a:tabLst>
            </a:pPr>
            <a:r>
              <a:rPr lang="en-US" sz="3200" baseline="30000" dirty="0">
                <a:solidFill>
                  <a:schemeClr val="bg2"/>
                </a:solidFill>
              </a:rPr>
              <a:t>29</a:t>
            </a:r>
            <a:r>
              <a:rPr lang="en-US" sz="3200" baseline="30000" dirty="0">
                <a:solidFill>
                  <a:schemeClr val="tx2"/>
                </a:solidFill>
              </a:rPr>
              <a:t>	  </a:t>
            </a:r>
            <a:r>
              <a:rPr lang="en-US" sz="3200" baseline="30000" dirty="0">
                <a:solidFill>
                  <a:srgbClr val="008000"/>
                </a:solidFill>
              </a:rPr>
              <a:t>And He said, ‘Come!’</a:t>
            </a:r>
          </a:p>
          <a:p>
            <a:pPr>
              <a:tabLst>
                <a:tab pos="347663" algn="ctr"/>
              </a:tabLst>
            </a:pPr>
            <a:r>
              <a:rPr lang="en-US" sz="3200" baseline="30000" dirty="0">
                <a:solidFill>
                  <a:srgbClr val="51DC00"/>
                </a:solidFill>
              </a:rPr>
              <a:t>      </a:t>
            </a:r>
            <a:r>
              <a:rPr lang="en-US" sz="3200" baseline="30000" dirty="0">
                <a:solidFill>
                  <a:schemeClr val="bg2"/>
                </a:solidFill>
              </a:rPr>
              <a:t>And Peter got out of the</a:t>
            </a:r>
          </a:p>
          <a:p>
            <a:pPr>
              <a:tabLst>
                <a:tab pos="347663" algn="ctr"/>
              </a:tabLst>
            </a:pPr>
            <a:r>
              <a:rPr lang="en-US" sz="3200" baseline="30000" dirty="0">
                <a:solidFill>
                  <a:schemeClr val="bg2"/>
                </a:solidFill>
              </a:rPr>
              <a:t>     boat, and walked on the</a:t>
            </a:r>
          </a:p>
          <a:p>
            <a:pPr>
              <a:tabLst>
                <a:tab pos="347663" algn="ctr"/>
              </a:tabLst>
            </a:pPr>
            <a:r>
              <a:rPr lang="en-US" sz="3200" baseline="30000" dirty="0">
                <a:solidFill>
                  <a:schemeClr val="bg2"/>
                </a:solidFill>
              </a:rPr>
              <a:t>     water and came toward</a:t>
            </a:r>
          </a:p>
          <a:p>
            <a:pPr>
              <a:tabLst>
                <a:tab pos="347663" algn="ctr"/>
              </a:tabLst>
            </a:pPr>
            <a:r>
              <a:rPr lang="en-US" sz="3200" baseline="30000" dirty="0">
                <a:solidFill>
                  <a:schemeClr val="bg2"/>
                </a:solidFill>
              </a:rPr>
              <a:t>     	Jesus.</a:t>
            </a:r>
          </a:p>
          <a:p>
            <a:pPr>
              <a:tabLst>
                <a:tab pos="347663" algn="ctr"/>
              </a:tabLst>
            </a:pPr>
            <a:endParaRPr lang="en-US" sz="3200" baseline="30000" dirty="0">
              <a:solidFill>
                <a:schemeClr val="bg2"/>
              </a:solidFill>
            </a:endParaRPr>
          </a:p>
          <a:p>
            <a:pPr>
              <a:tabLst>
                <a:tab pos="347663" algn="ctr"/>
              </a:tabLst>
            </a:pPr>
            <a:r>
              <a:rPr lang="en-US" sz="3200" baseline="30000" dirty="0">
                <a:solidFill>
                  <a:schemeClr val="bg2"/>
                </a:solidFill>
              </a:rPr>
              <a:t>30	 But seeing the wind, he</a:t>
            </a:r>
          </a:p>
          <a:p>
            <a:pPr>
              <a:tabLst>
                <a:tab pos="347663" algn="ctr"/>
              </a:tabLst>
            </a:pPr>
            <a:r>
              <a:rPr lang="en-US" sz="3200" baseline="30000" dirty="0">
                <a:solidFill>
                  <a:schemeClr val="bg2"/>
                </a:solidFill>
              </a:rPr>
              <a:t>     became afraid, and</a:t>
            </a:r>
          </a:p>
          <a:p>
            <a:pPr>
              <a:tabLst>
                <a:tab pos="347663" algn="ctr"/>
              </a:tabLst>
            </a:pPr>
            <a:r>
              <a:rPr lang="en-US" sz="3200" baseline="30000" dirty="0">
                <a:solidFill>
                  <a:schemeClr val="bg2"/>
                </a:solidFill>
              </a:rPr>
              <a:t>     beginning to sink, he cried</a:t>
            </a:r>
          </a:p>
          <a:p>
            <a:pPr>
              <a:tabLst>
                <a:tab pos="347663" algn="ctr"/>
              </a:tabLst>
            </a:pPr>
            <a:r>
              <a:rPr lang="en-US" sz="3200" baseline="30000" dirty="0">
                <a:solidFill>
                  <a:schemeClr val="bg2"/>
                </a:solidFill>
              </a:rPr>
              <a:t>     out, saying, ‘Lord, save</a:t>
            </a:r>
          </a:p>
          <a:p>
            <a:pPr>
              <a:tabLst>
                <a:tab pos="347663" algn="ctr"/>
              </a:tabLst>
            </a:pPr>
            <a:r>
              <a:rPr lang="en-US" sz="3200" baseline="30000" dirty="0">
                <a:solidFill>
                  <a:schemeClr val="bg2"/>
                </a:solidFill>
              </a:rPr>
              <a:t>     	me!’</a:t>
            </a:r>
            <a:r>
              <a:rPr lang="en-US" sz="2800" baseline="30000" dirty="0">
                <a:solidFill>
                  <a:schemeClr val="bg2"/>
                </a:solidFill>
              </a:rPr>
              <a:t>”</a:t>
            </a:r>
          </a:p>
        </p:txBody>
      </p:sp>
      <p:sp>
        <p:nvSpPr>
          <p:cNvPr id="12298" name="Text Box 18" descr="Otter"/>
          <p:cNvSpPr txBox="1">
            <a:spLocks noChangeArrowheads="1"/>
          </p:cNvSpPr>
          <p:nvPr/>
        </p:nvSpPr>
        <p:spPr bwMode="auto">
          <a:xfrm>
            <a:off x="1369612" y="228600"/>
            <a:ext cx="2253208" cy="461665"/>
          </a:xfrm>
          <a:prstGeom prst="rect">
            <a:avLst/>
          </a:prstGeom>
          <a:noFill/>
          <a:ln>
            <a:noFill/>
          </a:ln>
          <a:effectLst/>
          <a:extLst>
            <a:ext uri="{909E8E84-426E-40dd-AFC4-6F175D3DCCD1}">
              <a14:hiddenFill xmlns="" xmlns:a14="http://schemas.microsoft.com/office/drawing/2010/main">
                <a:blipFill dpi="0" rotWithShape="0">
                  <a:blip r:embed="rId3"/>
                  <a:srcRect/>
                  <a:stretch>
                    <a:fillRect/>
                  </a:stretch>
                </a:blip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pPr algn="ctr"/>
            <a:r>
              <a:rPr lang="en-US" sz="2800" b="1" dirty="0">
                <a:solidFill>
                  <a:srgbClr val="631908"/>
                </a:solidFill>
                <a:latin typeface="Arial"/>
                <a:cs typeface="Arial"/>
              </a:rPr>
              <a:t>“</a:t>
            </a:r>
            <a:r>
              <a:rPr lang="en-US" sz="3600" b="1" dirty="0">
                <a:solidFill>
                  <a:srgbClr val="631908"/>
                </a:solidFill>
                <a:latin typeface="Arial"/>
                <a:cs typeface="Arial"/>
              </a:rPr>
              <a:t>I” Continuum</a:t>
            </a:r>
          </a:p>
        </p:txBody>
      </p:sp>
      <p:sp>
        <p:nvSpPr>
          <p:cNvPr id="2" name="TextBox 1"/>
          <p:cNvSpPr txBox="1"/>
          <p:nvPr/>
        </p:nvSpPr>
        <p:spPr>
          <a:xfrm>
            <a:off x="1295400" y="4038600"/>
            <a:ext cx="2514600" cy="1405513"/>
          </a:xfrm>
          <a:prstGeom prst="rect">
            <a:avLst/>
          </a:prstGeom>
          <a:noFill/>
          <a:ln w="38100" cmpd="sng">
            <a:solidFill>
              <a:schemeClr val="accent5">
                <a:lumMod val="25000"/>
              </a:schemeClr>
            </a:solidFill>
          </a:ln>
        </p:spPr>
        <p:txBody>
          <a:bodyPr wrap="square" rtlCol="0">
            <a:spAutoFit/>
          </a:bodyPr>
          <a:lstStyle/>
          <a:p>
            <a:pPr algn="ctr"/>
            <a:r>
              <a:rPr lang="en-US" sz="3200" b="1" dirty="0">
                <a:solidFill>
                  <a:srgbClr val="631908"/>
                </a:solidFill>
                <a:latin typeface="Arial"/>
                <a:cs typeface="Arial"/>
              </a:rPr>
              <a:t>Find the “I” traits</a:t>
            </a:r>
          </a:p>
          <a:p>
            <a:pPr algn="ctr"/>
            <a:r>
              <a:rPr lang="en-US" sz="3200" b="1" dirty="0">
                <a:solidFill>
                  <a:srgbClr val="631908"/>
                </a:solidFill>
                <a:latin typeface="Arial"/>
                <a:cs typeface="Arial"/>
              </a:rPr>
              <a:t>on the</a:t>
            </a:r>
          </a:p>
          <a:p>
            <a:pPr algn="ctr"/>
            <a:r>
              <a:rPr lang="en-US" sz="3200" b="1" dirty="0">
                <a:solidFill>
                  <a:srgbClr val="631908"/>
                </a:solidFill>
                <a:latin typeface="Arial"/>
                <a:cs typeface="Arial"/>
              </a:rPr>
              <a:t> “I” continuum</a:t>
            </a:r>
          </a:p>
          <a:p>
            <a:pPr algn="ctr"/>
            <a:endParaRPr lang="en-US" sz="3200" b="1" dirty="0">
              <a:solidFill>
                <a:schemeClr val="tx2"/>
              </a:solidFill>
            </a:endParaRPr>
          </a:p>
        </p:txBody>
      </p:sp>
      <p:sp>
        <p:nvSpPr>
          <p:cNvPr id="13" name="TextBox 12"/>
          <p:cNvSpPr txBox="1"/>
          <p:nvPr/>
        </p:nvSpPr>
        <p:spPr>
          <a:xfrm>
            <a:off x="533400" y="3124200"/>
            <a:ext cx="868647" cy="543739"/>
          </a:xfrm>
          <a:prstGeom prst="rect">
            <a:avLst/>
          </a:prstGeom>
          <a:solidFill>
            <a:schemeClr val="tx2"/>
          </a:solidFill>
          <a:ln w="38100" cmpd="sng">
            <a:solidFill>
              <a:schemeClr val="bg2"/>
            </a:solidFill>
          </a:ln>
        </p:spPr>
        <p:txBody>
          <a:bodyPr wrap="none" rtlCol="0">
            <a:spAutoFit/>
          </a:bodyPr>
          <a:lstStyle/>
          <a:p>
            <a:r>
              <a:rPr lang="en-US" sz="2400" b="1" dirty="0">
                <a:solidFill>
                  <a:schemeClr val="bg2"/>
                </a:solidFill>
                <a:effectLst>
                  <a:outerShdw blurRad="50800" dist="38100" algn="l" rotWithShape="0">
                    <a:prstClr val="black">
                      <a:alpha val="40000"/>
                    </a:prstClr>
                  </a:outerShdw>
                </a:effectLst>
              </a:rPr>
              <a:t>Midline</a:t>
            </a:r>
            <a:r>
              <a:rPr lang="en-US" dirty="0"/>
              <a:t> </a:t>
            </a:r>
          </a:p>
          <a:p>
            <a:endParaRPr lang="en-US" dirty="0"/>
          </a:p>
        </p:txBody>
      </p:sp>
      <p:sp>
        <p:nvSpPr>
          <p:cNvPr id="14" name="Line 11"/>
          <p:cNvSpPr>
            <a:spLocks noChangeShapeType="1"/>
          </p:cNvSpPr>
          <p:nvPr/>
        </p:nvSpPr>
        <p:spPr bwMode="auto">
          <a:xfrm>
            <a:off x="1600200" y="9906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1"/>
          <p:cNvSpPr>
            <a:spLocks noChangeShapeType="1"/>
          </p:cNvSpPr>
          <p:nvPr/>
        </p:nvSpPr>
        <p:spPr bwMode="auto">
          <a:xfrm>
            <a:off x="1600200" y="60198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Text Box 1035" descr="Otter"/>
          <p:cNvSpPr txBox="1">
            <a:spLocks noChangeArrowheads="1"/>
          </p:cNvSpPr>
          <p:nvPr/>
        </p:nvSpPr>
        <p:spPr bwMode="auto">
          <a:xfrm>
            <a:off x="1703966" y="1295400"/>
            <a:ext cx="1915909" cy="1241365"/>
          </a:xfrm>
          <a:prstGeom prst="rect">
            <a:avLst/>
          </a:prstGeom>
          <a:noFill/>
          <a:ln>
            <a:noFill/>
          </a:ln>
          <a:effectLst/>
          <a:extLst>
            <a:ext uri="{909E8E84-426E-40dd-AFC4-6F175D3DCCD1}">
              <a14:hiddenFill xmlns="" xmlns:a14="http://schemas.microsoft.com/office/drawing/2010/main">
                <a:blipFill dpi="0" rotWithShape="0">
                  <a:blip r:embed="rId3"/>
                  <a:srcRect/>
                  <a:stretch>
                    <a:fillRect/>
                  </a:stretch>
                </a:blip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pPr algn="ctr"/>
            <a:r>
              <a:rPr lang="en-US" sz="2800" dirty="0">
                <a:solidFill>
                  <a:schemeClr val="accent4">
                    <a:lumMod val="25000"/>
                  </a:schemeClr>
                </a:solidFill>
              </a:rPr>
              <a:t>quick to comment</a:t>
            </a:r>
          </a:p>
          <a:p>
            <a:pPr algn="ctr"/>
            <a:r>
              <a:rPr lang="en-US" sz="2800" b="1" dirty="0">
                <a:solidFill>
                  <a:srgbClr val="C6330F"/>
                </a:solidFill>
              </a:rPr>
              <a:t>emotional</a:t>
            </a:r>
          </a:p>
          <a:p>
            <a:pPr algn="ctr"/>
            <a:r>
              <a:rPr lang="en-US" sz="2800" dirty="0">
                <a:solidFill>
                  <a:schemeClr val="accent4">
                    <a:lumMod val="25000"/>
                  </a:schemeClr>
                </a:solidFill>
              </a:rPr>
              <a:t>trusts others</a:t>
            </a:r>
          </a:p>
          <a:p>
            <a:pPr algn="ctr"/>
            <a:r>
              <a:rPr lang="en-US" sz="2800" dirty="0">
                <a:solidFill>
                  <a:schemeClr val="accent4">
                    <a:lumMod val="25000"/>
                  </a:schemeClr>
                </a:solidFill>
              </a:rPr>
              <a:t>overly optimistic</a:t>
            </a:r>
            <a:endParaRPr lang="en-US" sz="2400" dirty="0">
              <a:solidFill>
                <a:schemeClr val="accent4">
                  <a:lumMod val="25000"/>
                </a:schemeClr>
              </a:solidFill>
            </a:endParaRPr>
          </a:p>
        </p:txBody>
      </p:sp>
    </p:spTree>
    <p:extLst>
      <p:ext uri="{BB962C8B-B14F-4D97-AF65-F5344CB8AC3E}">
        <p14:creationId xmlns:p14="http://schemas.microsoft.com/office/powerpoint/2010/main" val="3449590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Content Placeholder 3" descr="Intensity Index 6 201632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5" t="161" r="-251" b="-1"/>
          <a:stretch/>
        </p:blipFill>
        <p:spPr>
          <a:xfrm>
            <a:off x="2667000" y="381000"/>
            <a:ext cx="5181600" cy="6044686"/>
          </a:xfrm>
        </p:spPr>
      </p:pic>
      <p:sp>
        <p:nvSpPr>
          <p:cNvPr id="306180" name="Oval 4"/>
          <p:cNvSpPr>
            <a:spLocks noChangeArrowheads="1"/>
          </p:cNvSpPr>
          <p:nvPr/>
        </p:nvSpPr>
        <p:spPr bwMode="auto">
          <a:xfrm>
            <a:off x="3200400" y="2133600"/>
            <a:ext cx="931863" cy="914400"/>
          </a:xfrm>
          <a:prstGeom prst="ellipse">
            <a:avLst/>
          </a:prstGeom>
          <a:noFill/>
          <a:ln w="28575">
            <a:solidFill>
              <a:schemeClr val="hlink"/>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5" name="Oval 5"/>
          <p:cNvSpPr>
            <a:spLocks noChangeArrowheads="1"/>
          </p:cNvSpPr>
          <p:nvPr/>
        </p:nvSpPr>
        <p:spPr bwMode="auto">
          <a:xfrm>
            <a:off x="4267200" y="1905000"/>
            <a:ext cx="914400" cy="887413"/>
          </a:xfrm>
          <a:prstGeom prst="ellipse">
            <a:avLst/>
          </a:prstGeom>
          <a:noFill/>
          <a:ln w="28575">
            <a:solidFill>
              <a:schemeClr val="tx2">
                <a:lumMod val="50000"/>
              </a:schemeClr>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 name="Line 8"/>
          <p:cNvSpPr>
            <a:spLocks noChangeShapeType="1"/>
          </p:cNvSpPr>
          <p:nvPr/>
        </p:nvSpPr>
        <p:spPr bwMode="auto">
          <a:xfrm flipV="1">
            <a:off x="4114800" y="2438400"/>
            <a:ext cx="152400" cy="7620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57278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292" name="Line 11"/>
          <p:cNvSpPr>
            <a:spLocks noChangeShapeType="1"/>
          </p:cNvSpPr>
          <p:nvPr/>
        </p:nvSpPr>
        <p:spPr bwMode="auto">
          <a:xfrm>
            <a:off x="1600200" y="35052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6" name="Rectangle 16"/>
          <p:cNvSpPr>
            <a:spLocks noChangeArrowheads="1"/>
          </p:cNvSpPr>
          <p:nvPr/>
        </p:nvSpPr>
        <p:spPr bwMode="auto">
          <a:xfrm>
            <a:off x="3962400" y="609600"/>
            <a:ext cx="4191000" cy="5759450"/>
          </a:xfrm>
          <a:prstGeom prst="rect">
            <a:avLst/>
          </a:prstGeom>
          <a:solidFill>
            <a:schemeClr val="tx1"/>
          </a:solidFill>
          <a:ln w="50800">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297" name="Rectangle 17"/>
          <p:cNvSpPr>
            <a:spLocks noChangeArrowheads="1"/>
          </p:cNvSpPr>
          <p:nvPr/>
        </p:nvSpPr>
        <p:spPr bwMode="auto">
          <a:xfrm>
            <a:off x="4343400" y="762000"/>
            <a:ext cx="3429000" cy="5440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tabLst>
                <a:tab pos="347663" algn="ctr"/>
              </a:tabLst>
            </a:pPr>
            <a:endParaRPr lang="en-US" sz="3200" baseline="30000" dirty="0">
              <a:solidFill>
                <a:schemeClr val="tx2"/>
              </a:solidFill>
            </a:endParaRPr>
          </a:p>
          <a:p>
            <a:pPr>
              <a:lnSpc>
                <a:spcPct val="60000"/>
              </a:lnSpc>
              <a:tabLst>
                <a:tab pos="347663" algn="ctr"/>
              </a:tabLst>
            </a:pPr>
            <a:r>
              <a:rPr lang="en-US" sz="3200" baseline="30000" dirty="0">
                <a:solidFill>
                  <a:schemeClr val="bg2"/>
                </a:solidFill>
              </a:rPr>
              <a:t>28</a:t>
            </a:r>
            <a:r>
              <a:rPr lang="en-US" sz="3200" baseline="0" dirty="0">
                <a:solidFill>
                  <a:schemeClr val="bg2"/>
                </a:solidFill>
              </a:rPr>
              <a:t> </a:t>
            </a:r>
            <a:r>
              <a:rPr lang="en-US" sz="3200" baseline="30000" dirty="0">
                <a:solidFill>
                  <a:schemeClr val="bg2"/>
                </a:solidFill>
              </a:rPr>
              <a:t>And Peter answered Him    and said, ‘Lord, if it is</a:t>
            </a:r>
            <a:r>
              <a:rPr lang="en-US" sz="3200" baseline="0" dirty="0">
                <a:solidFill>
                  <a:schemeClr val="bg2"/>
                </a:solidFill>
              </a:rPr>
              <a:t> </a:t>
            </a:r>
            <a:r>
              <a:rPr lang="en-US" sz="3200" baseline="30000" dirty="0">
                <a:solidFill>
                  <a:schemeClr val="bg2"/>
                </a:solidFill>
              </a:rPr>
              <a:t>You, command me to come to you on the</a:t>
            </a:r>
            <a:r>
              <a:rPr lang="en-US" sz="3200" baseline="0" dirty="0">
                <a:solidFill>
                  <a:schemeClr val="bg2"/>
                </a:solidFill>
              </a:rPr>
              <a:t> </a:t>
            </a:r>
            <a:r>
              <a:rPr lang="en-US" sz="3200" baseline="30000" dirty="0">
                <a:solidFill>
                  <a:schemeClr val="bg2"/>
                </a:solidFill>
              </a:rPr>
              <a:t>water.’</a:t>
            </a:r>
          </a:p>
          <a:p>
            <a:pPr>
              <a:tabLst>
                <a:tab pos="347663" algn="ctr"/>
              </a:tabLst>
            </a:pPr>
            <a:endParaRPr lang="en-US" sz="3200" baseline="30000" dirty="0">
              <a:solidFill>
                <a:schemeClr val="bg2"/>
              </a:solidFill>
            </a:endParaRPr>
          </a:p>
          <a:p>
            <a:pPr>
              <a:tabLst>
                <a:tab pos="347663" algn="ctr"/>
              </a:tabLst>
            </a:pPr>
            <a:r>
              <a:rPr lang="en-US" sz="3200" baseline="30000" dirty="0">
                <a:solidFill>
                  <a:schemeClr val="bg2"/>
                </a:solidFill>
              </a:rPr>
              <a:t>29</a:t>
            </a:r>
            <a:r>
              <a:rPr lang="en-US" sz="3200" baseline="30000" dirty="0">
                <a:solidFill>
                  <a:schemeClr val="tx2"/>
                </a:solidFill>
              </a:rPr>
              <a:t>	  </a:t>
            </a:r>
            <a:r>
              <a:rPr lang="en-US" sz="3200" baseline="30000" dirty="0">
                <a:solidFill>
                  <a:srgbClr val="008000"/>
                </a:solidFill>
              </a:rPr>
              <a:t>And He said, ‘Come!’</a:t>
            </a:r>
          </a:p>
          <a:p>
            <a:pPr>
              <a:tabLst>
                <a:tab pos="347663" algn="ctr"/>
              </a:tabLst>
            </a:pPr>
            <a:r>
              <a:rPr lang="en-US" sz="3200" baseline="30000" dirty="0">
                <a:solidFill>
                  <a:srgbClr val="51DC00"/>
                </a:solidFill>
              </a:rPr>
              <a:t>      </a:t>
            </a:r>
            <a:r>
              <a:rPr lang="en-US" sz="3200" baseline="30000" dirty="0">
                <a:solidFill>
                  <a:schemeClr val="bg2"/>
                </a:solidFill>
              </a:rPr>
              <a:t>And Peter got out of the</a:t>
            </a:r>
          </a:p>
          <a:p>
            <a:pPr>
              <a:tabLst>
                <a:tab pos="347663" algn="ctr"/>
              </a:tabLst>
            </a:pPr>
            <a:r>
              <a:rPr lang="en-US" sz="3200" baseline="30000" dirty="0">
                <a:solidFill>
                  <a:schemeClr val="bg2"/>
                </a:solidFill>
              </a:rPr>
              <a:t>     boat, and walked on the</a:t>
            </a:r>
          </a:p>
          <a:p>
            <a:pPr>
              <a:tabLst>
                <a:tab pos="347663" algn="ctr"/>
              </a:tabLst>
            </a:pPr>
            <a:r>
              <a:rPr lang="en-US" sz="3200" baseline="30000" dirty="0">
                <a:solidFill>
                  <a:schemeClr val="bg2"/>
                </a:solidFill>
              </a:rPr>
              <a:t>     water and came toward</a:t>
            </a:r>
          </a:p>
          <a:p>
            <a:pPr>
              <a:tabLst>
                <a:tab pos="347663" algn="ctr"/>
              </a:tabLst>
            </a:pPr>
            <a:r>
              <a:rPr lang="en-US" sz="3200" baseline="30000" dirty="0">
                <a:solidFill>
                  <a:schemeClr val="bg2"/>
                </a:solidFill>
              </a:rPr>
              <a:t>     	Jesus.</a:t>
            </a:r>
          </a:p>
          <a:p>
            <a:pPr>
              <a:tabLst>
                <a:tab pos="347663" algn="ctr"/>
              </a:tabLst>
            </a:pPr>
            <a:endParaRPr lang="en-US" sz="3200" baseline="30000" dirty="0">
              <a:solidFill>
                <a:schemeClr val="bg2"/>
              </a:solidFill>
            </a:endParaRPr>
          </a:p>
          <a:p>
            <a:pPr>
              <a:tabLst>
                <a:tab pos="347663" algn="ctr"/>
              </a:tabLst>
            </a:pPr>
            <a:r>
              <a:rPr lang="en-US" sz="3200" baseline="30000" dirty="0">
                <a:solidFill>
                  <a:schemeClr val="bg2"/>
                </a:solidFill>
              </a:rPr>
              <a:t>30	 But seeing the wind, he</a:t>
            </a:r>
          </a:p>
          <a:p>
            <a:pPr>
              <a:tabLst>
                <a:tab pos="347663" algn="ctr"/>
              </a:tabLst>
            </a:pPr>
            <a:r>
              <a:rPr lang="en-US" sz="3200" baseline="30000" dirty="0">
                <a:solidFill>
                  <a:schemeClr val="bg2"/>
                </a:solidFill>
              </a:rPr>
              <a:t>     became afraid, and</a:t>
            </a:r>
          </a:p>
          <a:p>
            <a:pPr>
              <a:tabLst>
                <a:tab pos="347663" algn="ctr"/>
              </a:tabLst>
            </a:pPr>
            <a:r>
              <a:rPr lang="en-US" sz="3200" baseline="30000" dirty="0">
                <a:solidFill>
                  <a:schemeClr val="bg2"/>
                </a:solidFill>
              </a:rPr>
              <a:t>     beginning to sink, he cried</a:t>
            </a:r>
          </a:p>
          <a:p>
            <a:pPr>
              <a:tabLst>
                <a:tab pos="347663" algn="ctr"/>
              </a:tabLst>
            </a:pPr>
            <a:r>
              <a:rPr lang="en-US" sz="3200" baseline="30000" dirty="0">
                <a:solidFill>
                  <a:schemeClr val="bg2"/>
                </a:solidFill>
              </a:rPr>
              <a:t>     out, saying, ‘Lord, save</a:t>
            </a:r>
          </a:p>
          <a:p>
            <a:pPr>
              <a:tabLst>
                <a:tab pos="347663" algn="ctr"/>
              </a:tabLst>
            </a:pPr>
            <a:r>
              <a:rPr lang="en-US" sz="3200" baseline="30000" dirty="0">
                <a:solidFill>
                  <a:schemeClr val="bg2"/>
                </a:solidFill>
              </a:rPr>
              <a:t>     	me!’</a:t>
            </a:r>
            <a:r>
              <a:rPr lang="en-US" sz="2800" baseline="30000" dirty="0">
                <a:solidFill>
                  <a:schemeClr val="bg2"/>
                </a:solidFill>
              </a:rPr>
              <a:t>”</a:t>
            </a:r>
          </a:p>
        </p:txBody>
      </p:sp>
      <p:sp>
        <p:nvSpPr>
          <p:cNvPr id="12298" name="Text Box 18" descr="Otter"/>
          <p:cNvSpPr txBox="1">
            <a:spLocks noChangeArrowheads="1"/>
          </p:cNvSpPr>
          <p:nvPr/>
        </p:nvSpPr>
        <p:spPr bwMode="auto">
          <a:xfrm>
            <a:off x="1397148" y="228600"/>
            <a:ext cx="2198138" cy="461665"/>
          </a:xfrm>
          <a:prstGeom prst="rect">
            <a:avLst/>
          </a:prstGeom>
          <a:noFill/>
          <a:ln>
            <a:noFill/>
          </a:ln>
          <a:effectLst/>
          <a:extLst>
            <a:ext uri="{909E8E84-426E-40dd-AFC4-6F175D3DCCD1}">
              <a14:hiddenFill xmlns="" xmlns:a14="http://schemas.microsoft.com/office/drawing/2010/main">
                <a:blipFill dpi="0" rotWithShape="0">
                  <a:blip r:embed="rId3"/>
                  <a:srcRect/>
                  <a:stretch>
                    <a:fillRect/>
                  </a:stretch>
                </a:blip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pPr algn="ctr"/>
            <a:r>
              <a:rPr lang="en-US" sz="2800" dirty="0">
                <a:solidFill>
                  <a:schemeClr val="accent5">
                    <a:lumMod val="25000"/>
                  </a:schemeClr>
                </a:solidFill>
              </a:rPr>
              <a:t>“</a:t>
            </a:r>
            <a:r>
              <a:rPr lang="en-US" sz="3600" b="1" dirty="0">
                <a:solidFill>
                  <a:schemeClr val="accent5">
                    <a:lumMod val="25000"/>
                  </a:schemeClr>
                </a:solidFill>
              </a:rPr>
              <a:t>S” Continuum</a:t>
            </a:r>
          </a:p>
        </p:txBody>
      </p:sp>
      <p:sp>
        <p:nvSpPr>
          <p:cNvPr id="2" name="TextBox 1"/>
          <p:cNvSpPr txBox="1"/>
          <p:nvPr/>
        </p:nvSpPr>
        <p:spPr>
          <a:xfrm>
            <a:off x="1295400" y="1447800"/>
            <a:ext cx="2514600" cy="1405513"/>
          </a:xfrm>
          <a:prstGeom prst="rect">
            <a:avLst/>
          </a:prstGeom>
          <a:noFill/>
          <a:ln w="38100" cmpd="sng">
            <a:solidFill>
              <a:schemeClr val="accent5">
                <a:lumMod val="25000"/>
              </a:schemeClr>
            </a:solidFill>
          </a:ln>
        </p:spPr>
        <p:txBody>
          <a:bodyPr wrap="square" rtlCol="0">
            <a:spAutoFit/>
          </a:bodyPr>
          <a:lstStyle/>
          <a:p>
            <a:pPr algn="ctr"/>
            <a:r>
              <a:rPr lang="en-US" sz="3200" b="1" dirty="0">
                <a:solidFill>
                  <a:srgbClr val="631908"/>
                </a:solidFill>
                <a:latin typeface="Arial"/>
                <a:cs typeface="Arial"/>
              </a:rPr>
              <a:t>Find the “S” traits</a:t>
            </a:r>
          </a:p>
          <a:p>
            <a:pPr algn="ctr"/>
            <a:r>
              <a:rPr lang="en-US" sz="3200" b="1" dirty="0">
                <a:solidFill>
                  <a:srgbClr val="631908"/>
                </a:solidFill>
                <a:latin typeface="Arial"/>
                <a:cs typeface="Arial"/>
              </a:rPr>
              <a:t>on the</a:t>
            </a:r>
          </a:p>
          <a:p>
            <a:pPr algn="ctr"/>
            <a:r>
              <a:rPr lang="en-US" sz="3200" b="1" dirty="0">
                <a:solidFill>
                  <a:srgbClr val="631908"/>
                </a:solidFill>
                <a:latin typeface="Arial"/>
                <a:cs typeface="Arial"/>
              </a:rPr>
              <a:t> “S” continuum</a:t>
            </a:r>
          </a:p>
          <a:p>
            <a:pPr algn="ctr"/>
            <a:endParaRPr lang="en-US" sz="3200" b="1" dirty="0">
              <a:solidFill>
                <a:schemeClr val="tx2"/>
              </a:solidFill>
            </a:endParaRPr>
          </a:p>
        </p:txBody>
      </p:sp>
      <p:sp>
        <p:nvSpPr>
          <p:cNvPr id="13" name="TextBox 12"/>
          <p:cNvSpPr txBox="1"/>
          <p:nvPr/>
        </p:nvSpPr>
        <p:spPr>
          <a:xfrm>
            <a:off x="533400" y="3124200"/>
            <a:ext cx="868647" cy="543739"/>
          </a:xfrm>
          <a:prstGeom prst="rect">
            <a:avLst/>
          </a:prstGeom>
          <a:solidFill>
            <a:schemeClr val="tx2"/>
          </a:solidFill>
          <a:ln w="38100" cmpd="sng">
            <a:solidFill>
              <a:schemeClr val="bg2"/>
            </a:solidFill>
          </a:ln>
        </p:spPr>
        <p:txBody>
          <a:bodyPr wrap="none" rtlCol="0">
            <a:spAutoFit/>
          </a:bodyPr>
          <a:lstStyle/>
          <a:p>
            <a:r>
              <a:rPr lang="en-US" sz="2400" b="1" dirty="0">
                <a:solidFill>
                  <a:schemeClr val="bg2"/>
                </a:solidFill>
                <a:effectLst>
                  <a:outerShdw blurRad="50800" dist="38100" algn="l" rotWithShape="0">
                    <a:prstClr val="black">
                      <a:alpha val="40000"/>
                    </a:prstClr>
                  </a:outerShdw>
                </a:effectLst>
              </a:rPr>
              <a:t>Midline</a:t>
            </a:r>
            <a:r>
              <a:rPr lang="en-US" dirty="0"/>
              <a:t> </a:t>
            </a:r>
          </a:p>
          <a:p>
            <a:endParaRPr lang="en-US" dirty="0"/>
          </a:p>
        </p:txBody>
      </p:sp>
      <p:sp>
        <p:nvSpPr>
          <p:cNvPr id="14" name="Line 11"/>
          <p:cNvSpPr>
            <a:spLocks noChangeShapeType="1"/>
          </p:cNvSpPr>
          <p:nvPr/>
        </p:nvSpPr>
        <p:spPr bwMode="auto">
          <a:xfrm>
            <a:off x="1600200" y="9906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1"/>
          <p:cNvSpPr>
            <a:spLocks noChangeShapeType="1"/>
          </p:cNvSpPr>
          <p:nvPr/>
        </p:nvSpPr>
        <p:spPr bwMode="auto">
          <a:xfrm>
            <a:off x="1600200" y="60198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Rectangle 12" descr="Otter"/>
          <p:cNvSpPr>
            <a:spLocks noChangeArrowheads="1"/>
          </p:cNvSpPr>
          <p:nvPr/>
        </p:nvSpPr>
        <p:spPr bwMode="auto">
          <a:xfrm>
            <a:off x="1981200" y="4309534"/>
            <a:ext cx="1371600" cy="1528623"/>
          </a:xfrm>
          <a:prstGeom prst="rect">
            <a:avLst/>
          </a:prstGeom>
          <a:noFill/>
          <a:ln>
            <a:noFill/>
          </a:ln>
          <a:effectLst/>
          <a:extLst>
            <a:ext uri="{909E8E84-426E-40dd-AFC4-6F175D3DCCD1}">
              <a14:hiddenFill xmlns="" xmlns:a14="http://schemas.microsoft.com/office/drawing/2010/main">
                <a:blipFill dpi="0" rotWithShape="0">
                  <a:blip r:embed="rId3"/>
                  <a:srcRect/>
                  <a:stretch>
                    <a:fillRect/>
                  </a:stretch>
                </a:blip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2800" dirty="0">
                <a:solidFill>
                  <a:schemeClr val="accent4">
                    <a:lumMod val="25000"/>
                  </a:schemeClr>
                </a:solidFill>
              </a:rPr>
              <a:t>intense</a:t>
            </a:r>
          </a:p>
          <a:p>
            <a:pPr algn="ctr"/>
            <a:r>
              <a:rPr lang="en-US" sz="2800" dirty="0">
                <a:solidFill>
                  <a:schemeClr val="accent4">
                    <a:lumMod val="25000"/>
                  </a:schemeClr>
                </a:solidFill>
              </a:rPr>
              <a:t>energetic </a:t>
            </a:r>
          </a:p>
          <a:p>
            <a:pPr algn="ctr"/>
            <a:r>
              <a:rPr lang="en-US" sz="2800" dirty="0">
                <a:solidFill>
                  <a:schemeClr val="accent5">
                    <a:lumMod val="50000"/>
                  </a:schemeClr>
                </a:solidFill>
              </a:rPr>
              <a:t>spontaneous</a:t>
            </a:r>
          </a:p>
          <a:p>
            <a:pPr algn="ctr"/>
            <a:r>
              <a:rPr lang="en-US" sz="2800" dirty="0">
                <a:solidFill>
                  <a:srgbClr val="363636"/>
                </a:solidFill>
              </a:rPr>
              <a:t>hyperactive</a:t>
            </a:r>
          </a:p>
          <a:p>
            <a:pPr algn="ctr"/>
            <a:r>
              <a:rPr lang="en-US" sz="2800" dirty="0">
                <a:solidFill>
                  <a:srgbClr val="363636"/>
                </a:solidFill>
              </a:rPr>
              <a:t>dynamic</a:t>
            </a:r>
          </a:p>
        </p:txBody>
      </p:sp>
    </p:spTree>
    <p:extLst>
      <p:ext uri="{BB962C8B-B14F-4D97-AF65-F5344CB8AC3E}">
        <p14:creationId xmlns:p14="http://schemas.microsoft.com/office/powerpoint/2010/main" val="2354447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6" name="TextBox 5"/>
          <p:cNvSpPr txBox="1"/>
          <p:nvPr/>
        </p:nvSpPr>
        <p:spPr>
          <a:xfrm>
            <a:off x="838200" y="304800"/>
            <a:ext cx="7010400" cy="707886"/>
          </a:xfrm>
          <a:prstGeom prst="rect">
            <a:avLst/>
          </a:prstGeom>
          <a:noFill/>
        </p:spPr>
        <p:txBody>
          <a:bodyPr wrap="square" rtlCol="0">
            <a:spAutoFit/>
          </a:bodyPr>
          <a:lstStyle/>
          <a:p>
            <a:pPr algn="ctr"/>
            <a:r>
              <a:rPr lang="en-US" sz="4000" b="1" baseline="0" dirty="0">
                <a:solidFill>
                  <a:srgbClr val="800000"/>
                </a:solidFill>
                <a:effectLst>
                  <a:outerShdw blurRad="38100" dist="38100" dir="2700000" algn="tl">
                    <a:srgbClr val="000000"/>
                  </a:outerShdw>
                </a:effectLst>
                <a:latin typeface="Georgia" charset="0"/>
                <a:ea typeface="MS PGothic" charset="0"/>
                <a:cs typeface="MS PGothic" charset="0"/>
                <a:sym typeface="Arial Bold" charset="0"/>
              </a:rPr>
              <a:t>Follow up Quiz on “I Am”</a:t>
            </a:r>
            <a:endParaRPr lang="en-US" sz="4000" b="1" baseline="0" dirty="0">
              <a:solidFill>
                <a:srgbClr val="800000"/>
              </a:solidFill>
            </a:endParaRPr>
          </a:p>
        </p:txBody>
      </p:sp>
      <p:sp>
        <p:nvSpPr>
          <p:cNvPr id="5" name="Content Placeholder 4"/>
          <p:cNvSpPr>
            <a:spLocks noGrp="1"/>
          </p:cNvSpPr>
          <p:nvPr>
            <p:ph idx="1"/>
          </p:nvPr>
        </p:nvSpPr>
        <p:spPr>
          <a:xfrm>
            <a:off x="609600" y="1219200"/>
            <a:ext cx="8229600" cy="5181600"/>
          </a:xfrm>
        </p:spPr>
        <p:txBody>
          <a:bodyPr/>
          <a:lstStyle/>
          <a:p>
            <a:pPr marL="0" indent="0">
              <a:buClrTx/>
              <a:buNone/>
              <a:tabLst>
                <a:tab pos="508000" algn="l"/>
                <a:tab pos="3136900" algn="l"/>
                <a:tab pos="4610100" algn="l"/>
              </a:tabLst>
            </a:pPr>
            <a:r>
              <a:rPr lang="en-US" sz="2400" b="1" dirty="0">
                <a:solidFill>
                  <a:srgbClr val="800000"/>
                </a:solidFill>
                <a:latin typeface="Georgia" charset="0"/>
                <a:cs typeface="MS PGothic" charset="0"/>
                <a:sym typeface="Times New Roman Bold" charset="0"/>
              </a:rPr>
              <a:t>In a recent best selling novel entitled, “The Killing of Jesus”, the author suggests that Jesus never confirmed that he was the Messiah. However, Jesus frequently used the term “I Am” in defining who he was. How many times does Jesus use this label to describe himself? </a:t>
            </a:r>
          </a:p>
          <a:p>
            <a:pPr marL="0" indent="0">
              <a:buClrTx/>
              <a:buNone/>
              <a:tabLst>
                <a:tab pos="508000" algn="l"/>
                <a:tab pos="3136900" algn="l"/>
                <a:tab pos="4610100" algn="l"/>
              </a:tabLst>
            </a:pPr>
            <a:r>
              <a:rPr lang="en-US" sz="2400" b="1" dirty="0">
                <a:solidFill>
                  <a:srgbClr val="800000"/>
                </a:solidFill>
                <a:latin typeface="Georgia" charset="0"/>
                <a:cs typeface="MS PGothic" charset="0"/>
                <a:sym typeface="Times New Roman Bold" charset="0"/>
              </a:rPr>
              <a:t>	</a:t>
            </a:r>
            <a:r>
              <a:rPr lang="en-US" sz="2800" b="1" dirty="0">
                <a:solidFill>
                  <a:srgbClr val="800000"/>
                </a:solidFill>
                <a:latin typeface="Georgia" charset="0"/>
                <a:cs typeface="MS PGothic" charset="0"/>
                <a:sym typeface="Times New Roman Bold" charset="0"/>
              </a:rPr>
              <a:t>1)  39</a:t>
            </a:r>
          </a:p>
          <a:p>
            <a:pPr marL="0" indent="0">
              <a:buClrTx/>
              <a:buNone/>
              <a:tabLst>
                <a:tab pos="508000" algn="l"/>
                <a:tab pos="3136900" algn="l"/>
                <a:tab pos="4610100" algn="l"/>
              </a:tabLst>
            </a:pPr>
            <a:r>
              <a:rPr lang="en-US" sz="2800" b="1" dirty="0">
                <a:solidFill>
                  <a:srgbClr val="800000"/>
                </a:solidFill>
                <a:latin typeface="Georgia" charset="0"/>
                <a:cs typeface="MS PGothic" charset="0"/>
                <a:sym typeface="Times New Roman Bold" charset="0"/>
              </a:rPr>
              <a:t>	2) 77</a:t>
            </a:r>
          </a:p>
          <a:p>
            <a:pPr marL="0" indent="0">
              <a:buClrTx/>
              <a:buNone/>
              <a:tabLst>
                <a:tab pos="508000" algn="l"/>
                <a:tab pos="3136900" algn="l"/>
                <a:tab pos="4610100" algn="l"/>
              </a:tabLst>
            </a:pPr>
            <a:r>
              <a:rPr lang="en-US" sz="2800" b="1" dirty="0">
                <a:solidFill>
                  <a:srgbClr val="800000"/>
                </a:solidFill>
                <a:latin typeface="Georgia" charset="0"/>
                <a:cs typeface="MS PGothic" charset="0"/>
                <a:sym typeface="Times New Roman Bold" charset="0"/>
              </a:rPr>
              <a:t>	3) 153</a:t>
            </a:r>
          </a:p>
          <a:p>
            <a:pPr marL="0" indent="0">
              <a:buClrTx/>
              <a:buNone/>
              <a:tabLst>
                <a:tab pos="508000" algn="l"/>
                <a:tab pos="3136900" algn="l"/>
                <a:tab pos="4610100" algn="l"/>
              </a:tabLst>
            </a:pPr>
            <a:r>
              <a:rPr lang="en-US" sz="2800" b="1" dirty="0">
                <a:solidFill>
                  <a:srgbClr val="800000"/>
                </a:solidFill>
                <a:latin typeface="Georgia" charset="0"/>
                <a:cs typeface="MS PGothic" charset="0"/>
                <a:sym typeface="Times New Roman Bold" charset="0"/>
              </a:rPr>
              <a:t>	4) 365</a:t>
            </a:r>
          </a:p>
          <a:p>
            <a:pPr marL="0" indent="0">
              <a:buClrTx/>
              <a:buNone/>
              <a:tabLst>
                <a:tab pos="508000" algn="l"/>
                <a:tab pos="3136900" algn="l"/>
                <a:tab pos="4610100" algn="l"/>
              </a:tabLst>
            </a:pPr>
            <a:r>
              <a:rPr lang="en-US" sz="2800" b="1" dirty="0">
                <a:solidFill>
                  <a:srgbClr val="800000"/>
                </a:solidFill>
                <a:latin typeface="Georgia" charset="0"/>
                <a:cs typeface="MS PGothic" charset="0"/>
                <a:sym typeface="Times New Roman Bold" charset="0"/>
              </a:rPr>
              <a:t>Right answer: 153 times </a:t>
            </a:r>
          </a:p>
        </p:txBody>
      </p:sp>
      <p:sp>
        <p:nvSpPr>
          <p:cNvPr id="7" name="Rectangle 6"/>
          <p:cNvSpPr/>
          <p:nvPr/>
        </p:nvSpPr>
        <p:spPr bwMode="auto">
          <a:xfrm>
            <a:off x="5334000" y="6553200"/>
            <a:ext cx="1295400" cy="228600"/>
          </a:xfrm>
          <a:prstGeom prst="rect">
            <a:avLst/>
          </a:prstGeom>
          <a:solidFill>
            <a:srgbClr val="800000"/>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25000">
              <a:ln>
                <a:noFill/>
              </a:ln>
              <a:solidFill>
                <a:srgbClr val="800000"/>
              </a:solidFill>
              <a:effectLst/>
              <a:latin typeface="Times New Roman" charset="0"/>
            </a:endParaRPr>
          </a:p>
        </p:txBody>
      </p:sp>
      <p:sp>
        <p:nvSpPr>
          <p:cNvPr id="8" name="Rectangle 7"/>
          <p:cNvSpPr/>
          <p:nvPr/>
        </p:nvSpPr>
        <p:spPr bwMode="auto">
          <a:xfrm>
            <a:off x="5410200" y="6477000"/>
            <a:ext cx="3657600" cy="304800"/>
          </a:xfrm>
          <a:prstGeom prst="rect">
            <a:avLst/>
          </a:prstGeom>
          <a:solidFill>
            <a:srgbClr val="800000"/>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25000" dirty="0">
              <a:ln>
                <a:noFill/>
              </a:ln>
              <a:solidFill>
                <a:schemeClr val="tx1"/>
              </a:solidFill>
              <a:effectLst/>
              <a:latin typeface="Times New Roman" charset="0"/>
            </a:endParaRPr>
          </a:p>
        </p:txBody>
      </p:sp>
    </p:spTree>
    <p:extLst>
      <p:ext uri="{BB962C8B-B14F-4D97-AF65-F5344CB8AC3E}">
        <p14:creationId xmlns:p14="http://schemas.microsoft.com/office/powerpoint/2010/main" val="868690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Content Placeholder 3" descr="Intensity Index 6 201632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5" t="161" r="-251" b="-1"/>
          <a:stretch/>
        </p:blipFill>
        <p:spPr>
          <a:xfrm>
            <a:off x="2667000" y="381000"/>
            <a:ext cx="5181600" cy="6044686"/>
          </a:xfrm>
        </p:spPr>
      </p:pic>
      <p:sp>
        <p:nvSpPr>
          <p:cNvPr id="306180" name="Oval 4"/>
          <p:cNvSpPr>
            <a:spLocks noChangeArrowheads="1"/>
          </p:cNvSpPr>
          <p:nvPr/>
        </p:nvSpPr>
        <p:spPr bwMode="auto">
          <a:xfrm>
            <a:off x="3200400" y="2133600"/>
            <a:ext cx="931863" cy="914400"/>
          </a:xfrm>
          <a:prstGeom prst="ellipse">
            <a:avLst/>
          </a:prstGeom>
          <a:noFill/>
          <a:ln w="28575">
            <a:solidFill>
              <a:schemeClr val="hlink"/>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5" name="Oval 5"/>
          <p:cNvSpPr>
            <a:spLocks noChangeArrowheads="1"/>
          </p:cNvSpPr>
          <p:nvPr/>
        </p:nvSpPr>
        <p:spPr bwMode="auto">
          <a:xfrm>
            <a:off x="4343400" y="2006600"/>
            <a:ext cx="914400" cy="887413"/>
          </a:xfrm>
          <a:prstGeom prst="ellipse">
            <a:avLst/>
          </a:prstGeom>
          <a:noFill/>
          <a:ln w="28575">
            <a:solidFill>
              <a:srgbClr val="7D7F00"/>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 name="Line 8"/>
          <p:cNvSpPr>
            <a:spLocks noChangeShapeType="1"/>
          </p:cNvSpPr>
          <p:nvPr/>
        </p:nvSpPr>
        <p:spPr bwMode="auto">
          <a:xfrm flipV="1">
            <a:off x="4114800" y="2514600"/>
            <a:ext cx="228600" cy="7620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5181600" y="4419601"/>
            <a:ext cx="990600" cy="990600"/>
          </a:xfrm>
          <a:prstGeom prst="ellipse">
            <a:avLst/>
          </a:prstGeom>
          <a:noFill/>
          <a:ln w="28575">
            <a:solidFill>
              <a:schemeClr val="hlink"/>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8" name="Line 9"/>
          <p:cNvSpPr>
            <a:spLocks noChangeShapeType="1"/>
          </p:cNvSpPr>
          <p:nvPr/>
        </p:nvSpPr>
        <p:spPr bwMode="auto">
          <a:xfrm>
            <a:off x="4952999" y="2895600"/>
            <a:ext cx="533401" cy="160020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44226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292" name="Line 11"/>
          <p:cNvSpPr>
            <a:spLocks noChangeShapeType="1"/>
          </p:cNvSpPr>
          <p:nvPr/>
        </p:nvSpPr>
        <p:spPr bwMode="auto">
          <a:xfrm>
            <a:off x="1600200" y="35052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6" name="Rectangle 16"/>
          <p:cNvSpPr>
            <a:spLocks noChangeArrowheads="1"/>
          </p:cNvSpPr>
          <p:nvPr/>
        </p:nvSpPr>
        <p:spPr bwMode="auto">
          <a:xfrm>
            <a:off x="3962400" y="609600"/>
            <a:ext cx="4191000" cy="5759450"/>
          </a:xfrm>
          <a:prstGeom prst="rect">
            <a:avLst/>
          </a:prstGeom>
          <a:solidFill>
            <a:schemeClr val="tx1"/>
          </a:solidFill>
          <a:ln w="50800">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297" name="Rectangle 17"/>
          <p:cNvSpPr>
            <a:spLocks noChangeArrowheads="1"/>
          </p:cNvSpPr>
          <p:nvPr/>
        </p:nvSpPr>
        <p:spPr bwMode="auto">
          <a:xfrm>
            <a:off x="4343400" y="762000"/>
            <a:ext cx="3429000" cy="5440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tabLst>
                <a:tab pos="347663" algn="ctr"/>
              </a:tabLst>
            </a:pPr>
            <a:endParaRPr lang="en-US" sz="3200" baseline="30000" dirty="0">
              <a:solidFill>
                <a:schemeClr val="tx2"/>
              </a:solidFill>
            </a:endParaRPr>
          </a:p>
          <a:p>
            <a:pPr>
              <a:lnSpc>
                <a:spcPct val="60000"/>
              </a:lnSpc>
              <a:tabLst>
                <a:tab pos="347663" algn="ctr"/>
              </a:tabLst>
            </a:pPr>
            <a:r>
              <a:rPr lang="en-US" sz="3200" baseline="30000" dirty="0">
                <a:solidFill>
                  <a:schemeClr val="bg2"/>
                </a:solidFill>
              </a:rPr>
              <a:t>28</a:t>
            </a:r>
            <a:r>
              <a:rPr lang="en-US" sz="3200" baseline="0" dirty="0">
                <a:solidFill>
                  <a:schemeClr val="bg2"/>
                </a:solidFill>
              </a:rPr>
              <a:t> </a:t>
            </a:r>
            <a:r>
              <a:rPr lang="en-US" sz="3200" baseline="30000" dirty="0">
                <a:solidFill>
                  <a:schemeClr val="bg2"/>
                </a:solidFill>
              </a:rPr>
              <a:t>And Peter answered Him    and said, ‘Lord, if it is</a:t>
            </a:r>
            <a:r>
              <a:rPr lang="en-US" sz="3200" baseline="0" dirty="0">
                <a:solidFill>
                  <a:schemeClr val="bg2"/>
                </a:solidFill>
              </a:rPr>
              <a:t> </a:t>
            </a:r>
            <a:r>
              <a:rPr lang="en-US" sz="3200" baseline="30000" dirty="0">
                <a:solidFill>
                  <a:schemeClr val="bg2"/>
                </a:solidFill>
              </a:rPr>
              <a:t>You, command me to come to you on the</a:t>
            </a:r>
            <a:r>
              <a:rPr lang="en-US" sz="3200" baseline="0" dirty="0">
                <a:solidFill>
                  <a:schemeClr val="bg2"/>
                </a:solidFill>
              </a:rPr>
              <a:t> </a:t>
            </a:r>
            <a:r>
              <a:rPr lang="en-US" sz="3200" baseline="30000" dirty="0">
                <a:solidFill>
                  <a:schemeClr val="bg2"/>
                </a:solidFill>
              </a:rPr>
              <a:t>water.’</a:t>
            </a:r>
          </a:p>
          <a:p>
            <a:pPr>
              <a:tabLst>
                <a:tab pos="347663" algn="ctr"/>
              </a:tabLst>
            </a:pPr>
            <a:endParaRPr lang="en-US" sz="3200" baseline="30000" dirty="0">
              <a:solidFill>
                <a:schemeClr val="bg2"/>
              </a:solidFill>
            </a:endParaRPr>
          </a:p>
          <a:p>
            <a:pPr>
              <a:tabLst>
                <a:tab pos="347663" algn="ctr"/>
              </a:tabLst>
            </a:pPr>
            <a:r>
              <a:rPr lang="en-US" sz="3200" baseline="30000" dirty="0">
                <a:solidFill>
                  <a:schemeClr val="bg2"/>
                </a:solidFill>
              </a:rPr>
              <a:t>29</a:t>
            </a:r>
            <a:r>
              <a:rPr lang="en-US" sz="3200" baseline="30000" dirty="0">
                <a:solidFill>
                  <a:schemeClr val="tx2"/>
                </a:solidFill>
              </a:rPr>
              <a:t>	  </a:t>
            </a:r>
            <a:r>
              <a:rPr lang="en-US" sz="3200" baseline="30000" dirty="0">
                <a:solidFill>
                  <a:srgbClr val="008000"/>
                </a:solidFill>
              </a:rPr>
              <a:t>And He said, ‘Come!’</a:t>
            </a:r>
          </a:p>
          <a:p>
            <a:pPr>
              <a:tabLst>
                <a:tab pos="347663" algn="ctr"/>
              </a:tabLst>
            </a:pPr>
            <a:r>
              <a:rPr lang="en-US" sz="3200" baseline="30000" dirty="0">
                <a:solidFill>
                  <a:srgbClr val="51DC00"/>
                </a:solidFill>
              </a:rPr>
              <a:t>      </a:t>
            </a:r>
            <a:r>
              <a:rPr lang="en-US" sz="3200" baseline="30000" dirty="0">
                <a:solidFill>
                  <a:schemeClr val="bg2"/>
                </a:solidFill>
              </a:rPr>
              <a:t>And Peter got out of the</a:t>
            </a:r>
          </a:p>
          <a:p>
            <a:pPr>
              <a:tabLst>
                <a:tab pos="347663" algn="ctr"/>
              </a:tabLst>
            </a:pPr>
            <a:r>
              <a:rPr lang="en-US" sz="3200" baseline="30000" dirty="0">
                <a:solidFill>
                  <a:schemeClr val="bg2"/>
                </a:solidFill>
              </a:rPr>
              <a:t>     boat, and walked on the</a:t>
            </a:r>
          </a:p>
          <a:p>
            <a:pPr>
              <a:tabLst>
                <a:tab pos="347663" algn="ctr"/>
              </a:tabLst>
            </a:pPr>
            <a:r>
              <a:rPr lang="en-US" sz="3200" baseline="30000" dirty="0">
                <a:solidFill>
                  <a:schemeClr val="bg2"/>
                </a:solidFill>
              </a:rPr>
              <a:t>     water and came toward</a:t>
            </a:r>
          </a:p>
          <a:p>
            <a:pPr>
              <a:tabLst>
                <a:tab pos="347663" algn="ctr"/>
              </a:tabLst>
            </a:pPr>
            <a:r>
              <a:rPr lang="en-US" sz="3200" baseline="30000" dirty="0">
                <a:solidFill>
                  <a:schemeClr val="bg2"/>
                </a:solidFill>
              </a:rPr>
              <a:t>     	Jesus.</a:t>
            </a:r>
          </a:p>
          <a:p>
            <a:pPr>
              <a:tabLst>
                <a:tab pos="347663" algn="ctr"/>
              </a:tabLst>
            </a:pPr>
            <a:endParaRPr lang="en-US" sz="3200" baseline="30000" dirty="0">
              <a:solidFill>
                <a:schemeClr val="bg2"/>
              </a:solidFill>
            </a:endParaRPr>
          </a:p>
          <a:p>
            <a:pPr>
              <a:tabLst>
                <a:tab pos="347663" algn="ctr"/>
              </a:tabLst>
            </a:pPr>
            <a:r>
              <a:rPr lang="en-US" sz="3200" baseline="30000" dirty="0">
                <a:solidFill>
                  <a:schemeClr val="bg2"/>
                </a:solidFill>
              </a:rPr>
              <a:t>30	 But seeing the wind, he</a:t>
            </a:r>
          </a:p>
          <a:p>
            <a:pPr>
              <a:tabLst>
                <a:tab pos="347663" algn="ctr"/>
              </a:tabLst>
            </a:pPr>
            <a:r>
              <a:rPr lang="en-US" sz="3200" baseline="30000" dirty="0">
                <a:solidFill>
                  <a:schemeClr val="bg2"/>
                </a:solidFill>
              </a:rPr>
              <a:t>     became afraid, and</a:t>
            </a:r>
          </a:p>
          <a:p>
            <a:pPr>
              <a:tabLst>
                <a:tab pos="347663" algn="ctr"/>
              </a:tabLst>
            </a:pPr>
            <a:r>
              <a:rPr lang="en-US" sz="3200" baseline="30000" dirty="0">
                <a:solidFill>
                  <a:schemeClr val="bg2"/>
                </a:solidFill>
              </a:rPr>
              <a:t>     beginning to sink, he cried</a:t>
            </a:r>
          </a:p>
          <a:p>
            <a:pPr>
              <a:tabLst>
                <a:tab pos="347663" algn="ctr"/>
              </a:tabLst>
            </a:pPr>
            <a:r>
              <a:rPr lang="en-US" sz="3200" baseline="30000" dirty="0">
                <a:solidFill>
                  <a:schemeClr val="bg2"/>
                </a:solidFill>
              </a:rPr>
              <a:t>     out, saying, ‘Lord, save</a:t>
            </a:r>
          </a:p>
          <a:p>
            <a:pPr>
              <a:tabLst>
                <a:tab pos="347663" algn="ctr"/>
              </a:tabLst>
            </a:pPr>
            <a:r>
              <a:rPr lang="en-US" sz="3200" baseline="30000" dirty="0">
                <a:solidFill>
                  <a:schemeClr val="bg2"/>
                </a:solidFill>
              </a:rPr>
              <a:t>     	me!’</a:t>
            </a:r>
            <a:r>
              <a:rPr lang="en-US" sz="2800" baseline="30000" dirty="0">
                <a:solidFill>
                  <a:schemeClr val="bg2"/>
                </a:solidFill>
              </a:rPr>
              <a:t>”</a:t>
            </a:r>
          </a:p>
        </p:txBody>
      </p:sp>
      <p:sp>
        <p:nvSpPr>
          <p:cNvPr id="12298" name="Text Box 18" descr="Otter"/>
          <p:cNvSpPr txBox="1">
            <a:spLocks noChangeArrowheads="1"/>
          </p:cNvSpPr>
          <p:nvPr/>
        </p:nvSpPr>
        <p:spPr bwMode="auto">
          <a:xfrm>
            <a:off x="1371600" y="228600"/>
            <a:ext cx="2249233" cy="461665"/>
          </a:xfrm>
          <a:prstGeom prst="rect">
            <a:avLst/>
          </a:prstGeom>
          <a:noFill/>
          <a:ln>
            <a:noFill/>
          </a:ln>
          <a:effectLst/>
          <a:extLst>
            <a:ext uri="{909E8E84-426E-40dd-AFC4-6F175D3DCCD1}">
              <a14:hiddenFill xmlns="" xmlns:a14="http://schemas.microsoft.com/office/drawing/2010/main">
                <a:blipFill dpi="0" rotWithShape="0">
                  <a:blip r:embed="rId3"/>
                  <a:srcRect/>
                  <a:stretch>
                    <a:fillRect/>
                  </a:stretch>
                </a:blip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0"/>
              </a:defRPr>
            </a:lvl9pPr>
          </a:lstStyle>
          <a:p>
            <a:pPr algn="ctr"/>
            <a:r>
              <a:rPr lang="en-US" sz="2800" dirty="0">
                <a:solidFill>
                  <a:schemeClr val="accent5">
                    <a:lumMod val="25000"/>
                  </a:schemeClr>
                </a:solidFill>
              </a:rPr>
              <a:t>“</a:t>
            </a:r>
            <a:r>
              <a:rPr lang="en-US" sz="3600" b="1" dirty="0">
                <a:solidFill>
                  <a:schemeClr val="accent5">
                    <a:lumMod val="25000"/>
                  </a:schemeClr>
                </a:solidFill>
              </a:rPr>
              <a:t>C” Continuum</a:t>
            </a:r>
          </a:p>
        </p:txBody>
      </p:sp>
      <p:sp>
        <p:nvSpPr>
          <p:cNvPr id="2" name="TextBox 1"/>
          <p:cNvSpPr txBox="1"/>
          <p:nvPr/>
        </p:nvSpPr>
        <p:spPr>
          <a:xfrm>
            <a:off x="1295400" y="1447800"/>
            <a:ext cx="2514600" cy="1405513"/>
          </a:xfrm>
          <a:prstGeom prst="rect">
            <a:avLst/>
          </a:prstGeom>
          <a:noFill/>
          <a:ln w="38100" cmpd="sng">
            <a:solidFill>
              <a:schemeClr val="accent5">
                <a:lumMod val="25000"/>
              </a:schemeClr>
            </a:solidFill>
          </a:ln>
        </p:spPr>
        <p:txBody>
          <a:bodyPr wrap="square" rtlCol="0">
            <a:spAutoFit/>
          </a:bodyPr>
          <a:lstStyle/>
          <a:p>
            <a:pPr algn="ctr"/>
            <a:r>
              <a:rPr lang="en-US" sz="3200" b="1" dirty="0">
                <a:solidFill>
                  <a:srgbClr val="631908"/>
                </a:solidFill>
                <a:latin typeface="Arial"/>
                <a:cs typeface="Arial"/>
              </a:rPr>
              <a:t>Find the “C” traits</a:t>
            </a:r>
          </a:p>
          <a:p>
            <a:pPr algn="ctr"/>
            <a:r>
              <a:rPr lang="en-US" sz="3200" b="1" dirty="0">
                <a:solidFill>
                  <a:srgbClr val="631908"/>
                </a:solidFill>
                <a:latin typeface="Arial"/>
                <a:cs typeface="Arial"/>
              </a:rPr>
              <a:t>on the</a:t>
            </a:r>
          </a:p>
          <a:p>
            <a:pPr algn="ctr"/>
            <a:r>
              <a:rPr lang="en-US" sz="3200" b="1" dirty="0">
                <a:solidFill>
                  <a:srgbClr val="631908"/>
                </a:solidFill>
                <a:latin typeface="Arial"/>
                <a:cs typeface="Arial"/>
              </a:rPr>
              <a:t> “C” continuum</a:t>
            </a:r>
          </a:p>
          <a:p>
            <a:pPr algn="ctr"/>
            <a:endParaRPr lang="en-US" sz="3200" b="1" dirty="0">
              <a:solidFill>
                <a:schemeClr val="tx2"/>
              </a:solidFill>
            </a:endParaRPr>
          </a:p>
        </p:txBody>
      </p:sp>
      <p:sp>
        <p:nvSpPr>
          <p:cNvPr id="13" name="TextBox 12"/>
          <p:cNvSpPr txBox="1"/>
          <p:nvPr/>
        </p:nvSpPr>
        <p:spPr>
          <a:xfrm>
            <a:off x="533400" y="3124200"/>
            <a:ext cx="868647" cy="543739"/>
          </a:xfrm>
          <a:prstGeom prst="rect">
            <a:avLst/>
          </a:prstGeom>
          <a:solidFill>
            <a:schemeClr val="tx2"/>
          </a:solidFill>
          <a:ln w="38100" cmpd="sng">
            <a:solidFill>
              <a:schemeClr val="bg2"/>
            </a:solidFill>
          </a:ln>
        </p:spPr>
        <p:txBody>
          <a:bodyPr wrap="none" rtlCol="0">
            <a:spAutoFit/>
          </a:bodyPr>
          <a:lstStyle/>
          <a:p>
            <a:r>
              <a:rPr lang="en-US" sz="2400" b="1" dirty="0">
                <a:solidFill>
                  <a:schemeClr val="bg2"/>
                </a:solidFill>
                <a:effectLst>
                  <a:outerShdw blurRad="50800" dist="38100" algn="l" rotWithShape="0">
                    <a:prstClr val="black">
                      <a:alpha val="40000"/>
                    </a:prstClr>
                  </a:outerShdw>
                </a:effectLst>
              </a:rPr>
              <a:t>Midline</a:t>
            </a:r>
            <a:r>
              <a:rPr lang="en-US" dirty="0"/>
              <a:t> </a:t>
            </a:r>
          </a:p>
          <a:p>
            <a:endParaRPr lang="en-US" dirty="0"/>
          </a:p>
        </p:txBody>
      </p:sp>
      <p:sp>
        <p:nvSpPr>
          <p:cNvPr id="14" name="Line 11"/>
          <p:cNvSpPr>
            <a:spLocks noChangeShapeType="1"/>
          </p:cNvSpPr>
          <p:nvPr/>
        </p:nvSpPr>
        <p:spPr bwMode="auto">
          <a:xfrm>
            <a:off x="1600200" y="9906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1"/>
          <p:cNvSpPr>
            <a:spLocks noChangeShapeType="1"/>
          </p:cNvSpPr>
          <p:nvPr/>
        </p:nvSpPr>
        <p:spPr bwMode="auto">
          <a:xfrm>
            <a:off x="1600200" y="6019800"/>
            <a:ext cx="2209800" cy="0"/>
          </a:xfrm>
          <a:prstGeom prst="line">
            <a:avLst/>
          </a:prstGeom>
          <a:noFill/>
          <a:ln w="5080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Rectangle 12" descr="Otter"/>
          <p:cNvSpPr>
            <a:spLocks noChangeArrowheads="1"/>
          </p:cNvSpPr>
          <p:nvPr/>
        </p:nvSpPr>
        <p:spPr bwMode="auto">
          <a:xfrm>
            <a:off x="1524000" y="3962400"/>
            <a:ext cx="2209800" cy="1421928"/>
          </a:xfrm>
          <a:prstGeom prst="rect">
            <a:avLst/>
          </a:prstGeom>
          <a:noFill/>
          <a:ln>
            <a:noFill/>
          </a:ln>
          <a:effectLst/>
          <a:extLst>
            <a:ext uri="{909E8E84-426E-40dd-AFC4-6F175D3DCCD1}">
              <a14:hiddenFill xmlns="" xmlns:a14="http://schemas.microsoft.com/office/drawing/2010/main">
                <a:blipFill dpi="0" rotWithShape="0">
                  <a:blip r:embed="rId3"/>
                  <a:srcRect/>
                  <a:stretch>
                    <a:fillRect/>
                  </a:stretch>
                </a:blip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3200" dirty="0">
                <a:solidFill>
                  <a:schemeClr val="accent4">
                    <a:lumMod val="25000"/>
                  </a:schemeClr>
                </a:solidFill>
              </a:rPr>
              <a:t>Persistent</a:t>
            </a:r>
          </a:p>
          <a:p>
            <a:pPr algn="ctr"/>
            <a:r>
              <a:rPr lang="en-US" sz="3200" dirty="0">
                <a:solidFill>
                  <a:schemeClr val="accent5">
                    <a:lumMod val="50000"/>
                  </a:schemeClr>
                </a:solidFill>
              </a:rPr>
              <a:t>Independent</a:t>
            </a:r>
          </a:p>
          <a:p>
            <a:pPr algn="ctr">
              <a:lnSpc>
                <a:spcPct val="70000"/>
              </a:lnSpc>
            </a:pPr>
            <a:r>
              <a:rPr lang="en-US" sz="3200" dirty="0">
                <a:solidFill>
                  <a:schemeClr val="accent5">
                    <a:lumMod val="50000"/>
                  </a:schemeClr>
                </a:solidFill>
              </a:rPr>
              <a:t>Unconventional</a:t>
            </a:r>
            <a:r>
              <a:rPr lang="en-US" sz="3200" baseline="0" dirty="0">
                <a:solidFill>
                  <a:schemeClr val="accent5">
                    <a:lumMod val="50000"/>
                  </a:schemeClr>
                </a:solidFill>
              </a:rPr>
              <a:t> </a:t>
            </a:r>
            <a:r>
              <a:rPr lang="en-US" sz="3200" dirty="0">
                <a:solidFill>
                  <a:schemeClr val="accent5">
                    <a:lumMod val="50000"/>
                  </a:schemeClr>
                </a:solidFill>
              </a:rPr>
              <a:t> </a:t>
            </a:r>
          </a:p>
          <a:p>
            <a:pPr algn="ctr"/>
            <a:r>
              <a:rPr lang="en-US" sz="3200" dirty="0">
                <a:solidFill>
                  <a:schemeClr val="accent4">
                    <a:lumMod val="25000"/>
                  </a:schemeClr>
                </a:solidFill>
              </a:rPr>
              <a:t>Determined</a:t>
            </a:r>
          </a:p>
        </p:txBody>
      </p:sp>
    </p:spTree>
    <p:extLst>
      <p:ext uri="{BB962C8B-B14F-4D97-AF65-F5344CB8AC3E}">
        <p14:creationId xmlns:p14="http://schemas.microsoft.com/office/powerpoint/2010/main" val="2963410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Content Placeholder 3" descr="Intensity Index 6 201632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5" t="161" r="-251" b="-1"/>
          <a:stretch/>
        </p:blipFill>
        <p:spPr>
          <a:xfrm>
            <a:off x="2667000" y="381000"/>
            <a:ext cx="5181600" cy="6044686"/>
          </a:xfrm>
        </p:spPr>
      </p:pic>
      <p:sp>
        <p:nvSpPr>
          <p:cNvPr id="306180" name="Oval 4"/>
          <p:cNvSpPr>
            <a:spLocks noChangeArrowheads="1"/>
          </p:cNvSpPr>
          <p:nvPr/>
        </p:nvSpPr>
        <p:spPr bwMode="auto">
          <a:xfrm>
            <a:off x="3200400" y="2133600"/>
            <a:ext cx="931863" cy="914400"/>
          </a:xfrm>
          <a:prstGeom prst="ellipse">
            <a:avLst/>
          </a:prstGeom>
          <a:noFill/>
          <a:ln w="28575">
            <a:solidFill>
              <a:schemeClr val="hlink"/>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5" name="Oval 5"/>
          <p:cNvSpPr>
            <a:spLocks noChangeArrowheads="1"/>
          </p:cNvSpPr>
          <p:nvPr/>
        </p:nvSpPr>
        <p:spPr bwMode="auto">
          <a:xfrm>
            <a:off x="4267200" y="1905000"/>
            <a:ext cx="914400" cy="887413"/>
          </a:xfrm>
          <a:prstGeom prst="ellipse">
            <a:avLst/>
          </a:prstGeom>
          <a:noFill/>
          <a:ln w="28575">
            <a:solidFill>
              <a:srgbClr val="7D7F00"/>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6" name="Line 8"/>
          <p:cNvSpPr>
            <a:spLocks noChangeShapeType="1"/>
          </p:cNvSpPr>
          <p:nvPr/>
        </p:nvSpPr>
        <p:spPr bwMode="auto">
          <a:xfrm flipV="1">
            <a:off x="4114800" y="2438400"/>
            <a:ext cx="152400" cy="7620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6"/>
          <p:cNvSpPr>
            <a:spLocks noChangeArrowheads="1"/>
          </p:cNvSpPr>
          <p:nvPr/>
        </p:nvSpPr>
        <p:spPr bwMode="auto">
          <a:xfrm>
            <a:off x="5181600" y="4419601"/>
            <a:ext cx="990600" cy="990600"/>
          </a:xfrm>
          <a:prstGeom prst="ellipse">
            <a:avLst/>
          </a:prstGeom>
          <a:noFill/>
          <a:ln w="28575">
            <a:solidFill>
              <a:schemeClr val="hlink"/>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8" name="Line 9"/>
          <p:cNvSpPr>
            <a:spLocks noChangeShapeType="1"/>
          </p:cNvSpPr>
          <p:nvPr/>
        </p:nvSpPr>
        <p:spPr bwMode="auto">
          <a:xfrm>
            <a:off x="4876801" y="2743200"/>
            <a:ext cx="533400" cy="175260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7"/>
          <p:cNvSpPr>
            <a:spLocks noChangeArrowheads="1"/>
          </p:cNvSpPr>
          <p:nvPr/>
        </p:nvSpPr>
        <p:spPr bwMode="auto">
          <a:xfrm>
            <a:off x="6198870" y="3698730"/>
            <a:ext cx="1040130" cy="949470"/>
          </a:xfrm>
          <a:prstGeom prst="ellipse">
            <a:avLst/>
          </a:prstGeom>
          <a:noFill/>
          <a:ln w="28575">
            <a:solidFill>
              <a:srgbClr val="7D7F00"/>
            </a:solidFill>
            <a:round/>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0" name="Line 10"/>
          <p:cNvSpPr>
            <a:spLocks noChangeShapeType="1"/>
          </p:cNvSpPr>
          <p:nvPr/>
        </p:nvSpPr>
        <p:spPr bwMode="auto">
          <a:xfrm flipV="1">
            <a:off x="6096001" y="4495800"/>
            <a:ext cx="228600" cy="15240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874095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12386" name="Rectangle 2"/>
          <p:cNvSpPr>
            <a:spLocks noChangeArrowheads="1"/>
          </p:cNvSpPr>
          <p:nvPr/>
        </p:nvSpPr>
        <p:spPr bwMode="auto">
          <a:xfrm>
            <a:off x="609600" y="-152400"/>
            <a:ext cx="7772400" cy="1143000"/>
          </a:xfrm>
          <a:prstGeom prst="rect">
            <a:avLst/>
          </a:prstGeom>
          <a:noFill/>
          <a:ln w="12700">
            <a:noFill/>
            <a:miter lim="800000"/>
            <a:headEnd/>
            <a:tailEnd/>
          </a:ln>
          <a:effectLst/>
        </p:spPr>
        <p:txBody>
          <a:bodyPr lIns="90488" tIns="44450" rIns="90488" bIns="44450" anchor="ctr"/>
          <a:lstStyle/>
          <a:p>
            <a:pPr algn="ctr">
              <a:defRPr/>
            </a:pPr>
            <a:br>
              <a:rPr lang="en-US" sz="2400" b="1" baseline="0" dirty="0">
                <a:effectLst>
                  <a:outerShdw blurRad="38100" dist="38100" dir="2700000" algn="tl">
                    <a:srgbClr val="000000"/>
                  </a:outerShdw>
                </a:effectLst>
                <a:latin typeface="Arial" charset="0"/>
              </a:rPr>
            </a:br>
            <a:r>
              <a:rPr lang="en-US" sz="2800" baseline="0" dirty="0">
                <a:solidFill>
                  <a:schemeClr val="accent5">
                    <a:lumMod val="25000"/>
                  </a:schemeClr>
                </a:solidFill>
                <a:latin typeface="Arial"/>
                <a:cs typeface="Arial"/>
              </a:rPr>
              <a:t>DISC Blends &amp; Biblical Characters – </a:t>
            </a:r>
            <a:br>
              <a:rPr lang="en-US" sz="2800" baseline="0" dirty="0">
                <a:solidFill>
                  <a:schemeClr val="accent5">
                    <a:lumMod val="25000"/>
                  </a:schemeClr>
                </a:solidFill>
                <a:latin typeface="Arial"/>
                <a:cs typeface="Arial"/>
              </a:rPr>
            </a:br>
            <a:r>
              <a:rPr lang="en-US" sz="2800" baseline="0" dirty="0">
                <a:solidFill>
                  <a:schemeClr val="accent5">
                    <a:lumMod val="25000"/>
                  </a:schemeClr>
                </a:solidFill>
                <a:latin typeface="Arial"/>
                <a:cs typeface="Arial"/>
              </a:rPr>
              <a:t>Biblical Behavior Assessment page 26</a:t>
            </a:r>
            <a:endParaRPr lang="en-US" sz="2400" baseline="0" dirty="0">
              <a:solidFill>
                <a:schemeClr val="accent5">
                  <a:lumMod val="25000"/>
                </a:schemeClr>
              </a:solidFill>
              <a:latin typeface="Arial"/>
              <a:cs typeface="Arial"/>
            </a:endParaRPr>
          </a:p>
        </p:txBody>
      </p:sp>
      <p:sp>
        <p:nvSpPr>
          <p:cNvPr id="31746" name="Rectangle 3"/>
          <p:cNvSpPr>
            <a:spLocks noChangeArrowheads="1"/>
          </p:cNvSpPr>
          <p:nvPr/>
        </p:nvSpPr>
        <p:spPr bwMode="auto">
          <a:xfrm>
            <a:off x="685800" y="1066800"/>
            <a:ext cx="8159750" cy="59990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tabLst>
                <a:tab pos="461963" algn="l"/>
                <a:tab pos="3094038" algn="l"/>
                <a:tab pos="4572000" algn="l"/>
              </a:tabLst>
            </a:pPr>
            <a:r>
              <a:rPr lang="en-US" b="1" u="sng" baseline="0" dirty="0">
                <a:solidFill>
                  <a:schemeClr val="accent4">
                    <a:lumMod val="25000"/>
                  </a:schemeClr>
                </a:solidFill>
              </a:rPr>
              <a:t>DISC BLENDED PROFILES     BIBLICAL CHARACTERS</a:t>
            </a:r>
            <a:endParaRPr lang="en-US" b="1" baseline="0" dirty="0">
              <a:solidFill>
                <a:schemeClr val="accent4">
                  <a:lumMod val="25000"/>
                </a:schemeClr>
              </a:solidFill>
            </a:endParaRPr>
          </a:p>
          <a:p>
            <a:pPr>
              <a:tabLst>
                <a:tab pos="461963" algn="l"/>
                <a:tab pos="3094038" algn="l"/>
                <a:tab pos="4572000" algn="l"/>
              </a:tabLst>
            </a:pPr>
            <a:r>
              <a:rPr lang="en-US" b="1" baseline="0" dirty="0">
                <a:solidFill>
                  <a:schemeClr val="accent4">
                    <a:lumMod val="25000"/>
                  </a:schemeClr>
                </a:solidFill>
              </a:rPr>
              <a:t>Primary D – 	       SOLOMON, RAHAB*</a:t>
            </a:r>
          </a:p>
          <a:p>
            <a:pPr>
              <a:tabLst>
                <a:tab pos="461963" algn="l"/>
                <a:tab pos="3094038" algn="l"/>
                <a:tab pos="4572000" algn="l"/>
              </a:tabLst>
            </a:pPr>
            <a:r>
              <a:rPr lang="en-US" b="1" baseline="0" dirty="0">
                <a:solidFill>
                  <a:schemeClr val="accent4">
                    <a:lumMod val="25000"/>
                  </a:schemeClr>
                </a:solidFill>
              </a:rPr>
              <a:t>D/I - 	       JOSHUA, SARAH</a:t>
            </a:r>
          </a:p>
          <a:p>
            <a:pPr>
              <a:tabLst>
                <a:tab pos="461963" algn="l"/>
                <a:tab pos="3094038" algn="l"/>
                <a:tab pos="4572000" algn="l"/>
              </a:tabLst>
            </a:pPr>
            <a:r>
              <a:rPr lang="en-US" b="1" baseline="0" dirty="0">
                <a:solidFill>
                  <a:schemeClr val="accent4">
                    <a:lumMod val="25000"/>
                  </a:schemeClr>
                </a:solidFill>
              </a:rPr>
              <a:t>D=I	 - 	       APOLLOS, STEPHEN,</a:t>
            </a:r>
            <a:r>
              <a:rPr lang="en-US" baseline="0" dirty="0">
                <a:solidFill>
                  <a:schemeClr val="accent4">
                    <a:lumMod val="25000"/>
                  </a:schemeClr>
                </a:solidFill>
              </a:rPr>
              <a:t> </a:t>
            </a:r>
            <a:r>
              <a:rPr lang="en-US" b="1" baseline="0" dirty="0">
                <a:solidFill>
                  <a:schemeClr val="accent4">
                    <a:lumMod val="25000"/>
                  </a:schemeClr>
                </a:solidFill>
              </a:rPr>
              <a:t>LYDIA*</a:t>
            </a:r>
          </a:p>
          <a:p>
            <a:pPr>
              <a:tabLst>
                <a:tab pos="461963" algn="l"/>
                <a:tab pos="3094038" algn="l"/>
                <a:tab pos="4572000" algn="l"/>
              </a:tabLst>
            </a:pPr>
            <a:r>
              <a:rPr lang="en-US" b="1" baseline="0" dirty="0">
                <a:solidFill>
                  <a:schemeClr val="accent4">
                    <a:lumMod val="25000"/>
                  </a:schemeClr>
                </a:solidFill>
              </a:rPr>
              <a:t>D/C – 	       PAUL, RACHEL, MICHAL*</a:t>
            </a:r>
          </a:p>
          <a:p>
            <a:pPr>
              <a:tabLst>
                <a:tab pos="461963" algn="l"/>
                <a:tab pos="3094038" algn="l"/>
                <a:tab pos="4572000" algn="l"/>
              </a:tabLst>
            </a:pPr>
            <a:r>
              <a:rPr lang="en-US" b="1" baseline="0" dirty="0">
                <a:solidFill>
                  <a:schemeClr val="accent4">
                    <a:lumMod val="25000"/>
                  </a:schemeClr>
                </a:solidFill>
              </a:rPr>
              <a:t>Primary I - 	       AARON, KING SAUL  </a:t>
            </a:r>
          </a:p>
          <a:p>
            <a:pPr>
              <a:tabLst>
                <a:tab pos="461963" algn="l"/>
                <a:tab pos="3094038" algn="l"/>
                <a:tab pos="4572000" algn="l"/>
              </a:tabLst>
            </a:pPr>
            <a:r>
              <a:rPr lang="en-US" b="1" baseline="0" dirty="0">
                <a:solidFill>
                  <a:schemeClr val="accent4">
                    <a:lumMod val="25000"/>
                  </a:schemeClr>
                </a:solidFill>
              </a:rPr>
              <a:t>I/D - 	       PETER, REBEKAH*</a:t>
            </a:r>
          </a:p>
          <a:p>
            <a:pPr>
              <a:tabLst>
                <a:tab pos="461963" algn="l"/>
                <a:tab pos="3094038" algn="l"/>
                <a:tab pos="4572000" algn="l"/>
              </a:tabLst>
            </a:pPr>
            <a:r>
              <a:rPr lang="en-US" b="1" baseline="0" dirty="0">
                <a:solidFill>
                  <a:schemeClr val="accent4">
                    <a:lumMod val="25000"/>
                  </a:schemeClr>
                </a:solidFill>
              </a:rPr>
              <a:t>I/S - 	       BARNABAS, ABIGAIL</a:t>
            </a:r>
          </a:p>
          <a:p>
            <a:pPr>
              <a:tabLst>
                <a:tab pos="461963" algn="l"/>
                <a:tab pos="3094038" algn="l"/>
                <a:tab pos="4572000" algn="l"/>
              </a:tabLst>
            </a:pPr>
            <a:r>
              <a:rPr lang="en-US" b="1" baseline="0" dirty="0">
                <a:solidFill>
                  <a:schemeClr val="accent4">
                    <a:lumMod val="25000"/>
                  </a:schemeClr>
                </a:solidFill>
              </a:rPr>
              <a:t>I/C - 	       DAVID, MIRIAM* </a:t>
            </a:r>
          </a:p>
          <a:p>
            <a:pPr>
              <a:tabLst>
                <a:tab pos="461963" algn="l"/>
                <a:tab pos="3094038" algn="l"/>
                <a:tab pos="4572000" algn="l"/>
              </a:tabLst>
            </a:pPr>
            <a:r>
              <a:rPr lang="en-US" b="1" baseline="0" dirty="0">
                <a:solidFill>
                  <a:schemeClr val="accent4">
                    <a:lumMod val="25000"/>
                  </a:schemeClr>
                </a:solidFill>
              </a:rPr>
              <a:t>S or S/C - 	       ISSAC, DORCAS*</a:t>
            </a:r>
          </a:p>
          <a:p>
            <a:pPr>
              <a:tabLst>
                <a:tab pos="461963" algn="l"/>
                <a:tab pos="3094038" algn="l"/>
                <a:tab pos="4572000" algn="l"/>
              </a:tabLst>
            </a:pPr>
            <a:r>
              <a:rPr lang="en-US" b="1" baseline="0" dirty="0">
                <a:solidFill>
                  <a:schemeClr val="accent4">
                    <a:lumMod val="25000"/>
                  </a:schemeClr>
                </a:solidFill>
              </a:rPr>
              <a:t>S/D	- 	       NEHEMIAH, MARTHA</a:t>
            </a:r>
          </a:p>
          <a:p>
            <a:pPr>
              <a:tabLst>
                <a:tab pos="461963" algn="l"/>
                <a:tab pos="3094038" algn="l"/>
                <a:tab pos="4572000" algn="l"/>
              </a:tabLst>
            </a:pPr>
            <a:r>
              <a:rPr lang="en-US" b="1" baseline="0" dirty="0">
                <a:solidFill>
                  <a:schemeClr val="accent4">
                    <a:lumMod val="25000"/>
                  </a:schemeClr>
                </a:solidFill>
              </a:rPr>
              <a:t>S/I	- 	       ABRAHAM, HANNAH</a:t>
            </a:r>
          </a:p>
          <a:p>
            <a:pPr>
              <a:tabLst>
                <a:tab pos="461963" algn="l"/>
                <a:tab pos="3094038" algn="l"/>
                <a:tab pos="4572000" algn="l"/>
              </a:tabLst>
            </a:pPr>
            <a:r>
              <a:rPr lang="en-US" b="1" baseline="0" dirty="0">
                <a:solidFill>
                  <a:schemeClr val="accent4">
                    <a:lumMod val="25000"/>
                  </a:schemeClr>
                </a:solidFill>
              </a:rPr>
              <a:t>S/C/D – 	       JACOB, JAMES [ACTS 15], ANNA*</a:t>
            </a:r>
          </a:p>
          <a:p>
            <a:pPr>
              <a:tabLst>
                <a:tab pos="461963" algn="l"/>
                <a:tab pos="3094038" algn="l"/>
                <a:tab pos="4572000" algn="l"/>
              </a:tabLst>
            </a:pPr>
            <a:r>
              <a:rPr lang="en-US" b="1" baseline="0" dirty="0">
                <a:solidFill>
                  <a:schemeClr val="accent4">
                    <a:lumMod val="25000"/>
                  </a:schemeClr>
                </a:solidFill>
              </a:rPr>
              <a:t>C or C/S - 	       LUKE, ESTHER	</a:t>
            </a:r>
          </a:p>
          <a:p>
            <a:pPr>
              <a:tabLst>
                <a:tab pos="461963" algn="l"/>
                <a:tab pos="3094038" algn="l"/>
                <a:tab pos="4572000" algn="l"/>
              </a:tabLst>
            </a:pPr>
            <a:r>
              <a:rPr lang="en-US" b="1" baseline="0" dirty="0">
                <a:solidFill>
                  <a:schemeClr val="accent4">
                    <a:lumMod val="25000"/>
                  </a:schemeClr>
                </a:solidFill>
              </a:rPr>
              <a:t>C/S/D - 	       MOSES,  THOMAS, NAOMI* </a:t>
            </a:r>
          </a:p>
          <a:p>
            <a:pPr>
              <a:tabLst>
                <a:tab pos="461963" algn="l"/>
                <a:tab pos="3094038" algn="l"/>
                <a:tab pos="4572000" algn="l"/>
              </a:tabLst>
            </a:pPr>
            <a:r>
              <a:rPr lang="en-US" b="1" baseline="0" dirty="0">
                <a:solidFill>
                  <a:schemeClr val="accent4">
                    <a:lumMod val="25000"/>
                  </a:schemeClr>
                </a:solidFill>
              </a:rPr>
              <a:t>C/S/I - 	       ELIJAH, DEBORAH*, RUTH* </a:t>
            </a:r>
          </a:p>
          <a:p>
            <a:pPr>
              <a:tabLst>
                <a:tab pos="461963" algn="l"/>
                <a:tab pos="3094038" algn="l"/>
                <a:tab pos="4572000" algn="l"/>
              </a:tabLst>
            </a:pPr>
            <a:r>
              <a:rPr lang="en-US" b="1" baseline="0" dirty="0">
                <a:solidFill>
                  <a:schemeClr val="accent4">
                    <a:lumMod val="25000"/>
                  </a:schemeClr>
                </a:solidFill>
              </a:rPr>
              <a:t>C = S – 	       APOSTLE JOHN, MARY	</a:t>
            </a:r>
            <a:r>
              <a:rPr lang="en-US" sz="1600" b="1" baseline="0" dirty="0">
                <a:solidFill>
                  <a:schemeClr val="accent4">
                    <a:lumMod val="25000"/>
                  </a:schemeClr>
                </a:solidFill>
              </a:rPr>
              <a:t> (mother of Jesus)</a:t>
            </a:r>
            <a:r>
              <a:rPr lang="en-US" baseline="0" dirty="0"/>
              <a:t>	</a:t>
            </a:r>
          </a:p>
          <a:p>
            <a:pPr>
              <a:tabLst>
                <a:tab pos="461963" algn="l"/>
                <a:tab pos="3094038" algn="l"/>
                <a:tab pos="4572000" algn="l"/>
              </a:tabLst>
            </a:pPr>
            <a:endParaRPr lang="en-US" sz="2400" baseline="0" dirty="0"/>
          </a:p>
        </p:txBody>
      </p:sp>
      <p:sp>
        <p:nvSpPr>
          <p:cNvPr id="912388" name="Oval 4"/>
          <p:cNvSpPr>
            <a:spLocks noChangeArrowheads="1"/>
          </p:cNvSpPr>
          <p:nvPr/>
        </p:nvSpPr>
        <p:spPr bwMode="auto">
          <a:xfrm>
            <a:off x="0" y="2895600"/>
            <a:ext cx="8305800" cy="457200"/>
          </a:xfrm>
          <a:prstGeom prst="ellipse">
            <a:avLst/>
          </a:prstGeom>
          <a:noFill/>
          <a:ln w="38100">
            <a:solidFill>
              <a:srgbClr val="FFCC6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5089854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12388"/>
                                        </p:tgtEl>
                                        <p:attrNameLst>
                                          <p:attrName>style.visibility</p:attrName>
                                        </p:attrNameLst>
                                      </p:cBhvr>
                                      <p:to>
                                        <p:strVal val="visible"/>
                                      </p:to>
                                    </p:set>
                                    <p:animEffect transition="in" filter="fade">
                                      <p:cBhvr>
                                        <p:cTn id="7" dur="2000"/>
                                        <p:tgtEl>
                                          <p:spTgt spid="912388"/>
                                        </p:tgtEl>
                                      </p:cBhvr>
                                    </p:animEffect>
                                    <p:anim calcmode="lin" valueType="num">
                                      <p:cBhvr>
                                        <p:cTn id="8" dur="2000" fill="hold"/>
                                        <p:tgtEl>
                                          <p:spTgt spid="912388"/>
                                        </p:tgtEl>
                                        <p:attrNameLst>
                                          <p:attrName>style.rotation</p:attrName>
                                        </p:attrNameLst>
                                      </p:cBhvr>
                                      <p:tavLst>
                                        <p:tav tm="0">
                                          <p:val>
                                            <p:fltVal val="720"/>
                                          </p:val>
                                        </p:tav>
                                        <p:tav tm="100000">
                                          <p:val>
                                            <p:fltVal val="0"/>
                                          </p:val>
                                        </p:tav>
                                      </p:tavLst>
                                    </p:anim>
                                    <p:anim calcmode="lin" valueType="num">
                                      <p:cBhvr>
                                        <p:cTn id="9" dur="2000" fill="hold"/>
                                        <p:tgtEl>
                                          <p:spTgt spid="912388"/>
                                        </p:tgtEl>
                                        <p:attrNameLst>
                                          <p:attrName>ppt_h</p:attrName>
                                        </p:attrNameLst>
                                      </p:cBhvr>
                                      <p:tavLst>
                                        <p:tav tm="0">
                                          <p:val>
                                            <p:fltVal val="0"/>
                                          </p:val>
                                        </p:tav>
                                        <p:tav tm="100000">
                                          <p:val>
                                            <p:strVal val="#ppt_h"/>
                                          </p:val>
                                        </p:tav>
                                      </p:tavLst>
                                    </p:anim>
                                    <p:anim calcmode="lin" valueType="num">
                                      <p:cBhvr>
                                        <p:cTn id="10" dur="2000" fill="hold"/>
                                        <p:tgtEl>
                                          <p:spTgt spid="91238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33793" name="Picture 2" descr="High D Valid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9600"/>
            <a:ext cx="4305300" cy="5403369"/>
          </a:xfrm>
          <a:prstGeom prst="rect">
            <a:avLst/>
          </a:prstGeom>
          <a:noFill/>
          <a:ln w="57150">
            <a:noFill/>
            <a:miter lim="800000"/>
            <a:headEnd/>
            <a:tailEnd/>
          </a:ln>
        </p:spPr>
      </p:pic>
    </p:spTree>
    <p:extLst>
      <p:ext uri="{BB962C8B-B14F-4D97-AF65-F5344CB8AC3E}">
        <p14:creationId xmlns:p14="http://schemas.microsoft.com/office/powerpoint/2010/main" val="27745835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4817" name="Rectangle 2"/>
          <p:cNvSpPr>
            <a:spLocks noGrp="1" noChangeArrowheads="1"/>
          </p:cNvSpPr>
          <p:nvPr>
            <p:ph type="title"/>
          </p:nvPr>
        </p:nvSpPr>
        <p:spPr>
          <a:xfrm>
            <a:off x="685800" y="381000"/>
            <a:ext cx="7772400" cy="1219200"/>
          </a:xfrm>
        </p:spPr>
        <p:txBody>
          <a:bodyPr/>
          <a:lstStyle/>
          <a:p>
            <a:r>
              <a:rPr lang="en-US" sz="3600" dirty="0">
                <a:solidFill>
                  <a:srgbClr val="631908"/>
                </a:solidFill>
                <a:effectLst/>
                <a:latin typeface="Arial"/>
                <a:ea typeface="ＭＳ Ｐゴシック" charset="0"/>
                <a:cs typeface="Arial"/>
              </a:rPr>
              <a:t>1.  Each style has its own unique </a:t>
            </a:r>
            <a:r>
              <a:rPr lang="en-US" sz="3600" u="sng" dirty="0">
                <a:solidFill>
                  <a:srgbClr val="631908"/>
                </a:solidFill>
                <a:effectLst/>
                <a:latin typeface="Arial"/>
                <a:ea typeface="ＭＳ Ｐゴシック" charset="0"/>
                <a:cs typeface="Arial"/>
              </a:rPr>
              <a:t>response</a:t>
            </a:r>
            <a:r>
              <a:rPr lang="en-US" sz="3600" dirty="0">
                <a:solidFill>
                  <a:srgbClr val="631908"/>
                </a:solidFill>
                <a:effectLst/>
                <a:latin typeface="Arial"/>
                <a:ea typeface="ＭＳ Ｐゴシック" charset="0"/>
                <a:cs typeface="Arial"/>
              </a:rPr>
              <a:t> to pressure.</a:t>
            </a:r>
          </a:p>
        </p:txBody>
      </p:sp>
      <p:pic>
        <p:nvPicPr>
          <p:cNvPr id="756747" name="Picture 11" descr="HighI Ya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905000"/>
            <a:ext cx="3048000" cy="3733800"/>
          </a:xfrm>
          <a:noFill/>
          <a:ln w="57150">
            <a:noFill/>
          </a:ln>
          <a:extLst>
            <a:ext uri="{909E8E84-426E-40dd-AFC4-6F175D3DCCD1}">
              <a14:hiddenFill xmlns="" xmlns:a14="http://schemas.microsoft.com/office/drawing/2010/main">
                <a:solidFill>
                  <a:srgbClr val="FFFFFF"/>
                </a:solidFill>
              </a14:hiddenFill>
            </a:ext>
          </a:extLst>
        </p:spPr>
      </p:pic>
      <p:pic>
        <p:nvPicPr>
          <p:cNvPr id="756748" name="Picture 12" descr="Iparty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81600" y="1905000"/>
            <a:ext cx="2819400" cy="3733800"/>
          </a:xfrm>
          <a:ln w="76200">
            <a:noFill/>
          </a:ln>
        </p:spPr>
      </p:pic>
      <p:sp>
        <p:nvSpPr>
          <p:cNvPr id="756749" name="Text Box 13"/>
          <p:cNvSpPr txBox="1">
            <a:spLocks noChangeArrowheads="1"/>
          </p:cNvSpPr>
          <p:nvPr/>
        </p:nvSpPr>
        <p:spPr bwMode="auto">
          <a:xfrm>
            <a:off x="533400" y="5764213"/>
            <a:ext cx="4442805" cy="502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2800" b="1" dirty="0">
                <a:solidFill>
                  <a:schemeClr val="accent4">
                    <a:lumMod val="25000"/>
                  </a:schemeClr>
                </a:solidFill>
              </a:rPr>
              <a:t>High I/D’s</a:t>
            </a:r>
            <a:r>
              <a:rPr lang="en-US" altLang="ja-JP" sz="2800" b="1" dirty="0">
                <a:solidFill>
                  <a:schemeClr val="accent4">
                    <a:lumMod val="25000"/>
                  </a:schemeClr>
                </a:solidFill>
              </a:rPr>
              <a:t> express feelings by </a:t>
            </a:r>
            <a:r>
              <a:rPr lang="en-US" altLang="ja-JP" sz="4000" b="1" u="sng" dirty="0">
                <a:solidFill>
                  <a:schemeClr val="accent5">
                    <a:lumMod val="25000"/>
                  </a:schemeClr>
                </a:solidFill>
              </a:rPr>
              <a:t>talking</a:t>
            </a:r>
            <a:endParaRPr lang="en-US" sz="4000" b="1" u="sng" dirty="0">
              <a:solidFill>
                <a:schemeClr val="accent5">
                  <a:lumMod val="25000"/>
                </a:schemeClr>
              </a:solidFill>
            </a:endParaRPr>
          </a:p>
        </p:txBody>
      </p:sp>
      <p:sp>
        <p:nvSpPr>
          <p:cNvPr id="756750" name="Text Box 14"/>
          <p:cNvSpPr txBox="1">
            <a:spLocks noChangeArrowheads="1"/>
          </p:cNvSpPr>
          <p:nvPr/>
        </p:nvSpPr>
        <p:spPr bwMode="auto">
          <a:xfrm>
            <a:off x="4953000" y="5831945"/>
            <a:ext cx="38974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2800" b="1" dirty="0">
                <a:solidFill>
                  <a:srgbClr val="363636"/>
                </a:solidFill>
              </a:rPr>
              <a:t>High I/D’s</a:t>
            </a:r>
            <a:r>
              <a:rPr lang="en-US" altLang="ja-JP" sz="2800" b="1" dirty="0">
                <a:solidFill>
                  <a:srgbClr val="363636"/>
                </a:solidFill>
              </a:rPr>
              <a:t> also enjoy </a:t>
            </a:r>
            <a:r>
              <a:rPr lang="en-US" altLang="ja-JP" sz="3600" b="1" u="sng" dirty="0">
                <a:solidFill>
                  <a:srgbClr val="631908"/>
                </a:solidFill>
              </a:rPr>
              <a:t>having fun</a:t>
            </a:r>
            <a:r>
              <a:rPr lang="en-US" altLang="ja-JP" sz="3600" b="1" dirty="0">
                <a:solidFill>
                  <a:srgbClr val="631908"/>
                </a:solidFill>
              </a:rPr>
              <a:t>!</a:t>
            </a:r>
            <a:endParaRPr lang="en-US" sz="3600" b="1" dirty="0">
              <a:solidFill>
                <a:srgbClr val="631908"/>
              </a:solidFill>
            </a:endParaRPr>
          </a:p>
        </p:txBody>
      </p:sp>
    </p:spTree>
    <p:extLst>
      <p:ext uri="{BB962C8B-B14F-4D97-AF65-F5344CB8AC3E}">
        <p14:creationId xmlns:p14="http://schemas.microsoft.com/office/powerpoint/2010/main" val="4059844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56747"/>
                                        </p:tgtEl>
                                        <p:attrNameLst>
                                          <p:attrName>style.visibility</p:attrName>
                                        </p:attrNameLst>
                                      </p:cBhvr>
                                      <p:to>
                                        <p:strVal val="visible"/>
                                      </p:to>
                                    </p:set>
                                    <p:animEffect transition="in" filter="wipe(down)">
                                      <p:cBhvr>
                                        <p:cTn id="7" dur="580">
                                          <p:stCondLst>
                                            <p:cond delay="0"/>
                                          </p:stCondLst>
                                        </p:cTn>
                                        <p:tgtEl>
                                          <p:spTgt spid="756747"/>
                                        </p:tgtEl>
                                      </p:cBhvr>
                                    </p:animEffect>
                                    <p:anim calcmode="lin" valueType="num">
                                      <p:cBhvr>
                                        <p:cTn id="8" dur="1822" tmFilter="0,0; 0.14,0.36; 0.43,0.73; 0.71,0.91; 1.0,1.0">
                                          <p:stCondLst>
                                            <p:cond delay="0"/>
                                          </p:stCondLst>
                                        </p:cTn>
                                        <p:tgtEl>
                                          <p:spTgt spid="7567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567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567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567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56747"/>
                                        </p:tgtEl>
                                        <p:attrNameLst>
                                          <p:attrName>ppt_y</p:attrName>
                                        </p:attrNameLst>
                                      </p:cBhvr>
                                      <p:tavLst>
                                        <p:tav tm="0" fmla="#ppt_y-sin(pi*$)/81">
                                          <p:val>
                                            <p:fltVal val="0"/>
                                          </p:val>
                                        </p:tav>
                                        <p:tav tm="100000">
                                          <p:val>
                                            <p:fltVal val="1"/>
                                          </p:val>
                                        </p:tav>
                                      </p:tavLst>
                                    </p:anim>
                                    <p:animScale>
                                      <p:cBhvr>
                                        <p:cTn id="13" dur="26">
                                          <p:stCondLst>
                                            <p:cond delay="650"/>
                                          </p:stCondLst>
                                        </p:cTn>
                                        <p:tgtEl>
                                          <p:spTgt spid="756747"/>
                                        </p:tgtEl>
                                      </p:cBhvr>
                                      <p:to x="100000" y="60000"/>
                                    </p:animScale>
                                    <p:animScale>
                                      <p:cBhvr>
                                        <p:cTn id="14" dur="166" decel="50000">
                                          <p:stCondLst>
                                            <p:cond delay="676"/>
                                          </p:stCondLst>
                                        </p:cTn>
                                        <p:tgtEl>
                                          <p:spTgt spid="756747"/>
                                        </p:tgtEl>
                                      </p:cBhvr>
                                      <p:to x="100000" y="100000"/>
                                    </p:animScale>
                                    <p:animScale>
                                      <p:cBhvr>
                                        <p:cTn id="15" dur="26">
                                          <p:stCondLst>
                                            <p:cond delay="1312"/>
                                          </p:stCondLst>
                                        </p:cTn>
                                        <p:tgtEl>
                                          <p:spTgt spid="756747"/>
                                        </p:tgtEl>
                                      </p:cBhvr>
                                      <p:to x="100000" y="80000"/>
                                    </p:animScale>
                                    <p:animScale>
                                      <p:cBhvr>
                                        <p:cTn id="16" dur="166" decel="50000">
                                          <p:stCondLst>
                                            <p:cond delay="1338"/>
                                          </p:stCondLst>
                                        </p:cTn>
                                        <p:tgtEl>
                                          <p:spTgt spid="756747"/>
                                        </p:tgtEl>
                                      </p:cBhvr>
                                      <p:to x="100000" y="100000"/>
                                    </p:animScale>
                                    <p:animScale>
                                      <p:cBhvr>
                                        <p:cTn id="17" dur="26">
                                          <p:stCondLst>
                                            <p:cond delay="1642"/>
                                          </p:stCondLst>
                                        </p:cTn>
                                        <p:tgtEl>
                                          <p:spTgt spid="756747"/>
                                        </p:tgtEl>
                                      </p:cBhvr>
                                      <p:to x="100000" y="90000"/>
                                    </p:animScale>
                                    <p:animScale>
                                      <p:cBhvr>
                                        <p:cTn id="18" dur="166" decel="50000">
                                          <p:stCondLst>
                                            <p:cond delay="1668"/>
                                          </p:stCondLst>
                                        </p:cTn>
                                        <p:tgtEl>
                                          <p:spTgt spid="756747"/>
                                        </p:tgtEl>
                                      </p:cBhvr>
                                      <p:to x="100000" y="100000"/>
                                    </p:animScale>
                                    <p:animScale>
                                      <p:cBhvr>
                                        <p:cTn id="19" dur="26">
                                          <p:stCondLst>
                                            <p:cond delay="1808"/>
                                          </p:stCondLst>
                                        </p:cTn>
                                        <p:tgtEl>
                                          <p:spTgt spid="756747"/>
                                        </p:tgtEl>
                                      </p:cBhvr>
                                      <p:to x="100000" y="95000"/>
                                    </p:animScale>
                                    <p:animScale>
                                      <p:cBhvr>
                                        <p:cTn id="20" dur="166" decel="50000">
                                          <p:stCondLst>
                                            <p:cond delay="1834"/>
                                          </p:stCondLst>
                                        </p:cTn>
                                        <p:tgtEl>
                                          <p:spTgt spid="75674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56749"/>
                                        </p:tgtEl>
                                        <p:attrNameLst>
                                          <p:attrName>style.visibility</p:attrName>
                                        </p:attrNameLst>
                                      </p:cBhvr>
                                      <p:to>
                                        <p:strVal val="visible"/>
                                      </p:to>
                                    </p:set>
                                    <p:animEffect transition="in" filter="wipe(down)">
                                      <p:cBhvr>
                                        <p:cTn id="23" dur="580">
                                          <p:stCondLst>
                                            <p:cond delay="0"/>
                                          </p:stCondLst>
                                        </p:cTn>
                                        <p:tgtEl>
                                          <p:spTgt spid="756749"/>
                                        </p:tgtEl>
                                      </p:cBhvr>
                                    </p:animEffect>
                                    <p:anim calcmode="lin" valueType="num">
                                      <p:cBhvr>
                                        <p:cTn id="24" dur="1822" tmFilter="0,0; 0.14,0.36; 0.43,0.73; 0.71,0.91; 1.0,1.0">
                                          <p:stCondLst>
                                            <p:cond delay="0"/>
                                          </p:stCondLst>
                                        </p:cTn>
                                        <p:tgtEl>
                                          <p:spTgt spid="75674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5674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5674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5674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56749"/>
                                        </p:tgtEl>
                                        <p:attrNameLst>
                                          <p:attrName>ppt_y</p:attrName>
                                        </p:attrNameLst>
                                      </p:cBhvr>
                                      <p:tavLst>
                                        <p:tav tm="0" fmla="#ppt_y-sin(pi*$)/81">
                                          <p:val>
                                            <p:fltVal val="0"/>
                                          </p:val>
                                        </p:tav>
                                        <p:tav tm="100000">
                                          <p:val>
                                            <p:fltVal val="1"/>
                                          </p:val>
                                        </p:tav>
                                      </p:tavLst>
                                    </p:anim>
                                    <p:animScale>
                                      <p:cBhvr>
                                        <p:cTn id="29" dur="26">
                                          <p:stCondLst>
                                            <p:cond delay="650"/>
                                          </p:stCondLst>
                                        </p:cTn>
                                        <p:tgtEl>
                                          <p:spTgt spid="756749"/>
                                        </p:tgtEl>
                                      </p:cBhvr>
                                      <p:to x="100000" y="60000"/>
                                    </p:animScale>
                                    <p:animScale>
                                      <p:cBhvr>
                                        <p:cTn id="30" dur="166" decel="50000">
                                          <p:stCondLst>
                                            <p:cond delay="676"/>
                                          </p:stCondLst>
                                        </p:cTn>
                                        <p:tgtEl>
                                          <p:spTgt spid="756749"/>
                                        </p:tgtEl>
                                      </p:cBhvr>
                                      <p:to x="100000" y="100000"/>
                                    </p:animScale>
                                    <p:animScale>
                                      <p:cBhvr>
                                        <p:cTn id="31" dur="26">
                                          <p:stCondLst>
                                            <p:cond delay="1312"/>
                                          </p:stCondLst>
                                        </p:cTn>
                                        <p:tgtEl>
                                          <p:spTgt spid="756749"/>
                                        </p:tgtEl>
                                      </p:cBhvr>
                                      <p:to x="100000" y="80000"/>
                                    </p:animScale>
                                    <p:animScale>
                                      <p:cBhvr>
                                        <p:cTn id="32" dur="166" decel="50000">
                                          <p:stCondLst>
                                            <p:cond delay="1338"/>
                                          </p:stCondLst>
                                        </p:cTn>
                                        <p:tgtEl>
                                          <p:spTgt spid="756749"/>
                                        </p:tgtEl>
                                      </p:cBhvr>
                                      <p:to x="100000" y="100000"/>
                                    </p:animScale>
                                    <p:animScale>
                                      <p:cBhvr>
                                        <p:cTn id="33" dur="26">
                                          <p:stCondLst>
                                            <p:cond delay="1642"/>
                                          </p:stCondLst>
                                        </p:cTn>
                                        <p:tgtEl>
                                          <p:spTgt spid="756749"/>
                                        </p:tgtEl>
                                      </p:cBhvr>
                                      <p:to x="100000" y="90000"/>
                                    </p:animScale>
                                    <p:animScale>
                                      <p:cBhvr>
                                        <p:cTn id="34" dur="166" decel="50000">
                                          <p:stCondLst>
                                            <p:cond delay="1668"/>
                                          </p:stCondLst>
                                        </p:cTn>
                                        <p:tgtEl>
                                          <p:spTgt spid="756749"/>
                                        </p:tgtEl>
                                      </p:cBhvr>
                                      <p:to x="100000" y="100000"/>
                                    </p:animScale>
                                    <p:animScale>
                                      <p:cBhvr>
                                        <p:cTn id="35" dur="26">
                                          <p:stCondLst>
                                            <p:cond delay="1808"/>
                                          </p:stCondLst>
                                        </p:cTn>
                                        <p:tgtEl>
                                          <p:spTgt spid="756749"/>
                                        </p:tgtEl>
                                      </p:cBhvr>
                                      <p:to x="100000" y="95000"/>
                                    </p:animScale>
                                    <p:animScale>
                                      <p:cBhvr>
                                        <p:cTn id="36" dur="166" decel="50000">
                                          <p:stCondLst>
                                            <p:cond delay="1834"/>
                                          </p:stCondLst>
                                        </p:cTn>
                                        <p:tgtEl>
                                          <p:spTgt spid="756749"/>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entr" presetSubtype="0" fill="hold" nodeType="clickEffect">
                                  <p:stCondLst>
                                    <p:cond delay="0"/>
                                  </p:stCondLst>
                                  <p:childTnLst>
                                    <p:set>
                                      <p:cBhvr>
                                        <p:cTn id="40" dur="1" fill="hold">
                                          <p:stCondLst>
                                            <p:cond delay="0"/>
                                          </p:stCondLst>
                                        </p:cTn>
                                        <p:tgtEl>
                                          <p:spTgt spid="756748"/>
                                        </p:tgtEl>
                                        <p:attrNameLst>
                                          <p:attrName>style.visibility</p:attrName>
                                        </p:attrNameLst>
                                      </p:cBhvr>
                                      <p:to>
                                        <p:strVal val="visible"/>
                                      </p:to>
                                    </p:set>
                                    <p:animEffect transition="in" filter="fade">
                                      <p:cBhvr>
                                        <p:cTn id="41" dur="2000"/>
                                        <p:tgtEl>
                                          <p:spTgt spid="756748"/>
                                        </p:tgtEl>
                                      </p:cBhvr>
                                    </p:animEffect>
                                    <p:anim calcmode="lin" valueType="num">
                                      <p:cBhvr>
                                        <p:cTn id="42" dur="2000" fill="hold"/>
                                        <p:tgtEl>
                                          <p:spTgt spid="756748"/>
                                        </p:tgtEl>
                                        <p:attrNameLst>
                                          <p:attrName>style.rotation</p:attrName>
                                        </p:attrNameLst>
                                      </p:cBhvr>
                                      <p:tavLst>
                                        <p:tav tm="0">
                                          <p:val>
                                            <p:fltVal val="720"/>
                                          </p:val>
                                        </p:tav>
                                        <p:tav tm="100000">
                                          <p:val>
                                            <p:fltVal val="0"/>
                                          </p:val>
                                        </p:tav>
                                      </p:tavLst>
                                    </p:anim>
                                    <p:anim calcmode="lin" valueType="num">
                                      <p:cBhvr>
                                        <p:cTn id="43" dur="2000" fill="hold"/>
                                        <p:tgtEl>
                                          <p:spTgt spid="756748"/>
                                        </p:tgtEl>
                                        <p:attrNameLst>
                                          <p:attrName>ppt_h</p:attrName>
                                        </p:attrNameLst>
                                      </p:cBhvr>
                                      <p:tavLst>
                                        <p:tav tm="0">
                                          <p:val>
                                            <p:fltVal val="0"/>
                                          </p:val>
                                        </p:tav>
                                        <p:tav tm="100000">
                                          <p:val>
                                            <p:strVal val="#ppt_h"/>
                                          </p:val>
                                        </p:tav>
                                      </p:tavLst>
                                    </p:anim>
                                    <p:anim calcmode="lin" valueType="num">
                                      <p:cBhvr>
                                        <p:cTn id="44" dur="2000" fill="hold"/>
                                        <p:tgtEl>
                                          <p:spTgt spid="756748"/>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756750"/>
                                        </p:tgtEl>
                                        <p:attrNameLst>
                                          <p:attrName>style.visibility</p:attrName>
                                        </p:attrNameLst>
                                      </p:cBhvr>
                                      <p:to>
                                        <p:strVal val="visible"/>
                                      </p:to>
                                    </p:set>
                                    <p:animEffect transition="in" filter="fade">
                                      <p:cBhvr>
                                        <p:cTn id="47" dur="2000"/>
                                        <p:tgtEl>
                                          <p:spTgt spid="756750"/>
                                        </p:tgtEl>
                                      </p:cBhvr>
                                    </p:animEffect>
                                    <p:anim calcmode="lin" valueType="num">
                                      <p:cBhvr>
                                        <p:cTn id="48" dur="2000" fill="hold"/>
                                        <p:tgtEl>
                                          <p:spTgt spid="756750"/>
                                        </p:tgtEl>
                                        <p:attrNameLst>
                                          <p:attrName>style.rotation</p:attrName>
                                        </p:attrNameLst>
                                      </p:cBhvr>
                                      <p:tavLst>
                                        <p:tav tm="0">
                                          <p:val>
                                            <p:fltVal val="720"/>
                                          </p:val>
                                        </p:tav>
                                        <p:tav tm="100000">
                                          <p:val>
                                            <p:fltVal val="0"/>
                                          </p:val>
                                        </p:tav>
                                      </p:tavLst>
                                    </p:anim>
                                    <p:anim calcmode="lin" valueType="num">
                                      <p:cBhvr>
                                        <p:cTn id="49" dur="2000" fill="hold"/>
                                        <p:tgtEl>
                                          <p:spTgt spid="756750"/>
                                        </p:tgtEl>
                                        <p:attrNameLst>
                                          <p:attrName>ppt_h</p:attrName>
                                        </p:attrNameLst>
                                      </p:cBhvr>
                                      <p:tavLst>
                                        <p:tav tm="0">
                                          <p:val>
                                            <p:fltVal val="0"/>
                                          </p:val>
                                        </p:tav>
                                        <p:tav tm="100000">
                                          <p:val>
                                            <p:strVal val="#ppt_h"/>
                                          </p:val>
                                        </p:tav>
                                      </p:tavLst>
                                    </p:anim>
                                    <p:anim calcmode="lin" valueType="num">
                                      <p:cBhvr>
                                        <p:cTn id="50" dur="2000" fill="hold"/>
                                        <p:tgtEl>
                                          <p:spTgt spid="7567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49" grpId="0"/>
      <p:bldP spid="7567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10338" name="Rectangle 2"/>
          <p:cNvSpPr>
            <a:spLocks noGrp="1" noChangeArrowheads="1"/>
          </p:cNvSpPr>
          <p:nvPr>
            <p:ph type="title"/>
          </p:nvPr>
        </p:nvSpPr>
        <p:spPr>
          <a:xfrm>
            <a:off x="762000" y="457200"/>
            <a:ext cx="7772400" cy="1219200"/>
          </a:xfrm>
        </p:spPr>
        <p:txBody>
          <a:bodyPr/>
          <a:lstStyle/>
          <a:p>
            <a:pPr>
              <a:defRPr/>
            </a:pPr>
            <a:r>
              <a:rPr lang="en-US" sz="3600" dirty="0">
                <a:solidFill>
                  <a:srgbClr val="631908"/>
                </a:solidFill>
                <a:effectLst/>
                <a:latin typeface="Arial"/>
                <a:ea typeface="ＭＳ Ｐゴシック" charset="0"/>
                <a:cs typeface="Arial"/>
              </a:rPr>
              <a:t>Validation of Peter’s Behavior Style </a:t>
            </a:r>
          </a:p>
        </p:txBody>
      </p:sp>
      <p:sp>
        <p:nvSpPr>
          <p:cNvPr id="910339" name="Rectangle 3"/>
          <p:cNvSpPr>
            <a:spLocks noGrp="1" noChangeArrowheads="1"/>
          </p:cNvSpPr>
          <p:nvPr>
            <p:ph type="body" idx="1"/>
          </p:nvPr>
        </p:nvSpPr>
        <p:spPr>
          <a:xfrm>
            <a:off x="685800" y="1752600"/>
            <a:ext cx="7924800" cy="4114800"/>
          </a:xfrm>
        </p:spPr>
        <p:txBody>
          <a:bodyPr/>
          <a:lstStyle/>
          <a:p>
            <a:pPr>
              <a:lnSpc>
                <a:spcPct val="90000"/>
              </a:lnSpc>
              <a:buClr>
                <a:schemeClr val="accent5">
                  <a:lumMod val="25000"/>
                </a:schemeClr>
              </a:buClr>
              <a:buFont typeface="Arial"/>
              <a:buChar char="•"/>
              <a:defRPr/>
            </a:pPr>
            <a:r>
              <a:rPr lang="en-US" sz="2400" dirty="0">
                <a:solidFill>
                  <a:srgbClr val="363636"/>
                </a:solidFill>
                <a:effectLst/>
                <a:latin typeface="Arial"/>
                <a:ea typeface="ＭＳ Ｐゴシック" charset="0"/>
                <a:cs typeface="Arial"/>
              </a:rPr>
              <a:t>In the process of validating Peter’s behavior, one should look for a second, separate instance where an </a:t>
            </a:r>
            <a:r>
              <a:rPr lang="en-US" sz="2400" b="1" u="sng" dirty="0">
                <a:solidFill>
                  <a:srgbClr val="631908"/>
                </a:solidFill>
                <a:effectLst/>
                <a:latin typeface="Arial"/>
                <a:ea typeface="ＭＳ Ｐゴシック" charset="0"/>
                <a:cs typeface="Arial"/>
              </a:rPr>
              <a:t>unusual</a:t>
            </a:r>
            <a:r>
              <a:rPr lang="en-US" sz="2400" dirty="0">
                <a:effectLst/>
                <a:latin typeface="Arial"/>
                <a:ea typeface="ＭＳ Ｐゴシック" charset="0"/>
                <a:cs typeface="Arial"/>
              </a:rPr>
              <a:t> </a:t>
            </a:r>
            <a:r>
              <a:rPr lang="en-US" sz="2400" dirty="0">
                <a:solidFill>
                  <a:srgbClr val="363636"/>
                </a:solidFill>
                <a:effectLst/>
                <a:latin typeface="Arial"/>
                <a:ea typeface="ＭＳ Ｐゴシック" charset="0"/>
                <a:cs typeface="Arial"/>
              </a:rPr>
              <a:t>event happens and where</a:t>
            </a:r>
            <a:r>
              <a:rPr lang="en-US" sz="2400" dirty="0">
                <a:effectLst/>
                <a:latin typeface="Arial"/>
                <a:ea typeface="ＭＳ Ｐゴシック" charset="0"/>
                <a:cs typeface="Arial"/>
              </a:rPr>
              <a:t> </a:t>
            </a:r>
            <a:r>
              <a:rPr lang="en-US" sz="2400" b="1" u="sng" dirty="0">
                <a:solidFill>
                  <a:srgbClr val="631908"/>
                </a:solidFill>
                <a:effectLst/>
                <a:latin typeface="Arial"/>
                <a:ea typeface="ＭＳ Ｐゴシック" charset="0"/>
                <a:cs typeface="Arial"/>
              </a:rPr>
              <a:t>fear</a:t>
            </a:r>
            <a:r>
              <a:rPr lang="en-US" sz="2400" dirty="0">
                <a:effectLst/>
                <a:latin typeface="Arial"/>
                <a:ea typeface="ＭＳ Ｐゴシック" charset="0"/>
                <a:cs typeface="Arial"/>
              </a:rPr>
              <a:t> </a:t>
            </a:r>
            <a:r>
              <a:rPr lang="en-US" sz="2400" dirty="0">
                <a:solidFill>
                  <a:srgbClr val="363636"/>
                </a:solidFill>
                <a:effectLst/>
                <a:latin typeface="Arial"/>
                <a:ea typeface="ＭＳ Ｐゴシック" charset="0"/>
                <a:cs typeface="Arial"/>
              </a:rPr>
              <a:t>is also present with a </a:t>
            </a:r>
            <a:r>
              <a:rPr lang="en-US" sz="2400" b="1" u="sng" dirty="0">
                <a:solidFill>
                  <a:schemeClr val="accent5">
                    <a:lumMod val="25000"/>
                  </a:schemeClr>
                </a:solidFill>
                <a:effectLst/>
                <a:latin typeface="Arial"/>
                <a:ea typeface="ＭＳ Ｐゴシック" charset="0"/>
                <a:cs typeface="Arial"/>
              </a:rPr>
              <a:t>contrast</a:t>
            </a:r>
            <a:r>
              <a:rPr lang="en-US" sz="2400" dirty="0">
                <a:solidFill>
                  <a:srgbClr val="FAFD00"/>
                </a:solidFill>
                <a:effectLst/>
                <a:latin typeface="Arial"/>
                <a:ea typeface="ＭＳ Ｐゴシック" charset="0"/>
                <a:cs typeface="Arial"/>
              </a:rPr>
              <a:t> </a:t>
            </a:r>
            <a:r>
              <a:rPr lang="en-US" sz="2400" dirty="0">
                <a:solidFill>
                  <a:schemeClr val="accent4">
                    <a:lumMod val="25000"/>
                  </a:schemeClr>
                </a:solidFill>
                <a:effectLst/>
                <a:latin typeface="Arial"/>
                <a:ea typeface="ＭＳ Ｐゴシック" charset="0"/>
                <a:cs typeface="Arial"/>
              </a:rPr>
              <a:t>in response to that of others present. </a:t>
            </a:r>
          </a:p>
          <a:p>
            <a:pPr>
              <a:lnSpc>
                <a:spcPct val="90000"/>
              </a:lnSpc>
              <a:buClr>
                <a:schemeClr val="accent5">
                  <a:lumMod val="25000"/>
                </a:schemeClr>
              </a:buClr>
              <a:buFont typeface="Arial"/>
              <a:buChar char="•"/>
              <a:defRPr/>
            </a:pPr>
            <a:r>
              <a:rPr lang="en-US" sz="2400" dirty="0">
                <a:solidFill>
                  <a:srgbClr val="363636"/>
                </a:solidFill>
                <a:effectLst/>
                <a:latin typeface="Arial"/>
                <a:ea typeface="ＭＳ Ｐゴシック" charset="0"/>
                <a:cs typeface="Arial"/>
              </a:rPr>
              <a:t>If Peter’s behavioral profile is that of an </a:t>
            </a:r>
            <a:r>
              <a:rPr lang="en-US" sz="2400" b="1" dirty="0">
                <a:solidFill>
                  <a:srgbClr val="631908"/>
                </a:solidFill>
                <a:effectLst/>
                <a:latin typeface="Arial"/>
                <a:ea typeface="ＭＳ Ｐゴシック" charset="0"/>
                <a:cs typeface="Arial"/>
              </a:rPr>
              <a:t>I/D profile</a:t>
            </a:r>
            <a:r>
              <a:rPr lang="en-US" sz="2400" dirty="0">
                <a:solidFill>
                  <a:schemeClr val="accent4">
                    <a:lumMod val="25000"/>
                  </a:schemeClr>
                </a:solidFill>
                <a:effectLst/>
                <a:latin typeface="Arial"/>
                <a:ea typeface="ＭＳ Ｐゴシック" charset="0"/>
                <a:cs typeface="Arial"/>
              </a:rPr>
              <a:t>, the behavior traits that should be somewhere in the biblical account are:</a:t>
            </a:r>
          </a:p>
          <a:p>
            <a:pPr lvl="1">
              <a:lnSpc>
                <a:spcPct val="90000"/>
              </a:lnSpc>
              <a:buClr>
                <a:schemeClr val="accent5">
                  <a:lumMod val="25000"/>
                </a:schemeClr>
              </a:buClr>
              <a:defRPr/>
            </a:pPr>
            <a:r>
              <a:rPr lang="en-US" sz="2400" dirty="0">
                <a:solidFill>
                  <a:srgbClr val="631908"/>
                </a:solidFill>
                <a:effectLst/>
                <a:latin typeface="Arial"/>
                <a:ea typeface="ＭＳ Ｐゴシック" charset="0"/>
                <a:cs typeface="Arial"/>
              </a:rPr>
              <a:t>Spontaneous, unsolicited expression of feelings</a:t>
            </a:r>
          </a:p>
          <a:p>
            <a:pPr lvl="1">
              <a:lnSpc>
                <a:spcPct val="90000"/>
              </a:lnSpc>
              <a:buClr>
                <a:schemeClr val="accent5">
                  <a:lumMod val="25000"/>
                </a:schemeClr>
              </a:buClr>
              <a:defRPr/>
            </a:pPr>
            <a:r>
              <a:rPr lang="en-US" sz="2400" dirty="0">
                <a:solidFill>
                  <a:srgbClr val="631908"/>
                </a:solidFill>
                <a:effectLst/>
                <a:latin typeface="Arial"/>
                <a:ea typeface="ＭＳ Ｐゴシック" charset="0"/>
                <a:cs typeface="Arial"/>
              </a:rPr>
              <a:t>If positive, wanting to celebrate with a fun, social event</a:t>
            </a:r>
            <a:endParaRPr lang="en-US" sz="2400" u="sng" dirty="0">
              <a:solidFill>
                <a:srgbClr val="631908"/>
              </a:solidFill>
              <a:effectLst/>
              <a:latin typeface="Arial"/>
              <a:ea typeface="ＭＳ Ｐゴシック" charset="0"/>
              <a:cs typeface="Arial"/>
            </a:endParaRPr>
          </a:p>
        </p:txBody>
      </p:sp>
    </p:spTree>
    <p:extLst>
      <p:ext uri="{BB962C8B-B14F-4D97-AF65-F5344CB8AC3E}">
        <p14:creationId xmlns:p14="http://schemas.microsoft.com/office/powerpoint/2010/main" val="1709906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10339">
                                            <p:txEl>
                                              <p:pRg st="0" end="0"/>
                                            </p:txEl>
                                          </p:spTgt>
                                        </p:tgtEl>
                                        <p:attrNameLst>
                                          <p:attrName>style.visibility</p:attrName>
                                        </p:attrNameLst>
                                      </p:cBhvr>
                                      <p:to>
                                        <p:strVal val="visible"/>
                                      </p:to>
                                    </p:set>
                                    <p:animEffect transition="in" filter="blinds(horizontal)">
                                      <p:cBhvr>
                                        <p:cTn id="7" dur="500"/>
                                        <p:tgtEl>
                                          <p:spTgt spid="910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0339">
                                            <p:txEl>
                                              <p:pRg st="1" end="1"/>
                                            </p:txEl>
                                          </p:spTgt>
                                        </p:tgtEl>
                                        <p:attrNameLst>
                                          <p:attrName>style.visibility</p:attrName>
                                        </p:attrNameLst>
                                      </p:cBhvr>
                                      <p:to>
                                        <p:strVal val="visible"/>
                                      </p:to>
                                    </p:set>
                                    <p:animEffect transition="in" filter="blinds(horizontal)">
                                      <p:cBhvr>
                                        <p:cTn id="12" dur="500"/>
                                        <p:tgtEl>
                                          <p:spTgt spid="910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10339">
                                            <p:txEl>
                                              <p:pRg st="2" end="2"/>
                                            </p:txEl>
                                          </p:spTgt>
                                        </p:tgtEl>
                                        <p:attrNameLst>
                                          <p:attrName>style.visibility</p:attrName>
                                        </p:attrNameLst>
                                      </p:cBhvr>
                                      <p:to>
                                        <p:strVal val="visible"/>
                                      </p:to>
                                    </p:set>
                                    <p:animEffect transition="in" filter="box(in)">
                                      <p:cBhvr>
                                        <p:cTn id="17" dur="500"/>
                                        <p:tgtEl>
                                          <p:spTgt spid="910339">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910339">
                                            <p:txEl>
                                              <p:pRg st="3" end="3"/>
                                            </p:txEl>
                                          </p:spTgt>
                                        </p:tgtEl>
                                        <p:attrNameLst>
                                          <p:attrName>style.visibility</p:attrName>
                                        </p:attrNameLst>
                                      </p:cBhvr>
                                      <p:to>
                                        <p:strVal val="visible"/>
                                      </p:to>
                                    </p:set>
                                    <p:animEffect transition="in" filter="box(in)">
                                      <p:cBhvr>
                                        <p:cTn id="20" dur="500"/>
                                        <p:tgtEl>
                                          <p:spTgt spid="910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58466" name="Rectangle 2"/>
          <p:cNvSpPr>
            <a:spLocks noGrp="1" noChangeArrowheads="1"/>
          </p:cNvSpPr>
          <p:nvPr>
            <p:ph type="title" idx="4294967295"/>
          </p:nvPr>
        </p:nvSpPr>
        <p:spPr>
          <a:xfrm>
            <a:off x="914400" y="304800"/>
            <a:ext cx="7772400" cy="1219200"/>
          </a:xfrm>
        </p:spPr>
        <p:txBody>
          <a:bodyPr/>
          <a:lstStyle/>
          <a:p>
            <a:pPr algn="l">
              <a:defRPr/>
            </a:pPr>
            <a:r>
              <a:rPr lang="en-US" sz="3600" dirty="0">
                <a:solidFill>
                  <a:srgbClr val="631908"/>
                </a:solidFill>
                <a:effectLst/>
                <a:latin typeface="Arial"/>
                <a:ea typeface="ＭＳ Ｐゴシック" charset="0"/>
                <a:cs typeface="Arial"/>
              </a:rPr>
              <a:t>Matthew 17:1-3 </a:t>
            </a:r>
          </a:p>
        </p:txBody>
      </p:sp>
      <p:sp>
        <p:nvSpPr>
          <p:cNvPr id="958467" name="Rectangle 3"/>
          <p:cNvSpPr>
            <a:spLocks noGrp="1" noChangeArrowheads="1"/>
          </p:cNvSpPr>
          <p:nvPr>
            <p:ph type="body" sz="half" idx="4294967295"/>
          </p:nvPr>
        </p:nvSpPr>
        <p:spPr>
          <a:xfrm>
            <a:off x="685800" y="1447800"/>
            <a:ext cx="8077200" cy="3562350"/>
          </a:xfrm>
        </p:spPr>
        <p:txBody>
          <a:bodyPr/>
          <a:lstStyle/>
          <a:p>
            <a:pPr>
              <a:buFont typeface="Monotype Sorts" charset="0"/>
              <a:buNone/>
              <a:defRPr/>
            </a:pPr>
            <a:r>
              <a:rPr lang="en-US" sz="2800" b="1" dirty="0">
                <a:latin typeface="Times New Roman" charset="0"/>
                <a:ea typeface="ＭＳ Ｐゴシック" charset="0"/>
                <a:cs typeface="ＭＳ Ｐゴシック" charset="0"/>
              </a:rPr>
              <a:t>	</a:t>
            </a:r>
            <a:r>
              <a:rPr lang="ja-JP" altLang="en-US" sz="2400" i="1" dirty="0">
                <a:solidFill>
                  <a:srgbClr val="363636"/>
                </a:solidFill>
                <a:effectLst/>
                <a:latin typeface="Arial"/>
                <a:ea typeface="ＭＳ Ｐゴシック" charset="0"/>
                <a:cs typeface="Arial"/>
              </a:rPr>
              <a:t>“</a:t>
            </a:r>
            <a:r>
              <a:rPr lang="en-US" sz="2400" i="1" dirty="0">
                <a:solidFill>
                  <a:srgbClr val="363636"/>
                </a:solidFill>
                <a:effectLst/>
                <a:latin typeface="Arial"/>
                <a:ea typeface="ＭＳ Ｐゴシック" charset="0"/>
                <a:cs typeface="Arial"/>
              </a:rPr>
              <a:t>Now after six days Jesus, Peter, James, and John his brother, brought them up on a high mountain by themselves. There he was transfigured before them. His face shone like the sun, and his clothes became as white as the light.</a:t>
            </a:r>
          </a:p>
          <a:p>
            <a:pPr>
              <a:buFont typeface="Monotype Sorts" charset="0"/>
              <a:buNone/>
              <a:defRPr/>
            </a:pPr>
            <a:endParaRPr lang="en-US" sz="2800" b="1" i="1" dirty="0">
              <a:latin typeface="Times New Roman" charset="0"/>
              <a:ea typeface="ＭＳ Ｐゴシック" charset="0"/>
              <a:cs typeface="ＭＳ Ｐゴシック" charset="0"/>
            </a:endParaRPr>
          </a:p>
          <a:p>
            <a:pPr>
              <a:buFont typeface="Monotype Sorts" charset="0"/>
              <a:buNone/>
              <a:defRPr/>
            </a:pPr>
            <a:r>
              <a:rPr lang="en-US" sz="2800" b="1" i="1" dirty="0">
                <a:latin typeface="Times New Roman" charset="0"/>
                <a:ea typeface="ＭＳ Ｐゴシック" charset="0"/>
                <a:cs typeface="ＭＳ Ｐゴシック" charset="0"/>
              </a:rPr>
              <a:t>	</a:t>
            </a:r>
            <a:r>
              <a:rPr lang="en-US" sz="2400" i="1" dirty="0">
                <a:solidFill>
                  <a:srgbClr val="363636"/>
                </a:solidFill>
                <a:effectLst/>
                <a:latin typeface="Arial"/>
                <a:ea typeface="ＭＳ Ｐゴシック" charset="0"/>
                <a:cs typeface="Arial"/>
              </a:rPr>
              <a:t>And behold, Moses and Elijah appeared to them, talking with Jesus.</a:t>
            </a:r>
            <a:r>
              <a:rPr lang="ja-JP" altLang="en-US" sz="2400" i="1" dirty="0">
                <a:solidFill>
                  <a:srgbClr val="363636"/>
                </a:solidFill>
                <a:effectLst/>
                <a:latin typeface="Arial"/>
                <a:ea typeface="ＭＳ Ｐゴシック" charset="0"/>
                <a:cs typeface="Arial"/>
              </a:rPr>
              <a:t>”</a:t>
            </a:r>
            <a:endParaRPr lang="en-US" sz="2400" i="1" dirty="0">
              <a:solidFill>
                <a:srgbClr val="363636"/>
              </a:solidFill>
              <a:effectLst/>
              <a:latin typeface="Arial"/>
              <a:ea typeface="ＭＳ Ｐゴシック" charset="0"/>
              <a:cs typeface="Arial"/>
            </a:endParaRPr>
          </a:p>
        </p:txBody>
      </p:sp>
      <p:sp>
        <p:nvSpPr>
          <p:cNvPr id="958468" name="Text Box 4"/>
          <p:cNvSpPr txBox="1">
            <a:spLocks noChangeArrowheads="1"/>
          </p:cNvSpPr>
          <p:nvPr/>
        </p:nvSpPr>
        <p:spPr bwMode="auto">
          <a:xfrm>
            <a:off x="1066800" y="5334000"/>
            <a:ext cx="599364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2800" baseline="0" dirty="0">
                <a:solidFill>
                  <a:schemeClr val="accent5">
                    <a:lumMod val="25000"/>
                  </a:schemeClr>
                </a:solidFill>
                <a:latin typeface="Arial"/>
                <a:cs typeface="Arial"/>
              </a:rPr>
              <a:t>What is </a:t>
            </a:r>
            <a:r>
              <a:rPr lang="en-US" sz="2800" u="sng" baseline="0" dirty="0">
                <a:solidFill>
                  <a:schemeClr val="accent5">
                    <a:lumMod val="25000"/>
                  </a:schemeClr>
                </a:solidFill>
                <a:latin typeface="Arial"/>
                <a:cs typeface="Arial"/>
              </a:rPr>
              <a:t>unusual</a:t>
            </a:r>
            <a:r>
              <a:rPr lang="en-US" sz="2800" baseline="0" dirty="0">
                <a:solidFill>
                  <a:schemeClr val="accent5">
                    <a:lumMod val="25000"/>
                  </a:schemeClr>
                </a:solidFill>
                <a:latin typeface="Arial"/>
                <a:cs typeface="Arial"/>
              </a:rPr>
              <a:t> about the passage? </a:t>
            </a:r>
          </a:p>
        </p:txBody>
      </p:sp>
      <p:sp>
        <p:nvSpPr>
          <p:cNvPr id="958470" name="Rectangle 6"/>
          <p:cNvSpPr>
            <a:spLocks noChangeArrowheads="1"/>
          </p:cNvSpPr>
          <p:nvPr/>
        </p:nvSpPr>
        <p:spPr bwMode="auto">
          <a:xfrm>
            <a:off x="2804459" y="3886200"/>
            <a:ext cx="3733800" cy="609600"/>
          </a:xfrm>
          <a:prstGeom prst="rect">
            <a:avLst/>
          </a:prstGeom>
          <a:noFill/>
          <a:ln w="38100" cmpd="sng">
            <a:solidFill>
              <a:srgbClr val="FF0000"/>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050581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58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58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584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58470"/>
                                        </p:tgtEl>
                                        <p:attrNameLst>
                                          <p:attrName>style.visibility</p:attrName>
                                        </p:attrNameLst>
                                      </p:cBhvr>
                                      <p:to>
                                        <p:strVal val="visible"/>
                                      </p:to>
                                    </p:set>
                                    <p:anim calcmode="lin" valueType="num">
                                      <p:cBhvr>
                                        <p:cTn id="19" dur="1000" fill="hold"/>
                                        <p:tgtEl>
                                          <p:spTgt spid="958470"/>
                                        </p:tgtEl>
                                        <p:attrNameLst>
                                          <p:attrName>ppt_w</p:attrName>
                                        </p:attrNameLst>
                                      </p:cBhvr>
                                      <p:tavLst>
                                        <p:tav tm="0">
                                          <p:val>
                                            <p:fltVal val="0"/>
                                          </p:val>
                                        </p:tav>
                                        <p:tav tm="100000">
                                          <p:val>
                                            <p:strVal val="#ppt_w"/>
                                          </p:val>
                                        </p:tav>
                                      </p:tavLst>
                                    </p:anim>
                                    <p:anim calcmode="lin" valueType="num">
                                      <p:cBhvr>
                                        <p:cTn id="20" dur="1000" fill="hold"/>
                                        <p:tgtEl>
                                          <p:spTgt spid="9584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67" grpId="0" build="p" autoUpdateAnimBg="0"/>
      <p:bldP spid="958468" grpId="0" autoUpdateAnimBg="0"/>
      <p:bldP spid="95847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57762" name="Rectangle 2"/>
          <p:cNvSpPr>
            <a:spLocks noGrp="1" noChangeArrowheads="1"/>
          </p:cNvSpPr>
          <p:nvPr>
            <p:ph type="title" idx="4294967295"/>
          </p:nvPr>
        </p:nvSpPr>
        <p:spPr>
          <a:xfrm>
            <a:off x="381000" y="304800"/>
            <a:ext cx="7772400" cy="1219200"/>
          </a:xfrm>
        </p:spPr>
        <p:txBody>
          <a:bodyPr/>
          <a:lstStyle/>
          <a:p>
            <a:pPr algn="l">
              <a:defRPr/>
            </a:pPr>
            <a:r>
              <a:rPr lang="en-US" sz="3200" dirty="0">
                <a:solidFill>
                  <a:srgbClr val="631908"/>
                </a:solidFill>
                <a:effectLst/>
                <a:latin typeface="Arial"/>
                <a:ea typeface="ＭＳ Ｐゴシック" charset="0"/>
                <a:cs typeface="Arial"/>
              </a:rPr>
              <a:t>Under pressure it is </a:t>
            </a:r>
            <a:r>
              <a:rPr lang="en-US" sz="3200" u="sng" dirty="0">
                <a:solidFill>
                  <a:srgbClr val="631908"/>
                </a:solidFill>
                <a:effectLst/>
                <a:latin typeface="Arial"/>
                <a:ea typeface="ＭＳ Ｐゴシック" charset="0"/>
                <a:cs typeface="Arial"/>
              </a:rPr>
              <a:t>normal</a:t>
            </a:r>
            <a:r>
              <a:rPr lang="en-US" sz="3200" dirty="0">
                <a:solidFill>
                  <a:srgbClr val="631908"/>
                </a:solidFill>
                <a:effectLst/>
                <a:latin typeface="Arial"/>
                <a:ea typeface="ＭＳ Ｐゴシック" charset="0"/>
                <a:cs typeface="Arial"/>
              </a:rPr>
              <a:t> for </a:t>
            </a:r>
            <a:br>
              <a:rPr lang="en-US" sz="3200" dirty="0">
                <a:solidFill>
                  <a:srgbClr val="631908"/>
                </a:solidFill>
                <a:effectLst/>
                <a:latin typeface="Arial"/>
                <a:ea typeface="ＭＳ Ｐゴシック" charset="0"/>
                <a:cs typeface="Arial"/>
              </a:rPr>
            </a:br>
            <a:r>
              <a:rPr lang="en-US" sz="3200" dirty="0">
                <a:solidFill>
                  <a:srgbClr val="631908"/>
                </a:solidFill>
                <a:effectLst/>
                <a:latin typeface="Arial"/>
                <a:ea typeface="ＭＳ Ｐゴシック" charset="0"/>
                <a:cs typeface="Arial"/>
              </a:rPr>
              <a:t>High I’s to express their feelings!</a:t>
            </a:r>
            <a:endParaRPr lang="en-US" dirty="0">
              <a:solidFill>
                <a:srgbClr val="631908"/>
              </a:solidFill>
              <a:effectLst/>
              <a:latin typeface="Arial"/>
              <a:ea typeface="ＭＳ Ｐゴシック" charset="0"/>
              <a:cs typeface="Arial"/>
            </a:endParaRPr>
          </a:p>
        </p:txBody>
      </p:sp>
      <p:sp>
        <p:nvSpPr>
          <p:cNvPr id="757763" name="Rectangle 3"/>
          <p:cNvSpPr>
            <a:spLocks noGrp="1" noChangeArrowheads="1"/>
          </p:cNvSpPr>
          <p:nvPr>
            <p:ph type="body" sz="half" idx="4294967295"/>
          </p:nvPr>
        </p:nvSpPr>
        <p:spPr>
          <a:xfrm>
            <a:off x="457200" y="1676400"/>
            <a:ext cx="7620000" cy="4419600"/>
          </a:xfrm>
        </p:spPr>
        <p:txBody>
          <a:bodyPr/>
          <a:lstStyle/>
          <a:p>
            <a:pPr marL="457200" indent="-457200">
              <a:buFont typeface="Monotype Sorts" charset="0"/>
              <a:buNone/>
              <a:defRPr/>
            </a:pPr>
            <a:r>
              <a:rPr lang="en-US" sz="2400" dirty="0">
                <a:solidFill>
                  <a:srgbClr val="631908"/>
                </a:solidFill>
                <a:effectLst/>
                <a:latin typeface="Times New Roman" charset="0"/>
                <a:ea typeface="ＭＳ Ｐゴシック" charset="0"/>
                <a:cs typeface="ＭＳ Ｐゴシック" charset="0"/>
              </a:rPr>
              <a:t>Luke 9:32-33, Mark 9:2-6, Matt. 17:1-9</a:t>
            </a:r>
          </a:p>
          <a:p>
            <a:pPr marL="457200" indent="-457200">
              <a:buFont typeface="Monotype Sorts" charset="0"/>
              <a:buNone/>
              <a:defRPr/>
            </a:pPr>
            <a:endParaRPr lang="en-US" sz="2200" dirty="0">
              <a:solidFill>
                <a:schemeClr val="accent4">
                  <a:lumMod val="25000"/>
                </a:schemeClr>
              </a:solidFill>
              <a:effectLst/>
              <a:latin typeface="Arial"/>
              <a:ea typeface="ＭＳ Ｐゴシック" charset="0"/>
              <a:cs typeface="Arial"/>
            </a:endParaRPr>
          </a:p>
          <a:p>
            <a:pPr marL="457200" indent="-457200">
              <a:buFont typeface="Monotype Sorts" charset="0"/>
              <a:buNone/>
              <a:defRPr/>
            </a:pPr>
            <a:r>
              <a:rPr lang="en-US" sz="2200" dirty="0">
                <a:solidFill>
                  <a:schemeClr val="accent4">
                    <a:lumMod val="25000"/>
                  </a:schemeClr>
                </a:solidFill>
                <a:effectLst/>
                <a:latin typeface="Arial"/>
                <a:ea typeface="ＭＳ Ｐゴシック" charset="0"/>
                <a:cs typeface="Arial"/>
              </a:rPr>
              <a:t>   </a:t>
            </a:r>
            <a:r>
              <a:rPr lang="ja-JP" altLang="en-US" sz="2200" i="1" dirty="0">
                <a:solidFill>
                  <a:schemeClr val="accent4">
                    <a:lumMod val="25000"/>
                  </a:schemeClr>
                </a:solidFill>
                <a:effectLst/>
                <a:latin typeface="Arial"/>
                <a:ea typeface="ＭＳ Ｐゴシック" charset="0"/>
                <a:cs typeface="Arial"/>
              </a:rPr>
              <a:t>“</a:t>
            </a:r>
            <a:r>
              <a:rPr lang="en-US" sz="2200" i="1" dirty="0">
                <a:solidFill>
                  <a:schemeClr val="accent4">
                    <a:lumMod val="25000"/>
                  </a:schemeClr>
                </a:solidFill>
                <a:effectLst/>
                <a:latin typeface="Arial"/>
                <a:ea typeface="ＭＳ Ｐゴシック" charset="0"/>
                <a:cs typeface="Arial"/>
              </a:rPr>
              <a:t>Peter and the other disciples had been sound asleep…all at once they woke up and saw how glorious Jesus was. They also saw the two men who were with him.</a:t>
            </a:r>
          </a:p>
          <a:p>
            <a:pPr marL="457200" indent="-457200">
              <a:buFont typeface="Monotype Sorts" charset="0"/>
              <a:buNone/>
              <a:defRPr/>
            </a:pPr>
            <a:r>
              <a:rPr lang="en-US" sz="2200" i="1" dirty="0">
                <a:solidFill>
                  <a:schemeClr val="accent4">
                    <a:lumMod val="25000"/>
                  </a:schemeClr>
                </a:solidFill>
                <a:effectLst/>
                <a:latin typeface="Arial"/>
                <a:ea typeface="ＭＳ Ｐゴシック" charset="0"/>
                <a:cs typeface="Arial"/>
              </a:rPr>
              <a:t>  </a:t>
            </a:r>
          </a:p>
          <a:p>
            <a:pPr marL="457200" indent="-457200">
              <a:buFont typeface="Monotype Sorts" charset="0"/>
              <a:buNone/>
              <a:defRPr/>
            </a:pPr>
            <a:r>
              <a:rPr lang="en-US" sz="2200" i="1" dirty="0">
                <a:solidFill>
                  <a:schemeClr val="accent4">
                    <a:lumMod val="25000"/>
                  </a:schemeClr>
                </a:solidFill>
                <a:effectLst/>
                <a:latin typeface="Arial"/>
                <a:ea typeface="ＭＳ Ｐゴシック" charset="0"/>
                <a:cs typeface="Arial"/>
              </a:rPr>
              <a:t>   Moses and Elijah were about to leave, when Peter said to Jesus, </a:t>
            </a:r>
            <a:r>
              <a:rPr lang="ja-JP" altLang="en-US" sz="2200" i="1" dirty="0">
                <a:solidFill>
                  <a:schemeClr val="accent4">
                    <a:lumMod val="25000"/>
                  </a:schemeClr>
                </a:solidFill>
                <a:effectLst/>
                <a:latin typeface="Arial"/>
                <a:ea typeface="ＭＳ Ｐゴシック" charset="0"/>
                <a:cs typeface="Arial"/>
              </a:rPr>
              <a:t>‘</a:t>
            </a:r>
            <a:r>
              <a:rPr lang="en-US" sz="2200" i="1" dirty="0">
                <a:solidFill>
                  <a:schemeClr val="accent4">
                    <a:lumMod val="25000"/>
                  </a:schemeClr>
                </a:solidFill>
                <a:effectLst/>
                <a:latin typeface="Arial"/>
                <a:ea typeface="ＭＳ Ｐゴシック" charset="0"/>
                <a:cs typeface="Arial"/>
              </a:rPr>
              <a:t>Lord it is good for us to be here; if You wish, let us make here three tabernacles; one for You, one for Moses, and one for Elijah.</a:t>
            </a:r>
            <a:r>
              <a:rPr lang="ja-JP" altLang="en-US" sz="2200" i="1" dirty="0">
                <a:solidFill>
                  <a:schemeClr val="accent4">
                    <a:lumMod val="25000"/>
                  </a:schemeClr>
                </a:solidFill>
                <a:effectLst/>
                <a:latin typeface="Arial"/>
                <a:ea typeface="ＭＳ Ｐゴシック" charset="0"/>
                <a:cs typeface="Arial"/>
              </a:rPr>
              <a:t>’</a:t>
            </a:r>
            <a:r>
              <a:rPr lang="en-US" sz="2200" i="1" dirty="0">
                <a:solidFill>
                  <a:schemeClr val="accent4">
                    <a:lumMod val="25000"/>
                  </a:schemeClr>
                </a:solidFill>
                <a:effectLst/>
                <a:latin typeface="Arial"/>
                <a:ea typeface="ＭＳ Ｐゴシック" charset="0"/>
                <a:cs typeface="Arial"/>
              </a:rPr>
              <a:t> But Peter did not know what he was talking about…for they were all terrified.”</a:t>
            </a:r>
          </a:p>
        </p:txBody>
      </p:sp>
      <p:pic>
        <p:nvPicPr>
          <p:cNvPr id="757764" name="Picture 4" descr="HighI Y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
            <a:ext cx="1497012" cy="1981200"/>
          </a:xfrm>
          <a:prstGeom prst="rect">
            <a:avLst/>
          </a:prstGeom>
          <a:noFill/>
          <a:ln w="57150">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53672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animEffect transition="in" filter="blinds(horizontal)">
                                      <p:cBhvr>
                                        <p:cTn id="7" dur="500"/>
                                        <p:tgtEl>
                                          <p:spTgt spid="75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5776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577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58786" name="Rectangle 2"/>
          <p:cNvSpPr>
            <a:spLocks noGrp="1" noChangeArrowheads="1"/>
          </p:cNvSpPr>
          <p:nvPr>
            <p:ph type="title" idx="4294967295"/>
          </p:nvPr>
        </p:nvSpPr>
        <p:spPr>
          <a:xfrm>
            <a:off x="609600" y="228600"/>
            <a:ext cx="7772400" cy="1219200"/>
          </a:xfrm>
        </p:spPr>
        <p:txBody>
          <a:bodyPr/>
          <a:lstStyle/>
          <a:p>
            <a:pPr algn="l">
              <a:defRPr/>
            </a:pPr>
            <a:r>
              <a:rPr lang="en-US" sz="3200" dirty="0">
                <a:solidFill>
                  <a:srgbClr val="631908"/>
                </a:solidFill>
                <a:effectLst/>
                <a:latin typeface="Arial"/>
                <a:ea typeface="ＭＳ Ｐゴシック" charset="0"/>
                <a:cs typeface="Arial"/>
              </a:rPr>
              <a:t>God the Father’s response! </a:t>
            </a:r>
          </a:p>
        </p:txBody>
      </p:sp>
      <p:sp>
        <p:nvSpPr>
          <p:cNvPr id="758787" name="Rectangle 3"/>
          <p:cNvSpPr>
            <a:spLocks noGrp="1" noChangeArrowheads="1"/>
          </p:cNvSpPr>
          <p:nvPr>
            <p:ph type="body" sz="half" idx="4294967295"/>
          </p:nvPr>
        </p:nvSpPr>
        <p:spPr>
          <a:xfrm>
            <a:off x="4038600" y="1803400"/>
            <a:ext cx="5105400" cy="4343400"/>
          </a:xfrm>
        </p:spPr>
        <p:txBody>
          <a:bodyPr/>
          <a:lstStyle/>
          <a:p>
            <a:pPr>
              <a:buFont typeface="Monotype Sorts" charset="0"/>
              <a:buNone/>
              <a:defRPr/>
            </a:pPr>
            <a:r>
              <a:rPr lang="en-US" sz="2400" dirty="0">
                <a:solidFill>
                  <a:srgbClr val="631908"/>
                </a:solidFill>
                <a:effectLst/>
                <a:latin typeface="Times New Roman" charset="0"/>
                <a:ea typeface="ＭＳ Ｐゴシック" charset="0"/>
                <a:cs typeface="ＭＳ Ｐゴシック" charset="0"/>
              </a:rPr>
              <a:t>Luke 9:34, Matthew 17:5</a:t>
            </a:r>
          </a:p>
          <a:p>
            <a:pPr>
              <a:buFont typeface="Monotype Sorts" charset="0"/>
              <a:buNone/>
              <a:defRPr/>
            </a:pPr>
            <a:endParaRPr lang="en-US" sz="2400" b="1" dirty="0">
              <a:latin typeface="Times New Roman" charset="0"/>
              <a:ea typeface="ＭＳ Ｐゴシック" charset="0"/>
              <a:cs typeface="ＭＳ Ｐゴシック" charset="0"/>
            </a:endParaRPr>
          </a:p>
          <a:p>
            <a:pPr marL="457200" indent="-457200">
              <a:buNone/>
              <a:defRPr/>
            </a:pPr>
            <a:r>
              <a:rPr lang="ja-JP" altLang="en-US" sz="2200" i="1" dirty="0">
                <a:solidFill>
                  <a:schemeClr val="accent4">
                    <a:lumMod val="25000"/>
                  </a:schemeClr>
                </a:solidFill>
                <a:effectLst/>
                <a:latin typeface="Arial"/>
                <a:ea typeface="ＭＳ Ｐゴシック" charset="0"/>
                <a:cs typeface="Arial"/>
              </a:rPr>
              <a:t>“</a:t>
            </a:r>
            <a:r>
              <a:rPr lang="en-US" sz="2200" i="1" dirty="0">
                <a:solidFill>
                  <a:schemeClr val="accent4">
                    <a:lumMod val="25000"/>
                  </a:schemeClr>
                </a:solidFill>
                <a:effectLst/>
                <a:latin typeface="Arial"/>
                <a:ea typeface="ＭＳ Ｐゴシック" charset="0"/>
                <a:cs typeface="Arial"/>
              </a:rPr>
              <a:t> While Peter was still speaking behold, a bright cloud over-shadowed them; and suddenly a voice came out of the cloud, saying,</a:t>
            </a:r>
            <a:r>
              <a:rPr lang="ja-JP" altLang="en-US" sz="2200" i="1" dirty="0">
                <a:solidFill>
                  <a:schemeClr val="accent4">
                    <a:lumMod val="25000"/>
                  </a:schemeClr>
                </a:solidFill>
                <a:effectLst/>
                <a:latin typeface="Arial"/>
                <a:ea typeface="ＭＳ Ｐゴシック" charset="0"/>
                <a:cs typeface="Arial"/>
              </a:rPr>
              <a:t>‘</a:t>
            </a:r>
            <a:r>
              <a:rPr lang="en-US" sz="2200" i="1" dirty="0">
                <a:solidFill>
                  <a:schemeClr val="accent4">
                    <a:lumMod val="25000"/>
                  </a:schemeClr>
                </a:solidFill>
                <a:effectLst/>
                <a:latin typeface="Arial"/>
                <a:ea typeface="ＭＳ Ｐゴシック" charset="0"/>
                <a:cs typeface="Arial"/>
              </a:rPr>
              <a:t>This is My beloved son, in whom I am well pleased. Hear Him!</a:t>
            </a:r>
            <a:r>
              <a:rPr lang="ja-JP" altLang="en-US" sz="2200" i="1" dirty="0">
                <a:solidFill>
                  <a:schemeClr val="accent4">
                    <a:lumMod val="25000"/>
                  </a:schemeClr>
                </a:solidFill>
                <a:effectLst/>
                <a:latin typeface="Arial"/>
                <a:ea typeface="ＭＳ Ｐゴシック" charset="0"/>
                <a:cs typeface="Arial"/>
              </a:rPr>
              <a:t>’”</a:t>
            </a:r>
            <a:endParaRPr lang="en-US" sz="2200" i="1" dirty="0">
              <a:solidFill>
                <a:schemeClr val="accent4">
                  <a:lumMod val="25000"/>
                </a:schemeClr>
              </a:solidFill>
              <a:effectLst/>
              <a:latin typeface="Arial"/>
              <a:ea typeface="ＭＳ Ｐゴシック" charset="0"/>
              <a:cs typeface="Arial"/>
            </a:endParaRPr>
          </a:p>
          <a:p>
            <a:pPr>
              <a:buFont typeface="Monotype Sorts" charset="0"/>
              <a:buNone/>
              <a:defRPr/>
            </a:pPr>
            <a:endParaRPr lang="en-US" sz="2400" b="1" dirty="0">
              <a:latin typeface="Times New Roman" charset="0"/>
              <a:ea typeface="ＭＳ Ｐゴシック" charset="0"/>
              <a:cs typeface="ＭＳ Ｐゴシック" charset="0"/>
            </a:endParaRPr>
          </a:p>
          <a:p>
            <a:pPr>
              <a:buFont typeface="Monotype Sorts" charset="0"/>
              <a:buNone/>
              <a:defRPr/>
            </a:pPr>
            <a:r>
              <a:rPr lang="en-US" sz="2400" dirty="0">
                <a:solidFill>
                  <a:srgbClr val="631908"/>
                </a:solidFill>
                <a:effectLst/>
                <a:latin typeface="Times New Roman" charset="0"/>
                <a:ea typeface="ＭＳ Ｐゴシック" charset="0"/>
                <a:cs typeface="ＭＳ Ｐゴシック" charset="0"/>
              </a:rPr>
              <a:t>What does the Lord’s response suggest to you? </a:t>
            </a:r>
          </a:p>
        </p:txBody>
      </p:sp>
      <p:pic>
        <p:nvPicPr>
          <p:cNvPr id="38915" name="Picture 4" descr="Peter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676400"/>
            <a:ext cx="2960687" cy="4343400"/>
          </a:xfrm>
          <a:prstGeom prst="rect">
            <a:avLst/>
          </a:prstGeom>
          <a:noFill/>
          <a:ln w="57150">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87491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iterate type="lt">
                                    <p:tmPct val="0"/>
                                  </p:iterate>
                                  <p:childTnLst>
                                    <p:set>
                                      <p:cBhvr>
                                        <p:cTn id="6" dur="1" fill="hold">
                                          <p:stCondLst>
                                            <p:cond delay="0"/>
                                          </p:stCondLst>
                                        </p:cTn>
                                        <p:tgtEl>
                                          <p:spTgt spid="758787">
                                            <p:txEl>
                                              <p:pRg st="2" end="2"/>
                                            </p:txEl>
                                          </p:spTgt>
                                        </p:tgtEl>
                                        <p:attrNameLst>
                                          <p:attrName>style.visibility</p:attrName>
                                        </p:attrNameLst>
                                      </p:cBhvr>
                                      <p:to>
                                        <p:strVal val="visible"/>
                                      </p:to>
                                    </p:set>
                                    <p:animEffect transition="in" filter="fade">
                                      <p:cBhvr>
                                        <p:cTn id="7" dur="1000"/>
                                        <p:tgtEl>
                                          <p:spTgt spid="758787">
                                            <p:txEl>
                                              <p:pRg st="2" end="2"/>
                                            </p:txEl>
                                          </p:spTgt>
                                        </p:tgtEl>
                                      </p:cBhvr>
                                    </p:animEffect>
                                    <p:anim calcmode="lin" valueType="num">
                                      <p:cBhvr>
                                        <p:cTn id="8" dur="1000" fill="hold"/>
                                        <p:tgtEl>
                                          <p:spTgt spid="75878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587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58787">
                                            <p:txEl>
                                              <p:pRg st="4" end="4"/>
                                            </p:txEl>
                                          </p:spTgt>
                                        </p:tgtEl>
                                        <p:attrNameLst>
                                          <p:attrName>style.visibility</p:attrName>
                                        </p:attrNameLst>
                                      </p:cBhvr>
                                      <p:to>
                                        <p:strVal val="visible"/>
                                      </p:to>
                                    </p:set>
                                    <p:animEffect transition="in" filter="wipe(down)">
                                      <p:cBhvr>
                                        <p:cTn id="14" dur="580">
                                          <p:stCondLst>
                                            <p:cond delay="0"/>
                                          </p:stCondLst>
                                        </p:cTn>
                                        <p:tgtEl>
                                          <p:spTgt spid="758787">
                                            <p:txEl>
                                              <p:pRg st="4" end="4"/>
                                            </p:txEl>
                                          </p:spTgt>
                                        </p:tgtEl>
                                      </p:cBhvr>
                                    </p:animEffect>
                                    <p:anim calcmode="lin" valueType="num">
                                      <p:cBhvr>
                                        <p:cTn id="15" dur="1822" tmFilter="0,0; 0.14,0.36; 0.43,0.73; 0.71,0.91; 1.0,1.0">
                                          <p:stCondLst>
                                            <p:cond delay="0"/>
                                          </p:stCondLst>
                                        </p:cTn>
                                        <p:tgtEl>
                                          <p:spTgt spid="758787">
                                            <p:txEl>
                                              <p:pRg st="4" end="4"/>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58787">
                                            <p:txEl>
                                              <p:pRg st="4" end="4"/>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58787">
                                            <p:txEl>
                                              <p:pRg st="4" end="4"/>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58787">
                                            <p:txEl>
                                              <p:pRg st="4" end="4"/>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58787">
                                            <p:txEl>
                                              <p:pRg st="4" end="4"/>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758787">
                                            <p:txEl>
                                              <p:pRg st="4" end="4"/>
                                            </p:txEl>
                                          </p:spTgt>
                                        </p:tgtEl>
                                      </p:cBhvr>
                                      <p:to x="100000" y="60000"/>
                                    </p:animScale>
                                    <p:animScale>
                                      <p:cBhvr>
                                        <p:cTn id="21" dur="166" decel="50000">
                                          <p:stCondLst>
                                            <p:cond delay="676"/>
                                          </p:stCondLst>
                                        </p:cTn>
                                        <p:tgtEl>
                                          <p:spTgt spid="758787">
                                            <p:txEl>
                                              <p:pRg st="4" end="4"/>
                                            </p:txEl>
                                          </p:spTgt>
                                        </p:tgtEl>
                                      </p:cBhvr>
                                      <p:to x="100000" y="100000"/>
                                    </p:animScale>
                                    <p:animScale>
                                      <p:cBhvr>
                                        <p:cTn id="22" dur="26">
                                          <p:stCondLst>
                                            <p:cond delay="1312"/>
                                          </p:stCondLst>
                                        </p:cTn>
                                        <p:tgtEl>
                                          <p:spTgt spid="758787">
                                            <p:txEl>
                                              <p:pRg st="4" end="4"/>
                                            </p:txEl>
                                          </p:spTgt>
                                        </p:tgtEl>
                                      </p:cBhvr>
                                      <p:to x="100000" y="80000"/>
                                    </p:animScale>
                                    <p:animScale>
                                      <p:cBhvr>
                                        <p:cTn id="23" dur="166" decel="50000">
                                          <p:stCondLst>
                                            <p:cond delay="1338"/>
                                          </p:stCondLst>
                                        </p:cTn>
                                        <p:tgtEl>
                                          <p:spTgt spid="758787">
                                            <p:txEl>
                                              <p:pRg st="4" end="4"/>
                                            </p:txEl>
                                          </p:spTgt>
                                        </p:tgtEl>
                                      </p:cBhvr>
                                      <p:to x="100000" y="100000"/>
                                    </p:animScale>
                                    <p:animScale>
                                      <p:cBhvr>
                                        <p:cTn id="24" dur="26">
                                          <p:stCondLst>
                                            <p:cond delay="1642"/>
                                          </p:stCondLst>
                                        </p:cTn>
                                        <p:tgtEl>
                                          <p:spTgt spid="758787">
                                            <p:txEl>
                                              <p:pRg st="4" end="4"/>
                                            </p:txEl>
                                          </p:spTgt>
                                        </p:tgtEl>
                                      </p:cBhvr>
                                      <p:to x="100000" y="90000"/>
                                    </p:animScale>
                                    <p:animScale>
                                      <p:cBhvr>
                                        <p:cTn id="25" dur="166" decel="50000">
                                          <p:stCondLst>
                                            <p:cond delay="1668"/>
                                          </p:stCondLst>
                                        </p:cTn>
                                        <p:tgtEl>
                                          <p:spTgt spid="758787">
                                            <p:txEl>
                                              <p:pRg st="4" end="4"/>
                                            </p:txEl>
                                          </p:spTgt>
                                        </p:tgtEl>
                                      </p:cBhvr>
                                      <p:to x="100000" y="100000"/>
                                    </p:animScale>
                                    <p:animScale>
                                      <p:cBhvr>
                                        <p:cTn id="26" dur="26">
                                          <p:stCondLst>
                                            <p:cond delay="1808"/>
                                          </p:stCondLst>
                                        </p:cTn>
                                        <p:tgtEl>
                                          <p:spTgt spid="758787">
                                            <p:txEl>
                                              <p:pRg st="4" end="4"/>
                                            </p:txEl>
                                          </p:spTgt>
                                        </p:tgtEl>
                                      </p:cBhvr>
                                      <p:to x="100000" y="95000"/>
                                    </p:animScale>
                                    <p:animScale>
                                      <p:cBhvr>
                                        <p:cTn id="27" dur="166" decel="50000">
                                          <p:stCondLst>
                                            <p:cond delay="1834"/>
                                          </p:stCondLst>
                                        </p:cTn>
                                        <p:tgtEl>
                                          <p:spTgt spid="75878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23907" name="Rectangle 3"/>
          <p:cNvSpPr>
            <a:spLocks noChangeArrowheads="1"/>
          </p:cNvSpPr>
          <p:nvPr/>
        </p:nvSpPr>
        <p:spPr bwMode="auto">
          <a:xfrm>
            <a:off x="1219200" y="1828800"/>
            <a:ext cx="6629400" cy="4267200"/>
          </a:xfrm>
          <a:prstGeom prst="rect">
            <a:avLst/>
          </a:prstGeom>
          <a:noFill/>
          <a:ln w="101600">
            <a:no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pic>
        <p:nvPicPr>
          <p:cNvPr id="12390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65532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 name="Title 3"/>
          <p:cNvSpPr>
            <a:spLocks noGrp="1"/>
          </p:cNvSpPr>
          <p:nvPr>
            <p:ph type="title"/>
          </p:nvPr>
        </p:nvSpPr>
        <p:spPr>
          <a:xfrm>
            <a:off x="685800" y="381000"/>
            <a:ext cx="7772400" cy="1219200"/>
          </a:xfrm>
        </p:spPr>
        <p:txBody>
          <a:bodyPr/>
          <a:lstStyle/>
          <a:p>
            <a:pPr algn="l"/>
            <a:r>
              <a:rPr lang="en-US" sz="3200" b="1" dirty="0">
                <a:solidFill>
                  <a:srgbClr val="631908"/>
                </a:solidFill>
                <a:effectLst/>
                <a:latin typeface="Arial"/>
                <a:cs typeface="Arial"/>
              </a:rPr>
              <a:t>Profiling Biblical Characters</a:t>
            </a:r>
          </a:p>
        </p:txBody>
      </p:sp>
    </p:spTree>
    <p:extLst>
      <p:ext uri="{BB962C8B-B14F-4D97-AF65-F5344CB8AC3E}">
        <p14:creationId xmlns:p14="http://schemas.microsoft.com/office/powerpoint/2010/main" val="31538720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59810" name="Text Box 2"/>
          <p:cNvSpPr txBox="1">
            <a:spLocks noChangeArrowheads="1"/>
          </p:cNvSpPr>
          <p:nvPr/>
        </p:nvSpPr>
        <p:spPr bwMode="auto">
          <a:xfrm>
            <a:off x="685800" y="609600"/>
            <a:ext cx="69423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3600" dirty="0">
                <a:solidFill>
                  <a:srgbClr val="631908"/>
                </a:solidFill>
                <a:latin typeface="Arial"/>
                <a:cs typeface="Arial"/>
              </a:rPr>
              <a:t>2.  Each style has its own set of unique </a:t>
            </a:r>
            <a:r>
              <a:rPr lang="en-US" sz="3600" u="sng" dirty="0">
                <a:solidFill>
                  <a:srgbClr val="631908"/>
                </a:solidFill>
                <a:latin typeface="Arial"/>
                <a:cs typeface="Arial"/>
              </a:rPr>
              <a:t>strengths</a:t>
            </a:r>
            <a:r>
              <a:rPr lang="en-US" sz="3600" dirty="0">
                <a:solidFill>
                  <a:srgbClr val="631908"/>
                </a:solidFill>
                <a:latin typeface="Arial"/>
                <a:cs typeface="Arial"/>
              </a:rPr>
              <a:t>.</a:t>
            </a:r>
          </a:p>
        </p:txBody>
      </p:sp>
      <p:sp>
        <p:nvSpPr>
          <p:cNvPr id="759811" name="Text Box 3"/>
          <p:cNvSpPr txBox="1">
            <a:spLocks noChangeArrowheads="1"/>
          </p:cNvSpPr>
          <p:nvPr/>
        </p:nvSpPr>
        <p:spPr bwMode="auto">
          <a:xfrm>
            <a:off x="5357813" y="2403475"/>
            <a:ext cx="2905062" cy="2308324"/>
          </a:xfrm>
          <a:prstGeom prst="rect">
            <a:avLst/>
          </a:prstGeom>
          <a:solidFill>
            <a:schemeClr val="tx1"/>
          </a:solidFill>
          <a:ln w="38100" cmpd="sng">
            <a:solidFill>
              <a:srgbClr val="630418"/>
            </a:solidFill>
            <a:prstDash val="solid"/>
            <a:miter lim="800000"/>
            <a:headEnd/>
            <a:tailEnd/>
          </a:ln>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3600" baseline="0" dirty="0">
                <a:solidFill>
                  <a:srgbClr val="000000"/>
                </a:solidFill>
                <a:latin typeface="Arial"/>
                <a:cs typeface="Arial"/>
              </a:rPr>
              <a:t>Can </a:t>
            </a:r>
            <a:r>
              <a:rPr lang="en-US" sz="3600" baseline="0" dirty="0">
                <a:solidFill>
                  <a:schemeClr val="bg2"/>
                </a:solidFill>
                <a:latin typeface="Arial"/>
                <a:cs typeface="Arial"/>
              </a:rPr>
              <a:t>God</a:t>
            </a:r>
            <a:r>
              <a:rPr lang="en-US" sz="3600" baseline="0" dirty="0">
                <a:solidFill>
                  <a:srgbClr val="000000"/>
                </a:solidFill>
                <a:latin typeface="Arial"/>
                <a:cs typeface="Arial"/>
              </a:rPr>
              <a:t> use </a:t>
            </a:r>
          </a:p>
          <a:p>
            <a:r>
              <a:rPr lang="en-US" sz="3600" baseline="0" dirty="0">
                <a:solidFill>
                  <a:srgbClr val="000000"/>
                </a:solidFill>
                <a:latin typeface="Arial"/>
                <a:cs typeface="Arial"/>
              </a:rPr>
              <a:t>a person’</a:t>
            </a:r>
            <a:r>
              <a:rPr lang="en-US" altLang="ja-JP" sz="3600" baseline="0" dirty="0">
                <a:solidFill>
                  <a:srgbClr val="000000"/>
                </a:solidFill>
                <a:latin typeface="Arial"/>
                <a:cs typeface="Arial"/>
              </a:rPr>
              <a:t>s  </a:t>
            </a:r>
          </a:p>
          <a:p>
            <a:r>
              <a:rPr lang="en-US" sz="3600" baseline="0" dirty="0">
                <a:solidFill>
                  <a:srgbClr val="000000"/>
                </a:solidFill>
                <a:latin typeface="Arial"/>
                <a:cs typeface="Arial"/>
              </a:rPr>
              <a:t>strengths for </a:t>
            </a:r>
          </a:p>
          <a:p>
            <a:r>
              <a:rPr lang="en-US" sz="3600" baseline="0" dirty="0">
                <a:solidFill>
                  <a:srgbClr val="000000"/>
                </a:solidFill>
                <a:latin typeface="Arial"/>
                <a:cs typeface="Arial"/>
              </a:rPr>
              <a:t>His purpose?</a:t>
            </a:r>
          </a:p>
        </p:txBody>
      </p:sp>
      <p:pic>
        <p:nvPicPr>
          <p:cNvPr id="759812" name="Picture 4" descr="PeterPosi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1546225"/>
            <a:ext cx="2813050" cy="4418013"/>
          </a:xfrm>
          <a:prstGeom prst="rect">
            <a:avLst/>
          </a:prstGeom>
          <a:noFill/>
          <a:ln w="76200">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31608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9810"/>
                                        </p:tgtEl>
                                        <p:attrNameLst>
                                          <p:attrName>style.visibility</p:attrName>
                                        </p:attrNameLst>
                                      </p:cBhvr>
                                      <p:to>
                                        <p:strVal val="visible"/>
                                      </p:to>
                                    </p:set>
                                  </p:childTnLst>
                                </p:cTn>
                              </p:par>
                            </p:childTnLst>
                          </p:cTn>
                        </p:par>
                        <p:par>
                          <p:cTn id="7" fill="hold" nodeType="afterGroup">
                            <p:stCondLst>
                              <p:cond delay="500"/>
                            </p:stCondLst>
                            <p:childTnLst>
                              <p:par>
                                <p:cTn id="8" presetID="15" presetClass="entr" presetSubtype="0" fill="hold" nodeType="afterEffect">
                                  <p:stCondLst>
                                    <p:cond delay="0"/>
                                  </p:stCondLst>
                                  <p:childTnLst>
                                    <p:set>
                                      <p:cBhvr>
                                        <p:cTn id="9" dur="1" fill="hold">
                                          <p:stCondLst>
                                            <p:cond delay="0"/>
                                          </p:stCondLst>
                                        </p:cTn>
                                        <p:tgtEl>
                                          <p:spTgt spid="759812"/>
                                        </p:tgtEl>
                                        <p:attrNameLst>
                                          <p:attrName>style.visibility</p:attrName>
                                        </p:attrNameLst>
                                      </p:cBhvr>
                                      <p:to>
                                        <p:strVal val="visible"/>
                                      </p:to>
                                    </p:set>
                                    <p:anim calcmode="lin" valueType="num">
                                      <p:cBhvr>
                                        <p:cTn id="10" dur="1000" fill="hold"/>
                                        <p:tgtEl>
                                          <p:spTgt spid="759812"/>
                                        </p:tgtEl>
                                        <p:attrNameLst>
                                          <p:attrName>ppt_w</p:attrName>
                                        </p:attrNameLst>
                                      </p:cBhvr>
                                      <p:tavLst>
                                        <p:tav tm="0">
                                          <p:val>
                                            <p:fltVal val="0"/>
                                          </p:val>
                                        </p:tav>
                                        <p:tav tm="100000">
                                          <p:val>
                                            <p:strVal val="#ppt_w"/>
                                          </p:val>
                                        </p:tav>
                                      </p:tavLst>
                                    </p:anim>
                                    <p:anim calcmode="lin" valueType="num">
                                      <p:cBhvr>
                                        <p:cTn id="11" dur="1000" fill="hold"/>
                                        <p:tgtEl>
                                          <p:spTgt spid="759812"/>
                                        </p:tgtEl>
                                        <p:attrNameLst>
                                          <p:attrName>ppt_h</p:attrName>
                                        </p:attrNameLst>
                                      </p:cBhvr>
                                      <p:tavLst>
                                        <p:tav tm="0">
                                          <p:val>
                                            <p:fltVal val="0"/>
                                          </p:val>
                                        </p:tav>
                                        <p:tav tm="100000">
                                          <p:val>
                                            <p:strVal val="#ppt_h"/>
                                          </p:val>
                                        </p:tav>
                                      </p:tavLst>
                                    </p:anim>
                                    <p:anim calcmode="lin" valueType="num">
                                      <p:cBhvr>
                                        <p:cTn id="12" dur="1000" fill="hold"/>
                                        <p:tgtEl>
                                          <p:spTgt spid="759812"/>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7598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59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0" grpId="0" autoUpdateAnimBg="0"/>
      <p:bldP spid="75981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T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6" name="TextBox 5"/>
          <p:cNvSpPr txBox="1"/>
          <p:nvPr/>
        </p:nvSpPr>
        <p:spPr>
          <a:xfrm>
            <a:off x="838200" y="435114"/>
            <a:ext cx="7010400" cy="707886"/>
          </a:xfrm>
          <a:prstGeom prst="rect">
            <a:avLst/>
          </a:prstGeom>
          <a:noFill/>
        </p:spPr>
        <p:txBody>
          <a:bodyPr wrap="square" rtlCol="0">
            <a:spAutoFit/>
          </a:bodyPr>
          <a:lstStyle/>
          <a:p>
            <a:pPr algn="ctr"/>
            <a:r>
              <a:rPr lang="en-US" sz="4000" b="1" baseline="0" dirty="0">
                <a:solidFill>
                  <a:srgbClr val="800000"/>
                </a:solidFill>
                <a:effectLst>
                  <a:outerShdw blurRad="38100" dist="38100" dir="2700000" algn="tl">
                    <a:srgbClr val="000000"/>
                  </a:outerShdw>
                </a:effectLst>
                <a:latin typeface="Georgia" charset="0"/>
                <a:ea typeface="MS PGothic" charset="0"/>
                <a:cs typeface="MS PGothic" charset="0"/>
                <a:sym typeface="Arial Bold" charset="0"/>
              </a:rPr>
              <a:t>Bible Quiz </a:t>
            </a:r>
            <a:endParaRPr lang="en-US" sz="4000" b="1" baseline="0" dirty="0">
              <a:solidFill>
                <a:srgbClr val="800000"/>
              </a:solidFill>
            </a:endParaRPr>
          </a:p>
        </p:txBody>
      </p:sp>
      <p:sp>
        <p:nvSpPr>
          <p:cNvPr id="5" name="Content Placeholder 4"/>
          <p:cNvSpPr>
            <a:spLocks noGrp="1"/>
          </p:cNvSpPr>
          <p:nvPr>
            <p:ph idx="1"/>
          </p:nvPr>
        </p:nvSpPr>
        <p:spPr>
          <a:xfrm>
            <a:off x="609600" y="1371600"/>
            <a:ext cx="8229600" cy="4648200"/>
          </a:xfrm>
        </p:spPr>
        <p:txBody>
          <a:bodyPr/>
          <a:lstStyle/>
          <a:p>
            <a:pPr marL="0" indent="0">
              <a:buClrTx/>
              <a:buNone/>
              <a:tabLst>
                <a:tab pos="508000" algn="l"/>
                <a:tab pos="3136900" algn="l"/>
                <a:tab pos="4610100" algn="l"/>
              </a:tabLst>
            </a:pPr>
            <a:r>
              <a:rPr lang="en-US" sz="2400" b="1" dirty="0">
                <a:solidFill>
                  <a:srgbClr val="800000"/>
                </a:solidFill>
                <a:latin typeface="Georgia" charset="0"/>
                <a:cs typeface="MS PGothic" charset="0"/>
                <a:sym typeface="Times New Roman Bold" charset="0"/>
              </a:rPr>
              <a:t>Jesus frequently used questions to stimulate dialogue. How many of Jesus’ questions are recorded in the gospels? </a:t>
            </a:r>
          </a:p>
          <a:p>
            <a:pPr marL="0" indent="0">
              <a:buClrTx/>
              <a:buNone/>
              <a:tabLst>
                <a:tab pos="508000" algn="l"/>
                <a:tab pos="3136900" algn="l"/>
                <a:tab pos="4610100" algn="l"/>
              </a:tabLst>
            </a:pPr>
            <a:r>
              <a:rPr lang="en-US" sz="2400" b="1" dirty="0">
                <a:solidFill>
                  <a:srgbClr val="800000"/>
                </a:solidFill>
                <a:latin typeface="Georgia" charset="0"/>
                <a:cs typeface="MS PGothic" charset="0"/>
                <a:sym typeface="Times New Roman Bold" charset="0"/>
              </a:rPr>
              <a:t>	</a:t>
            </a:r>
            <a:r>
              <a:rPr lang="en-US" sz="2800" b="1" dirty="0">
                <a:solidFill>
                  <a:srgbClr val="800000"/>
                </a:solidFill>
                <a:latin typeface="Georgia" charset="0"/>
                <a:cs typeface="MS PGothic" charset="0"/>
                <a:sym typeface="Times New Roman Bold" charset="0"/>
              </a:rPr>
              <a:t>1)  39</a:t>
            </a:r>
          </a:p>
          <a:p>
            <a:pPr marL="0" indent="0">
              <a:buClrTx/>
              <a:buNone/>
              <a:tabLst>
                <a:tab pos="508000" algn="l"/>
                <a:tab pos="3136900" algn="l"/>
                <a:tab pos="4610100" algn="l"/>
              </a:tabLst>
            </a:pPr>
            <a:r>
              <a:rPr lang="en-US" sz="2800" b="1" dirty="0">
                <a:solidFill>
                  <a:srgbClr val="800000"/>
                </a:solidFill>
                <a:latin typeface="Georgia" charset="0"/>
                <a:cs typeface="MS PGothic" charset="0"/>
                <a:sym typeface="Times New Roman Bold" charset="0"/>
              </a:rPr>
              <a:t>	2) 77</a:t>
            </a:r>
          </a:p>
          <a:p>
            <a:pPr marL="0" indent="0">
              <a:buClrTx/>
              <a:buNone/>
              <a:tabLst>
                <a:tab pos="508000" algn="l"/>
                <a:tab pos="3136900" algn="l"/>
                <a:tab pos="4610100" algn="l"/>
              </a:tabLst>
            </a:pPr>
            <a:r>
              <a:rPr lang="en-US" sz="2800" b="1" dirty="0">
                <a:solidFill>
                  <a:srgbClr val="800000"/>
                </a:solidFill>
                <a:latin typeface="Georgia" charset="0"/>
                <a:cs typeface="MS PGothic" charset="0"/>
                <a:sym typeface="Times New Roman Bold" charset="0"/>
              </a:rPr>
              <a:t>	3) 153</a:t>
            </a:r>
          </a:p>
          <a:p>
            <a:pPr marL="0" indent="0">
              <a:buClrTx/>
              <a:buNone/>
              <a:tabLst>
                <a:tab pos="508000" algn="l"/>
                <a:tab pos="3136900" algn="l"/>
                <a:tab pos="4610100" algn="l"/>
              </a:tabLst>
            </a:pPr>
            <a:r>
              <a:rPr lang="en-US" sz="2800" b="1" dirty="0">
                <a:solidFill>
                  <a:srgbClr val="800000"/>
                </a:solidFill>
                <a:latin typeface="Georgia" charset="0"/>
                <a:cs typeface="MS PGothic" charset="0"/>
                <a:sym typeface="Times New Roman Bold" charset="0"/>
              </a:rPr>
              <a:t>	4) 365</a:t>
            </a:r>
          </a:p>
          <a:p>
            <a:pPr marL="0" indent="0">
              <a:buClrTx/>
              <a:buNone/>
              <a:tabLst>
                <a:tab pos="508000" algn="l"/>
                <a:tab pos="3136900" algn="l"/>
                <a:tab pos="4610100" algn="l"/>
              </a:tabLst>
            </a:pPr>
            <a:endParaRPr lang="en-US" sz="2800" b="1" dirty="0">
              <a:solidFill>
                <a:srgbClr val="800000"/>
              </a:solidFill>
              <a:latin typeface="Georgia" charset="0"/>
              <a:cs typeface="MS PGothic" charset="0"/>
              <a:sym typeface="Times New Roman Bold" charset="0"/>
            </a:endParaRPr>
          </a:p>
          <a:p>
            <a:pPr marL="0" indent="0">
              <a:buClrTx/>
              <a:buNone/>
              <a:tabLst>
                <a:tab pos="508000" algn="l"/>
                <a:tab pos="3136900" algn="l"/>
                <a:tab pos="4610100" algn="l"/>
              </a:tabLst>
            </a:pPr>
            <a:r>
              <a:rPr lang="en-US" sz="2800" b="1" dirty="0">
                <a:solidFill>
                  <a:srgbClr val="800000"/>
                </a:solidFill>
                <a:latin typeface="Georgia" charset="0"/>
                <a:cs typeface="MS PGothic" charset="0"/>
                <a:sym typeface="Times New Roman Bold" charset="0"/>
              </a:rPr>
              <a:t>Right answer: 153 times </a:t>
            </a:r>
          </a:p>
        </p:txBody>
      </p:sp>
      <p:sp>
        <p:nvSpPr>
          <p:cNvPr id="7" name="Rectangle 6"/>
          <p:cNvSpPr/>
          <p:nvPr/>
        </p:nvSpPr>
        <p:spPr bwMode="auto">
          <a:xfrm>
            <a:off x="5334000" y="6553200"/>
            <a:ext cx="1295400" cy="228600"/>
          </a:xfrm>
          <a:prstGeom prst="rect">
            <a:avLst/>
          </a:prstGeom>
          <a:solidFill>
            <a:srgbClr val="800000"/>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25000">
              <a:ln>
                <a:noFill/>
              </a:ln>
              <a:solidFill>
                <a:srgbClr val="800000"/>
              </a:solidFill>
              <a:effectLst/>
              <a:latin typeface="Times New Roman" charset="0"/>
            </a:endParaRPr>
          </a:p>
        </p:txBody>
      </p:sp>
      <p:sp>
        <p:nvSpPr>
          <p:cNvPr id="8" name="Rectangle 7"/>
          <p:cNvSpPr/>
          <p:nvPr/>
        </p:nvSpPr>
        <p:spPr bwMode="auto">
          <a:xfrm>
            <a:off x="5410200" y="6477000"/>
            <a:ext cx="3657600" cy="304800"/>
          </a:xfrm>
          <a:prstGeom prst="rect">
            <a:avLst/>
          </a:prstGeom>
          <a:solidFill>
            <a:srgbClr val="800000"/>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25000" dirty="0">
              <a:ln>
                <a:noFill/>
              </a:ln>
              <a:solidFill>
                <a:schemeClr val="tx1"/>
              </a:solidFill>
              <a:effectLst/>
              <a:latin typeface="Times New Roman" charset="0"/>
            </a:endParaRPr>
          </a:p>
        </p:txBody>
      </p:sp>
    </p:spTree>
    <p:extLst>
      <p:ext uri="{BB962C8B-B14F-4D97-AF65-F5344CB8AC3E}">
        <p14:creationId xmlns:p14="http://schemas.microsoft.com/office/powerpoint/2010/main" val="4031246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blinds(horizontal)">
                                      <p:cBhvr>
                                        <p:cTn id="2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60834" name="Text Box 2"/>
          <p:cNvSpPr txBox="1">
            <a:spLocks noChangeArrowheads="1"/>
          </p:cNvSpPr>
          <p:nvPr/>
        </p:nvSpPr>
        <p:spPr bwMode="auto">
          <a:xfrm>
            <a:off x="457200" y="651887"/>
            <a:ext cx="7391400" cy="1405513"/>
          </a:xfrm>
          <a:prstGeom prst="rect">
            <a:avLst/>
          </a:prstGeom>
          <a:noFill/>
          <a:ln w="57150">
            <a:noFill/>
            <a:miter lim="800000"/>
            <a:headEnd/>
            <a:tailEnd/>
          </a:ln>
          <a:effectLst/>
        </p:spPr>
        <p:txBody>
          <a:bodyPr wrap="square">
            <a:spAutoFit/>
          </a:bodyPr>
          <a:lstStyle>
            <a:lvl1pPr>
              <a:defRPr sz="2000" baseline="-25000">
                <a:solidFill>
                  <a:schemeClr val="tx1"/>
                </a:solidFill>
                <a:latin typeface="Times New Roman" charset="0"/>
                <a:ea typeface="ＭＳ Ｐゴシック" charset="0"/>
                <a:cs typeface="ＭＳ Ｐゴシック" charset="0"/>
              </a:defRPr>
            </a:lvl1pPr>
            <a:lvl2pPr marL="37931725" indent="-37474525">
              <a:defRPr sz="2000" baseline="-25000">
                <a:solidFill>
                  <a:schemeClr val="tx1"/>
                </a:solidFill>
                <a:latin typeface="Times New Roman" charset="0"/>
                <a:ea typeface="ＭＳ Ｐゴシック" charset="0"/>
              </a:defRPr>
            </a:lvl2pPr>
            <a:lvl3pPr>
              <a:defRPr sz="2000" baseline="-25000">
                <a:solidFill>
                  <a:schemeClr val="tx1"/>
                </a:solidFill>
                <a:latin typeface="Times New Roman" charset="0"/>
                <a:ea typeface="ＭＳ Ｐゴシック" charset="0"/>
              </a:defRPr>
            </a:lvl3pPr>
            <a:lvl4pPr>
              <a:defRPr sz="2000" baseline="-25000">
                <a:solidFill>
                  <a:schemeClr val="tx1"/>
                </a:solidFill>
                <a:latin typeface="Times New Roman" charset="0"/>
                <a:ea typeface="ＭＳ Ｐゴシック" charset="0"/>
              </a:defRPr>
            </a:lvl4pPr>
            <a:lvl5pPr>
              <a:defRPr sz="2000" baseline="-25000">
                <a:solidFill>
                  <a:schemeClr val="tx1"/>
                </a:solidFill>
                <a:latin typeface="Times New Roman" charset="0"/>
                <a:ea typeface="ＭＳ Ｐゴシック" charset="0"/>
              </a:defRPr>
            </a:lvl5pPr>
            <a:lvl6pPr marL="4572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9144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1371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18288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pPr algn="ctr">
              <a:defRPr/>
            </a:pPr>
            <a:r>
              <a:rPr lang="en-US" sz="3200" b="1" baseline="0" dirty="0">
                <a:solidFill>
                  <a:srgbClr val="631908"/>
                </a:solidFill>
                <a:latin typeface="Arial"/>
                <a:cs typeface="Arial"/>
              </a:rPr>
              <a:t>Example of Jesus using a question directed toward the disciples</a:t>
            </a:r>
            <a:endParaRPr lang="en-US" sz="3200" b="1" dirty="0">
              <a:solidFill>
                <a:srgbClr val="631908"/>
              </a:solidFill>
              <a:latin typeface="Arial"/>
              <a:cs typeface="Arial"/>
            </a:endParaRPr>
          </a:p>
          <a:p>
            <a:pPr>
              <a:defRPr/>
            </a:pPr>
            <a:endParaRPr lang="en-US" sz="3200" dirty="0">
              <a:solidFill>
                <a:srgbClr val="631908"/>
              </a:solidFill>
              <a:latin typeface="Arial"/>
              <a:cs typeface="Arial"/>
            </a:endParaRPr>
          </a:p>
        </p:txBody>
      </p:sp>
      <p:sp>
        <p:nvSpPr>
          <p:cNvPr id="760835" name="Text Box 3"/>
          <p:cNvSpPr txBox="1">
            <a:spLocks noChangeArrowheads="1"/>
          </p:cNvSpPr>
          <p:nvPr/>
        </p:nvSpPr>
        <p:spPr bwMode="auto">
          <a:xfrm>
            <a:off x="457200" y="2160925"/>
            <a:ext cx="8229600" cy="3477875"/>
          </a:xfrm>
          <a:prstGeom prst="rect">
            <a:avLst/>
          </a:prstGeom>
          <a:solidFill>
            <a:schemeClr val="tx1"/>
          </a:solidFill>
          <a:ln w="9525" cmpd="sng">
            <a:noFill/>
            <a:prstDash val="sysDash"/>
            <a:miter lim="800000"/>
            <a:headEnd/>
            <a:tailEnd/>
          </a:ln>
        </p:spPr>
        <p:txBody>
          <a:bodyPr wrap="squar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2200" b="1" baseline="0" dirty="0">
                <a:solidFill>
                  <a:srgbClr val="800000"/>
                </a:solidFill>
                <a:latin typeface="Arial"/>
                <a:cs typeface="Arial"/>
              </a:rPr>
              <a:t>Matthew 16:13-14 (NIV)</a:t>
            </a:r>
          </a:p>
          <a:p>
            <a:endParaRPr lang="en-US" sz="2200" b="1" baseline="0" dirty="0">
              <a:solidFill>
                <a:srgbClr val="800000"/>
              </a:solidFill>
              <a:latin typeface="Arial"/>
              <a:cs typeface="Arial"/>
            </a:endParaRPr>
          </a:p>
          <a:p>
            <a:r>
              <a:rPr lang="en-US" sz="2200" b="1" baseline="0" dirty="0">
                <a:solidFill>
                  <a:srgbClr val="800000"/>
                </a:solidFill>
                <a:latin typeface="Arial"/>
                <a:cs typeface="Arial"/>
              </a:rPr>
              <a:t>13 When Jesus came to the region of Caesarea Philippi, he asked his disciples, "Who do people say the Son of Man is?"</a:t>
            </a:r>
          </a:p>
          <a:p>
            <a:endParaRPr lang="en-US" sz="2200" b="1" baseline="0" dirty="0">
              <a:solidFill>
                <a:srgbClr val="800000"/>
              </a:solidFill>
              <a:latin typeface="Arial"/>
              <a:cs typeface="Arial"/>
            </a:endParaRPr>
          </a:p>
          <a:p>
            <a:r>
              <a:rPr lang="en-US" sz="2200" b="1" baseline="0" dirty="0">
                <a:solidFill>
                  <a:srgbClr val="800000"/>
                </a:solidFill>
                <a:latin typeface="Arial"/>
                <a:cs typeface="Arial"/>
              </a:rPr>
              <a:t>14 They replied, "Some say John the Baptist; others say Elijah; and still others, Jeremiah or one of the prophets."</a:t>
            </a:r>
          </a:p>
          <a:p>
            <a:endParaRPr lang="en-US" sz="2200" b="1" baseline="0" dirty="0">
              <a:solidFill>
                <a:srgbClr val="800000"/>
              </a:solidFill>
              <a:latin typeface="Arial"/>
              <a:cs typeface="Arial"/>
            </a:endParaRPr>
          </a:p>
          <a:p>
            <a:endParaRPr lang="en-US" sz="2200" b="1" baseline="0" dirty="0">
              <a:solidFill>
                <a:srgbClr val="800000"/>
              </a:solidFill>
              <a:latin typeface="Arial"/>
              <a:cs typeface="Arial"/>
            </a:endParaRPr>
          </a:p>
        </p:txBody>
      </p:sp>
    </p:spTree>
    <p:extLst>
      <p:ext uri="{BB962C8B-B14F-4D97-AF65-F5344CB8AC3E}">
        <p14:creationId xmlns:p14="http://schemas.microsoft.com/office/powerpoint/2010/main" val="643626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60834" name="Text Box 2"/>
          <p:cNvSpPr txBox="1">
            <a:spLocks noChangeArrowheads="1"/>
          </p:cNvSpPr>
          <p:nvPr/>
        </p:nvSpPr>
        <p:spPr bwMode="auto">
          <a:xfrm>
            <a:off x="457200" y="533400"/>
            <a:ext cx="7924800" cy="1200329"/>
          </a:xfrm>
          <a:prstGeom prst="rect">
            <a:avLst/>
          </a:prstGeom>
          <a:noFill/>
          <a:ln w="57150">
            <a:noFill/>
            <a:miter lim="800000"/>
            <a:headEnd/>
            <a:tailEnd/>
          </a:ln>
          <a:effectLst/>
        </p:spPr>
        <p:txBody>
          <a:bodyPr wrap="square">
            <a:spAutoFit/>
          </a:bodyPr>
          <a:lstStyle>
            <a:lvl1pPr>
              <a:defRPr sz="2000" baseline="-25000">
                <a:solidFill>
                  <a:schemeClr val="tx1"/>
                </a:solidFill>
                <a:latin typeface="Times New Roman" charset="0"/>
                <a:ea typeface="ＭＳ Ｐゴシック" charset="0"/>
                <a:cs typeface="ＭＳ Ｐゴシック" charset="0"/>
              </a:defRPr>
            </a:lvl1pPr>
            <a:lvl2pPr marL="37931725" indent="-37474525">
              <a:defRPr sz="2000" baseline="-25000">
                <a:solidFill>
                  <a:schemeClr val="tx1"/>
                </a:solidFill>
                <a:latin typeface="Times New Roman" charset="0"/>
                <a:ea typeface="ＭＳ Ｐゴシック" charset="0"/>
              </a:defRPr>
            </a:lvl2pPr>
            <a:lvl3pPr>
              <a:defRPr sz="2000" baseline="-25000">
                <a:solidFill>
                  <a:schemeClr val="tx1"/>
                </a:solidFill>
                <a:latin typeface="Times New Roman" charset="0"/>
                <a:ea typeface="ＭＳ Ｐゴシック" charset="0"/>
              </a:defRPr>
            </a:lvl3pPr>
            <a:lvl4pPr>
              <a:defRPr sz="2000" baseline="-25000">
                <a:solidFill>
                  <a:schemeClr val="tx1"/>
                </a:solidFill>
                <a:latin typeface="Times New Roman" charset="0"/>
                <a:ea typeface="ＭＳ Ｐゴシック" charset="0"/>
              </a:defRPr>
            </a:lvl4pPr>
            <a:lvl5pPr>
              <a:defRPr sz="2000" baseline="-25000">
                <a:solidFill>
                  <a:schemeClr val="tx1"/>
                </a:solidFill>
                <a:latin typeface="Times New Roman" charset="0"/>
                <a:ea typeface="ＭＳ Ｐゴシック" charset="0"/>
              </a:defRPr>
            </a:lvl5pPr>
            <a:lvl6pPr marL="4572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9144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1371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18288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pPr algn="ctr">
              <a:defRPr/>
            </a:pPr>
            <a:r>
              <a:rPr lang="en-US" sz="3600" b="1" baseline="0" dirty="0">
                <a:solidFill>
                  <a:srgbClr val="631908"/>
                </a:solidFill>
                <a:latin typeface="Arial"/>
                <a:cs typeface="Arial"/>
              </a:rPr>
              <a:t>Jesus using a follow-up question with a reference to </a:t>
            </a:r>
            <a:r>
              <a:rPr lang="en-US" sz="3600" b="1" u="sng" baseline="0" dirty="0">
                <a:solidFill>
                  <a:srgbClr val="631908"/>
                </a:solidFill>
                <a:latin typeface="Arial"/>
                <a:cs typeface="Arial"/>
              </a:rPr>
              <a:t>“I Am”</a:t>
            </a:r>
            <a:endParaRPr lang="en-US" sz="3600" b="1" u="sng" dirty="0">
              <a:solidFill>
                <a:srgbClr val="631908"/>
              </a:solidFill>
              <a:latin typeface="Arial"/>
              <a:cs typeface="Arial"/>
            </a:endParaRPr>
          </a:p>
        </p:txBody>
      </p:sp>
      <p:sp>
        <p:nvSpPr>
          <p:cNvPr id="760835" name="Text Box 3"/>
          <p:cNvSpPr txBox="1">
            <a:spLocks noChangeArrowheads="1"/>
          </p:cNvSpPr>
          <p:nvPr/>
        </p:nvSpPr>
        <p:spPr bwMode="auto">
          <a:xfrm>
            <a:off x="762000" y="1752600"/>
            <a:ext cx="8001000" cy="4001095"/>
          </a:xfrm>
          <a:prstGeom prst="rect">
            <a:avLst/>
          </a:prstGeom>
          <a:solidFill>
            <a:schemeClr val="tx1"/>
          </a:solidFill>
          <a:ln w="9525" cmpd="sng">
            <a:noFill/>
            <a:prstDash val="sysDash"/>
            <a:miter lim="800000"/>
            <a:headEnd/>
            <a:tailEnd/>
          </a:ln>
        </p:spPr>
        <p:txBody>
          <a:bodyPr wrap="squar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2200" b="1" baseline="0" dirty="0">
                <a:solidFill>
                  <a:srgbClr val="800000"/>
                </a:solidFill>
                <a:latin typeface="Arial"/>
                <a:cs typeface="Arial"/>
              </a:rPr>
              <a:t>Matthew 16:15-17 (NIV)</a:t>
            </a:r>
          </a:p>
          <a:p>
            <a:endParaRPr lang="en-US" sz="2200" b="1" baseline="0" dirty="0">
              <a:solidFill>
                <a:srgbClr val="800000"/>
              </a:solidFill>
              <a:latin typeface="Arial"/>
              <a:cs typeface="Arial"/>
            </a:endParaRPr>
          </a:p>
          <a:p>
            <a:r>
              <a:rPr lang="en-US" sz="2200" b="1" baseline="0" dirty="0">
                <a:solidFill>
                  <a:schemeClr val="accent4">
                    <a:lumMod val="25000"/>
                  </a:schemeClr>
                </a:solidFill>
                <a:latin typeface="Arial"/>
                <a:cs typeface="Arial"/>
              </a:rPr>
              <a:t>15 “ ‘But what about you?’ he asked. ‘Who do you say </a:t>
            </a:r>
          </a:p>
          <a:p>
            <a:r>
              <a:rPr lang="en-US" sz="2800" b="1" baseline="0" dirty="0">
                <a:solidFill>
                  <a:schemeClr val="accent4">
                    <a:lumMod val="25000"/>
                  </a:schemeClr>
                </a:solidFill>
                <a:latin typeface="Arial"/>
                <a:cs typeface="Arial"/>
              </a:rPr>
              <a:t>I am</a:t>
            </a:r>
            <a:r>
              <a:rPr lang="en-US" sz="2200" b="1" baseline="0" dirty="0">
                <a:solidFill>
                  <a:schemeClr val="accent4">
                    <a:lumMod val="25000"/>
                  </a:schemeClr>
                </a:solidFill>
                <a:latin typeface="Arial"/>
                <a:cs typeface="Arial"/>
              </a:rPr>
              <a:t>?’</a:t>
            </a:r>
          </a:p>
          <a:p>
            <a:endParaRPr lang="en-US" sz="2200" b="1" baseline="0" dirty="0">
              <a:solidFill>
                <a:schemeClr val="accent4">
                  <a:lumMod val="25000"/>
                </a:schemeClr>
              </a:solidFill>
              <a:latin typeface="Arial"/>
              <a:cs typeface="Arial"/>
            </a:endParaRPr>
          </a:p>
          <a:p>
            <a:r>
              <a:rPr lang="en-US" sz="2200" b="1" baseline="0" dirty="0">
                <a:solidFill>
                  <a:schemeClr val="accent4">
                    <a:lumMod val="25000"/>
                  </a:schemeClr>
                </a:solidFill>
                <a:latin typeface="Arial"/>
                <a:cs typeface="Arial"/>
              </a:rPr>
              <a:t>16 Simon Peter answered, ‘You are the Messiah, the Son of the living God.’</a:t>
            </a:r>
          </a:p>
          <a:p>
            <a:endParaRPr lang="en-US" sz="2200" b="1" baseline="0" dirty="0">
              <a:solidFill>
                <a:schemeClr val="accent4">
                  <a:lumMod val="25000"/>
                </a:schemeClr>
              </a:solidFill>
              <a:latin typeface="Arial"/>
              <a:cs typeface="Arial"/>
            </a:endParaRPr>
          </a:p>
          <a:p>
            <a:r>
              <a:rPr lang="en-US" sz="2200" b="1" baseline="0" dirty="0">
                <a:solidFill>
                  <a:schemeClr val="accent4">
                    <a:lumMod val="25000"/>
                  </a:schemeClr>
                </a:solidFill>
                <a:latin typeface="Arial"/>
                <a:cs typeface="Arial"/>
              </a:rPr>
              <a:t>17 Jesus replied, ‘Blessed are you, Simon son of Jonah, for this was not revealed to you by flesh and blood, but by my Father in heaven.’ ”</a:t>
            </a:r>
            <a:endParaRPr lang="en-US" sz="3200" i="1" baseline="0" dirty="0">
              <a:solidFill>
                <a:srgbClr val="363636"/>
              </a:solidFill>
            </a:endParaRPr>
          </a:p>
        </p:txBody>
      </p:sp>
    </p:spTree>
    <p:extLst>
      <p:ext uri="{BB962C8B-B14F-4D97-AF65-F5344CB8AC3E}">
        <p14:creationId xmlns:p14="http://schemas.microsoft.com/office/powerpoint/2010/main" val="629559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4033" name="Text Box 2"/>
          <p:cNvSpPr txBox="1">
            <a:spLocks noChangeArrowheads="1"/>
          </p:cNvSpPr>
          <p:nvPr/>
        </p:nvSpPr>
        <p:spPr bwMode="auto">
          <a:xfrm>
            <a:off x="762000" y="762000"/>
            <a:ext cx="812423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2800" b="1" baseline="0" dirty="0">
                <a:solidFill>
                  <a:srgbClr val="74051B"/>
                </a:solidFill>
                <a:latin typeface="Arial"/>
                <a:cs typeface="Arial"/>
              </a:rPr>
              <a:t>3. When out of control, these unique </a:t>
            </a:r>
            <a:r>
              <a:rPr lang="en-US" sz="2800" b="1" u="sng" baseline="0" dirty="0">
                <a:solidFill>
                  <a:srgbClr val="74051B"/>
                </a:solidFill>
                <a:latin typeface="Arial"/>
                <a:cs typeface="Arial"/>
              </a:rPr>
              <a:t>strengths</a:t>
            </a:r>
            <a:r>
              <a:rPr lang="en-US" sz="2800" b="1" baseline="0" dirty="0">
                <a:solidFill>
                  <a:srgbClr val="74051B"/>
                </a:solidFill>
                <a:latin typeface="Arial"/>
                <a:cs typeface="Arial"/>
              </a:rPr>
              <a:t> </a:t>
            </a:r>
          </a:p>
          <a:p>
            <a:r>
              <a:rPr lang="en-US" sz="2800" b="1" baseline="0" dirty="0">
                <a:solidFill>
                  <a:srgbClr val="74051B"/>
                </a:solidFill>
                <a:latin typeface="Arial"/>
                <a:cs typeface="Arial"/>
              </a:rPr>
              <a:t>can become each style’</a:t>
            </a:r>
            <a:r>
              <a:rPr lang="en-US" altLang="ja-JP" sz="2800" b="1" baseline="0" dirty="0">
                <a:solidFill>
                  <a:srgbClr val="74051B"/>
                </a:solidFill>
                <a:latin typeface="Arial"/>
                <a:cs typeface="Arial"/>
              </a:rPr>
              <a:t>s </a:t>
            </a:r>
            <a:r>
              <a:rPr lang="en-US" altLang="ja-JP" sz="2800" b="1" baseline="0" dirty="0">
                <a:solidFill>
                  <a:schemeClr val="accent5">
                    <a:lumMod val="50000"/>
                  </a:schemeClr>
                </a:solidFill>
                <a:latin typeface="Arial"/>
                <a:cs typeface="Arial"/>
              </a:rPr>
              <a:t>greatest </a:t>
            </a:r>
            <a:r>
              <a:rPr lang="en-US" altLang="ja-JP" sz="2800" b="1" u="sng" baseline="0" dirty="0">
                <a:solidFill>
                  <a:schemeClr val="accent5">
                    <a:lumMod val="50000"/>
                  </a:schemeClr>
                </a:solidFill>
                <a:latin typeface="Arial"/>
                <a:cs typeface="Arial"/>
              </a:rPr>
              <a:t>weakness</a:t>
            </a:r>
            <a:r>
              <a:rPr lang="en-US" altLang="ja-JP" sz="2800" b="1" baseline="0" dirty="0">
                <a:solidFill>
                  <a:schemeClr val="accent5">
                    <a:lumMod val="50000"/>
                  </a:schemeClr>
                </a:solidFill>
                <a:latin typeface="Arial"/>
                <a:cs typeface="Arial"/>
              </a:rPr>
              <a:t>.</a:t>
            </a:r>
            <a:endParaRPr lang="en-US" sz="2800" baseline="0" dirty="0">
              <a:solidFill>
                <a:schemeClr val="accent5">
                  <a:lumMod val="50000"/>
                </a:schemeClr>
              </a:solidFill>
              <a:latin typeface="Arial"/>
              <a:cs typeface="Arial"/>
            </a:endParaRPr>
          </a:p>
        </p:txBody>
      </p:sp>
      <p:sp>
        <p:nvSpPr>
          <p:cNvPr id="761859" name="Text Box 3"/>
          <p:cNvSpPr txBox="1">
            <a:spLocks noChangeArrowheads="1"/>
          </p:cNvSpPr>
          <p:nvPr/>
        </p:nvSpPr>
        <p:spPr bwMode="auto">
          <a:xfrm>
            <a:off x="5076825" y="2527300"/>
            <a:ext cx="3366051" cy="2308324"/>
          </a:xfrm>
          <a:prstGeom prst="rect">
            <a:avLst/>
          </a:prstGeom>
          <a:solidFill>
            <a:schemeClr val="tx1"/>
          </a:solidFill>
          <a:ln w="28575" cmpd="sng">
            <a:solidFill>
              <a:schemeClr val="accent5">
                <a:lumMod val="25000"/>
              </a:schemeClr>
            </a:solidFill>
            <a:prstDash val="solid"/>
            <a:miter lim="800000"/>
            <a:headEnd/>
            <a:tailEnd/>
          </a:ln>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3600" baseline="0" dirty="0">
                <a:solidFill>
                  <a:srgbClr val="000000"/>
                </a:solidFill>
                <a:latin typeface="Arial"/>
                <a:cs typeface="Arial"/>
              </a:rPr>
              <a:t>Can </a:t>
            </a:r>
            <a:r>
              <a:rPr lang="en-US" sz="3600" baseline="0" dirty="0">
                <a:solidFill>
                  <a:schemeClr val="bg2"/>
                </a:solidFill>
                <a:latin typeface="Arial"/>
                <a:cs typeface="Arial"/>
              </a:rPr>
              <a:t>Satan</a:t>
            </a:r>
            <a:r>
              <a:rPr lang="en-US" sz="3600" baseline="0" dirty="0">
                <a:solidFill>
                  <a:srgbClr val="000000"/>
                </a:solidFill>
                <a:latin typeface="Arial"/>
                <a:cs typeface="Arial"/>
              </a:rPr>
              <a:t> use </a:t>
            </a:r>
          </a:p>
          <a:p>
            <a:r>
              <a:rPr lang="en-US" sz="3600" baseline="0" dirty="0">
                <a:solidFill>
                  <a:srgbClr val="000000"/>
                </a:solidFill>
                <a:latin typeface="Arial"/>
                <a:cs typeface="Arial"/>
              </a:rPr>
              <a:t>a person’</a:t>
            </a:r>
            <a:r>
              <a:rPr lang="en-US" altLang="ja-JP" sz="3600" baseline="0" dirty="0">
                <a:solidFill>
                  <a:srgbClr val="000000"/>
                </a:solidFill>
                <a:latin typeface="Arial"/>
                <a:cs typeface="Arial"/>
              </a:rPr>
              <a:t>s  </a:t>
            </a:r>
          </a:p>
          <a:p>
            <a:r>
              <a:rPr lang="en-US" sz="3600" baseline="0" dirty="0">
                <a:solidFill>
                  <a:srgbClr val="000000"/>
                </a:solidFill>
                <a:latin typeface="Arial"/>
                <a:cs typeface="Arial"/>
              </a:rPr>
              <a:t>strengths for </a:t>
            </a:r>
          </a:p>
          <a:p>
            <a:r>
              <a:rPr lang="en-US" sz="3600" baseline="0" dirty="0">
                <a:solidFill>
                  <a:srgbClr val="000000"/>
                </a:solidFill>
                <a:latin typeface="Arial"/>
                <a:cs typeface="Arial"/>
              </a:rPr>
              <a:t>his purpose?</a:t>
            </a:r>
          </a:p>
        </p:txBody>
      </p:sp>
      <p:pic>
        <p:nvPicPr>
          <p:cNvPr id="44035" name="Picture 4" descr="Pet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070100"/>
            <a:ext cx="2800350" cy="3771900"/>
          </a:xfrm>
          <a:prstGeom prst="rect">
            <a:avLst/>
          </a:prstGeom>
          <a:noFill/>
          <a:ln w="57150">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86935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1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59"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62882" name="Text Box 2"/>
          <p:cNvSpPr txBox="1">
            <a:spLocks noChangeArrowheads="1"/>
          </p:cNvSpPr>
          <p:nvPr/>
        </p:nvSpPr>
        <p:spPr bwMode="auto">
          <a:xfrm>
            <a:off x="281030" y="609600"/>
            <a:ext cx="6577141" cy="954107"/>
          </a:xfrm>
          <a:prstGeom prst="rect">
            <a:avLst/>
          </a:prstGeom>
          <a:noFill/>
          <a:ln w="57150">
            <a:noFill/>
            <a:miter lim="800000"/>
            <a:headEnd/>
            <a:tailEnd/>
          </a:ln>
          <a:effectLst/>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37931725" indent="-37474525">
              <a:defRPr sz="2000" baseline="-25000">
                <a:solidFill>
                  <a:schemeClr val="tx1"/>
                </a:solidFill>
                <a:latin typeface="Times New Roman" charset="0"/>
                <a:ea typeface="ＭＳ Ｐゴシック" charset="0"/>
              </a:defRPr>
            </a:lvl2pPr>
            <a:lvl3pPr>
              <a:defRPr sz="2000" baseline="-25000">
                <a:solidFill>
                  <a:schemeClr val="tx1"/>
                </a:solidFill>
                <a:latin typeface="Times New Roman" charset="0"/>
                <a:ea typeface="ＭＳ Ｐゴシック" charset="0"/>
              </a:defRPr>
            </a:lvl3pPr>
            <a:lvl4pPr>
              <a:defRPr sz="2000" baseline="-25000">
                <a:solidFill>
                  <a:schemeClr val="tx1"/>
                </a:solidFill>
                <a:latin typeface="Times New Roman" charset="0"/>
                <a:ea typeface="ＭＳ Ｐゴシック" charset="0"/>
              </a:defRPr>
            </a:lvl4pPr>
            <a:lvl5pPr>
              <a:defRPr sz="2000" baseline="-25000">
                <a:solidFill>
                  <a:schemeClr val="tx1"/>
                </a:solidFill>
                <a:latin typeface="Times New Roman" charset="0"/>
                <a:ea typeface="ＭＳ Ｐゴシック" charset="0"/>
              </a:defRPr>
            </a:lvl5pPr>
            <a:lvl6pPr marL="4572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9144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1371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18288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pPr>
              <a:defRPr/>
            </a:pPr>
            <a:r>
              <a:rPr lang="en-US" sz="2800" b="1" baseline="0" dirty="0">
                <a:solidFill>
                  <a:srgbClr val="74051B"/>
                </a:solidFill>
                <a:latin typeface="Arial"/>
                <a:cs typeface="Arial"/>
              </a:rPr>
              <a:t>An example of a High I’s verbal skills </a:t>
            </a:r>
          </a:p>
          <a:p>
            <a:pPr>
              <a:defRPr/>
            </a:pPr>
            <a:r>
              <a:rPr lang="en-US" sz="2800" b="1" baseline="0" dirty="0">
                <a:solidFill>
                  <a:srgbClr val="74051B"/>
                </a:solidFill>
                <a:latin typeface="Arial"/>
                <a:cs typeface="Arial"/>
              </a:rPr>
              <a:t>being </a:t>
            </a:r>
            <a:r>
              <a:rPr lang="en-US" sz="2800" b="1" baseline="0" dirty="0">
                <a:solidFill>
                  <a:schemeClr val="accent5">
                    <a:lumMod val="50000"/>
                  </a:schemeClr>
                </a:solidFill>
                <a:latin typeface="Arial"/>
                <a:cs typeface="Arial"/>
              </a:rPr>
              <a:t>used by Satan.</a:t>
            </a:r>
          </a:p>
        </p:txBody>
      </p:sp>
      <p:sp>
        <p:nvSpPr>
          <p:cNvPr id="762883" name="Text Box 3"/>
          <p:cNvSpPr txBox="1">
            <a:spLocks noChangeArrowheads="1"/>
          </p:cNvSpPr>
          <p:nvPr/>
        </p:nvSpPr>
        <p:spPr bwMode="auto">
          <a:xfrm>
            <a:off x="498475" y="2133600"/>
            <a:ext cx="8264525" cy="3785652"/>
          </a:xfrm>
          <a:prstGeom prst="rect">
            <a:avLst/>
          </a:prstGeom>
          <a:solidFill>
            <a:schemeClr val="tx1"/>
          </a:solidFill>
          <a:ln w="9525" cmpd="sng">
            <a:solidFill>
              <a:schemeClr val="accent5">
                <a:lumMod val="25000"/>
              </a:schemeClr>
            </a:solidFill>
            <a:prstDash val="sysDash"/>
            <a:miter lim="800000"/>
            <a:headEnd/>
            <a:tailEnd/>
          </a:ln>
        </p:spPr>
        <p:txBody>
          <a:bodyPr>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r>
              <a:rPr lang="en-US" sz="2400" b="1" baseline="0" dirty="0">
                <a:solidFill>
                  <a:srgbClr val="800000"/>
                </a:solidFill>
              </a:rPr>
              <a:t>Matthew 16:21-23 (NIV)</a:t>
            </a:r>
          </a:p>
          <a:p>
            <a:r>
              <a:rPr lang="en-US" sz="2400" b="1" baseline="0" dirty="0">
                <a:solidFill>
                  <a:srgbClr val="000000"/>
                </a:solidFill>
              </a:rPr>
              <a:t>	</a:t>
            </a:r>
            <a:r>
              <a:rPr lang="ja-JP" altLang="en-US" sz="2400" i="1" baseline="0" dirty="0">
                <a:solidFill>
                  <a:srgbClr val="000000"/>
                </a:solidFill>
              </a:rPr>
              <a:t>“</a:t>
            </a:r>
            <a:r>
              <a:rPr lang="en-US" altLang="ja-JP" sz="2400" i="1" baseline="0" dirty="0">
                <a:solidFill>
                  <a:srgbClr val="000000"/>
                </a:solidFill>
              </a:rPr>
              <a:t>From that time Jesus began to show to </a:t>
            </a:r>
          </a:p>
          <a:p>
            <a:r>
              <a:rPr lang="en-US" sz="2400" i="1" baseline="0" dirty="0">
                <a:solidFill>
                  <a:srgbClr val="000000"/>
                </a:solidFill>
              </a:rPr>
              <a:t>His disciples that He must go to Jerusalem, and suffer many </a:t>
            </a:r>
          </a:p>
          <a:p>
            <a:r>
              <a:rPr lang="en-US" sz="2400" i="1" baseline="0" dirty="0">
                <a:solidFill>
                  <a:srgbClr val="000000"/>
                </a:solidFill>
              </a:rPr>
              <a:t>things from the elders and chief priest and scribes, and be</a:t>
            </a:r>
          </a:p>
          <a:p>
            <a:r>
              <a:rPr lang="en-US" sz="2400" i="1" baseline="0" dirty="0">
                <a:solidFill>
                  <a:srgbClr val="000000"/>
                </a:solidFill>
              </a:rPr>
              <a:t>killed, and be raised again the third day. </a:t>
            </a:r>
          </a:p>
          <a:p>
            <a:r>
              <a:rPr lang="en-US" sz="2400" i="1" baseline="0" dirty="0">
                <a:solidFill>
                  <a:schemeClr val="hlink"/>
                </a:solidFill>
              </a:rPr>
              <a:t> </a:t>
            </a:r>
            <a:r>
              <a:rPr lang="en-US" sz="2400" i="1" baseline="0" dirty="0">
                <a:solidFill>
                  <a:srgbClr val="631908"/>
                </a:solidFill>
              </a:rPr>
              <a:t>	</a:t>
            </a:r>
            <a:r>
              <a:rPr lang="en-US" sz="2400" i="1" baseline="0" dirty="0">
                <a:solidFill>
                  <a:srgbClr val="FF0000"/>
                </a:solidFill>
              </a:rPr>
              <a:t>Then Peter took Him aside and began to rebuke Him,</a:t>
            </a:r>
          </a:p>
          <a:p>
            <a:r>
              <a:rPr lang="en-US" sz="2400" i="1" baseline="0" dirty="0">
                <a:solidFill>
                  <a:srgbClr val="FF0000"/>
                </a:solidFill>
              </a:rPr>
              <a:t>saying, ‘</a:t>
            </a:r>
            <a:r>
              <a:rPr lang="en-US" altLang="ja-JP" sz="2400" i="1" baseline="0" dirty="0">
                <a:solidFill>
                  <a:srgbClr val="FF0000"/>
                </a:solidFill>
              </a:rPr>
              <a:t>Far be it from You, Lord; this shall not happen to You!</a:t>
            </a:r>
            <a:r>
              <a:rPr lang="ja-JP" altLang="en-US" sz="2400" i="1" baseline="0" dirty="0">
                <a:solidFill>
                  <a:srgbClr val="FF0000"/>
                </a:solidFill>
              </a:rPr>
              <a:t>’</a:t>
            </a:r>
            <a:endParaRPr lang="en-US" altLang="ja-JP" sz="2400" i="1" baseline="0" dirty="0">
              <a:solidFill>
                <a:srgbClr val="FF0000"/>
              </a:solidFill>
            </a:endParaRPr>
          </a:p>
          <a:p>
            <a:r>
              <a:rPr lang="en-US" sz="2400" i="1" baseline="0" dirty="0">
                <a:solidFill>
                  <a:srgbClr val="000000"/>
                </a:solidFill>
              </a:rPr>
              <a:t>	But He turned and said to Peter, </a:t>
            </a:r>
            <a:r>
              <a:rPr lang="ja-JP" altLang="en-US" sz="2400" i="1" baseline="0" dirty="0">
                <a:solidFill>
                  <a:srgbClr val="000000"/>
                </a:solidFill>
              </a:rPr>
              <a:t>‘</a:t>
            </a:r>
            <a:r>
              <a:rPr lang="en-US" altLang="ja-JP" sz="2400" i="1" baseline="0" dirty="0">
                <a:solidFill>
                  <a:srgbClr val="000000"/>
                </a:solidFill>
              </a:rPr>
              <a:t>Get behind Me,</a:t>
            </a:r>
          </a:p>
          <a:p>
            <a:r>
              <a:rPr lang="en-US" sz="2400" i="1" baseline="0" dirty="0">
                <a:solidFill>
                  <a:srgbClr val="000000"/>
                </a:solidFill>
              </a:rPr>
              <a:t>Satan! You are an offense to Me, for you are not mindful of </a:t>
            </a:r>
          </a:p>
          <a:p>
            <a:r>
              <a:rPr lang="en-US" sz="2400" i="1" baseline="0" dirty="0">
                <a:solidFill>
                  <a:srgbClr val="000000"/>
                </a:solidFill>
              </a:rPr>
              <a:t>the things of God, but the things of men.’ ”</a:t>
            </a:r>
            <a:endParaRPr lang="en-US" sz="3200" i="1" baseline="0" dirty="0">
              <a:solidFill>
                <a:srgbClr val="000000"/>
              </a:solidFill>
            </a:endParaRPr>
          </a:p>
        </p:txBody>
      </p:sp>
      <p:pic>
        <p:nvPicPr>
          <p:cNvPr id="46083" name="Picture 4" descr="Ih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6933"/>
            <a:ext cx="1916113" cy="2667000"/>
          </a:xfrm>
          <a:prstGeom prst="rect">
            <a:avLst/>
          </a:prstGeom>
          <a:noFill/>
          <a:ln w="57150">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10680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2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3"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685800" y="228600"/>
            <a:ext cx="7772400" cy="1219200"/>
          </a:xfrm>
        </p:spPr>
        <p:txBody>
          <a:bodyPr/>
          <a:lstStyle/>
          <a:p>
            <a:pPr algn="l"/>
            <a:r>
              <a:rPr lang="en-US" sz="3200" dirty="0">
                <a:latin typeface="Arial"/>
                <a:cs typeface="Arial"/>
              </a:rPr>
              <a:t> </a:t>
            </a:r>
            <a:r>
              <a:rPr lang="en-US" sz="3200" dirty="0">
                <a:solidFill>
                  <a:srgbClr val="800000"/>
                </a:solidFill>
                <a:effectLst/>
                <a:latin typeface="Arial"/>
                <a:cs typeface="Arial"/>
              </a:rPr>
              <a:t>Lead Like Jesus defines </a:t>
            </a:r>
            <a:r>
              <a:rPr lang="en-US" sz="3200" dirty="0">
                <a:solidFill>
                  <a:srgbClr val="800000"/>
                </a:solidFill>
                <a:effectLst/>
                <a:latin typeface="Arial"/>
                <a:ea typeface="ＭＳ Ｐゴシック" charset="0"/>
                <a:cs typeface="Arial"/>
              </a:rPr>
              <a:t>2 types of EGO</a:t>
            </a:r>
          </a:p>
        </p:txBody>
      </p:sp>
      <p:sp>
        <p:nvSpPr>
          <p:cNvPr id="3" name="Content Placeholder 2"/>
          <p:cNvSpPr>
            <a:spLocks noGrp="1"/>
          </p:cNvSpPr>
          <p:nvPr>
            <p:ph idx="1"/>
          </p:nvPr>
        </p:nvSpPr>
        <p:spPr>
          <a:xfrm>
            <a:off x="685800" y="1371600"/>
            <a:ext cx="8153400" cy="4114800"/>
          </a:xfrm>
        </p:spPr>
        <p:txBody>
          <a:bodyPr/>
          <a:lstStyle/>
          <a:p>
            <a:pPr>
              <a:buClr>
                <a:schemeClr val="accent5">
                  <a:lumMod val="25000"/>
                </a:schemeClr>
              </a:buClr>
              <a:buFont typeface="Arial"/>
              <a:buChar char="•"/>
            </a:pPr>
            <a:r>
              <a:rPr lang="en-US" sz="2400" dirty="0">
                <a:solidFill>
                  <a:schemeClr val="accent4">
                    <a:lumMod val="25000"/>
                  </a:schemeClr>
                </a:solidFill>
                <a:effectLst/>
              </a:rPr>
              <a:t>EGO – </a:t>
            </a:r>
            <a:r>
              <a:rPr lang="en-US" sz="2400" i="1" dirty="0">
                <a:solidFill>
                  <a:schemeClr val="accent4">
                    <a:lumMod val="25000"/>
                  </a:schemeClr>
                </a:solidFill>
                <a:effectLst/>
              </a:rPr>
              <a:t>Exalting God Only               </a:t>
            </a:r>
          </a:p>
          <a:p>
            <a:pPr marL="0" indent="0">
              <a:buNone/>
            </a:pPr>
            <a:r>
              <a:rPr lang="en-US" sz="2400" dirty="0">
                <a:solidFill>
                  <a:schemeClr val="accent4">
                    <a:lumMod val="25000"/>
                  </a:schemeClr>
                </a:solidFill>
                <a:effectLst/>
              </a:rPr>
              <a:t>“Seeking to lead for a higher purpose” </a:t>
            </a:r>
          </a:p>
          <a:p>
            <a:pPr marL="0" indent="0">
              <a:buNone/>
            </a:pPr>
            <a:r>
              <a:rPr lang="en-US" sz="2400" dirty="0">
                <a:solidFill>
                  <a:schemeClr val="accent4">
                    <a:lumMod val="25000"/>
                  </a:schemeClr>
                </a:solidFill>
                <a:effectLst/>
              </a:rPr>
              <a:t> “Seeking the promised guidance of the Holy Spirit as the  </a:t>
            </a:r>
          </a:p>
          <a:p>
            <a:pPr marL="0" indent="0">
              <a:buNone/>
            </a:pPr>
            <a:r>
              <a:rPr lang="en-US" sz="2400" dirty="0">
                <a:solidFill>
                  <a:schemeClr val="accent4">
                    <a:lumMod val="25000"/>
                  </a:schemeClr>
                </a:solidFill>
                <a:effectLst/>
              </a:rPr>
              <a:t>   ultimate Coach”		</a:t>
            </a:r>
          </a:p>
          <a:p>
            <a:pPr>
              <a:buClr>
                <a:schemeClr val="accent5">
                  <a:lumMod val="25000"/>
                </a:schemeClr>
              </a:buClr>
              <a:buFont typeface="Arial"/>
              <a:buChar char="•"/>
            </a:pPr>
            <a:r>
              <a:rPr lang="en-US" sz="2400" dirty="0">
                <a:solidFill>
                  <a:schemeClr val="accent4">
                    <a:lumMod val="25000"/>
                  </a:schemeClr>
                </a:solidFill>
                <a:effectLst/>
              </a:rPr>
              <a:t>EGO – </a:t>
            </a:r>
            <a:r>
              <a:rPr lang="en-US" sz="2400" i="1" dirty="0">
                <a:solidFill>
                  <a:schemeClr val="accent4">
                    <a:lumMod val="25000"/>
                  </a:schemeClr>
                </a:solidFill>
                <a:effectLst/>
              </a:rPr>
              <a:t>Edging God Out                        </a:t>
            </a:r>
          </a:p>
          <a:p>
            <a:pPr marL="0" indent="0">
              <a:buNone/>
            </a:pPr>
            <a:r>
              <a:rPr lang="en-US" sz="2400" dirty="0">
                <a:solidFill>
                  <a:schemeClr val="accent4">
                    <a:lumMod val="25000"/>
                  </a:schemeClr>
                </a:solidFill>
                <a:effectLst/>
              </a:rPr>
              <a:t>“Fixation on short-term results at the expense of long-term </a:t>
            </a:r>
          </a:p>
          <a:p>
            <a:pPr marL="0" indent="0">
              <a:buNone/>
            </a:pPr>
            <a:r>
              <a:rPr lang="en-US" sz="2400" dirty="0">
                <a:solidFill>
                  <a:schemeClr val="accent4">
                    <a:lumMod val="25000"/>
                  </a:schemeClr>
                </a:solidFill>
                <a:effectLst/>
              </a:rPr>
              <a:t>  integrity”        </a:t>
            </a:r>
          </a:p>
          <a:p>
            <a:pPr marL="0" indent="0">
              <a:buNone/>
            </a:pPr>
            <a:r>
              <a:rPr lang="en-US" sz="2400" dirty="0">
                <a:solidFill>
                  <a:schemeClr val="accent4">
                    <a:lumMod val="25000"/>
                  </a:schemeClr>
                </a:solidFill>
                <a:effectLst/>
              </a:rPr>
              <a:t>“Having </a:t>
            </a:r>
            <a:r>
              <a:rPr lang="en-US" sz="2400">
                <a:solidFill>
                  <a:schemeClr val="accent4">
                    <a:lumMod val="25000"/>
                  </a:schemeClr>
                </a:solidFill>
                <a:effectLst/>
              </a:rPr>
              <a:t>an overblown </a:t>
            </a:r>
            <a:r>
              <a:rPr lang="en-US" sz="2400" dirty="0">
                <a:solidFill>
                  <a:schemeClr val="accent4">
                    <a:lumMod val="25000"/>
                  </a:schemeClr>
                </a:solidFill>
                <a:effectLst/>
              </a:rPr>
              <a:t>view of your ability or desire to control </a:t>
            </a:r>
          </a:p>
          <a:p>
            <a:pPr marL="0" indent="0">
              <a:buNone/>
            </a:pPr>
            <a:r>
              <a:rPr lang="en-US" sz="2400" dirty="0">
                <a:solidFill>
                  <a:schemeClr val="accent4">
                    <a:lumMod val="25000"/>
                  </a:schemeClr>
                </a:solidFill>
                <a:effectLst/>
              </a:rPr>
              <a:t>  events”</a:t>
            </a:r>
          </a:p>
          <a:p>
            <a:pPr>
              <a:buClr>
                <a:schemeClr val="accent5">
                  <a:lumMod val="25000"/>
                </a:schemeClr>
              </a:buClr>
              <a:buFont typeface="Wingdings" charset="2"/>
              <a:buChar char="§"/>
            </a:pPr>
            <a:r>
              <a:rPr lang="en-US" sz="2400" b="1" dirty="0">
                <a:solidFill>
                  <a:schemeClr val="accent5">
                    <a:lumMod val="25000"/>
                  </a:schemeClr>
                </a:solidFill>
                <a:effectLst/>
              </a:rPr>
              <a:t>Do you see both EGOs expressed in the case study?  </a:t>
            </a:r>
          </a:p>
          <a:p>
            <a:pPr>
              <a:buClr>
                <a:schemeClr val="accent5">
                  <a:lumMod val="25000"/>
                </a:schemeClr>
              </a:buClr>
              <a:buFont typeface="Wingdings" charset="2"/>
              <a:buChar char="§"/>
            </a:pPr>
            <a:r>
              <a:rPr lang="en-US" sz="2400" b="1" dirty="0">
                <a:solidFill>
                  <a:schemeClr val="accent5">
                    <a:lumMod val="25000"/>
                  </a:schemeClr>
                </a:solidFill>
                <a:effectLst/>
              </a:rPr>
              <a:t>Were the traits used by Peter the same or different? </a:t>
            </a:r>
            <a:r>
              <a:rPr lang="en-US" sz="2400" b="1" i="1" dirty="0">
                <a:solidFill>
                  <a:schemeClr val="accent5">
                    <a:lumMod val="25000"/>
                  </a:schemeClr>
                </a:solidFill>
                <a:effectLst/>
              </a:rPr>
              <a:t> </a:t>
            </a:r>
          </a:p>
        </p:txBody>
      </p:sp>
    </p:spTree>
    <p:extLst>
      <p:ext uri="{BB962C8B-B14F-4D97-AF65-F5344CB8AC3E}">
        <p14:creationId xmlns:p14="http://schemas.microsoft.com/office/powerpoint/2010/main" val="51975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blinds(horizontal)">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3009" name="Text Box 2"/>
          <p:cNvSpPr txBox="1">
            <a:spLocks noChangeArrowheads="1"/>
          </p:cNvSpPr>
          <p:nvPr/>
        </p:nvSpPr>
        <p:spPr bwMode="auto">
          <a:xfrm>
            <a:off x="609600" y="1752600"/>
            <a:ext cx="8023278" cy="2800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wrap="none">
            <a:spAutoFit/>
          </a:bodyPr>
          <a:lstStyle>
            <a:lvl1pPr>
              <a:defRPr sz="2000" baseline="-25000">
                <a:solidFill>
                  <a:schemeClr val="tx1"/>
                </a:solidFill>
                <a:latin typeface="Times New Roman" charset="0"/>
                <a:ea typeface="ＭＳ Ｐゴシック" charset="0"/>
                <a:cs typeface="ＭＳ Ｐゴシック" charset="0"/>
              </a:defRPr>
            </a:lvl1pPr>
            <a:lvl2pPr marL="742950" indent="-285750">
              <a:defRPr sz="2000" baseline="-25000">
                <a:solidFill>
                  <a:schemeClr val="tx1"/>
                </a:solidFill>
                <a:latin typeface="Times New Roman" charset="0"/>
                <a:ea typeface="ＭＳ Ｐゴシック" charset="0"/>
              </a:defRPr>
            </a:lvl2pPr>
            <a:lvl3pPr marL="1143000" indent="-228600">
              <a:defRPr sz="2000" baseline="-25000">
                <a:solidFill>
                  <a:schemeClr val="tx1"/>
                </a:solidFill>
                <a:latin typeface="Times New Roman" charset="0"/>
                <a:ea typeface="ＭＳ Ｐゴシック" charset="0"/>
              </a:defRPr>
            </a:lvl3pPr>
            <a:lvl4pPr marL="1600200" indent="-228600">
              <a:defRPr sz="2000" baseline="-25000">
                <a:solidFill>
                  <a:schemeClr val="tx1"/>
                </a:solidFill>
                <a:latin typeface="Times New Roman" charset="0"/>
                <a:ea typeface="ＭＳ Ｐゴシック" charset="0"/>
              </a:defRPr>
            </a:lvl4pPr>
            <a:lvl5pPr marL="2057400" indent="-228600">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baseline="-25000">
                <a:solidFill>
                  <a:schemeClr val="tx1"/>
                </a:solidFill>
                <a:latin typeface="Times New Roman" charset="0"/>
                <a:ea typeface="ＭＳ Ｐゴシック" charset="0"/>
              </a:defRPr>
            </a:lvl9pPr>
          </a:lstStyle>
          <a:p>
            <a:pPr algn="ctr"/>
            <a:r>
              <a:rPr lang="ja-JP" altLang="en-US" sz="4400" b="1" dirty="0">
                <a:solidFill>
                  <a:srgbClr val="631908"/>
                </a:solidFill>
                <a:latin typeface="Arial"/>
                <a:cs typeface="Arial"/>
              </a:rPr>
              <a:t>“</a:t>
            </a:r>
            <a:r>
              <a:rPr lang="en-US" altLang="ja-JP" sz="4400" b="1" dirty="0">
                <a:solidFill>
                  <a:srgbClr val="631908"/>
                </a:solidFill>
                <a:latin typeface="Arial"/>
                <a:cs typeface="Arial"/>
              </a:rPr>
              <a:t>Unguarded strength is a double weakness.</a:t>
            </a:r>
          </a:p>
          <a:p>
            <a:pPr algn="ctr"/>
            <a:r>
              <a:rPr lang="en-US" sz="4400" b="1" dirty="0">
                <a:solidFill>
                  <a:srgbClr val="631908"/>
                </a:solidFill>
                <a:latin typeface="Arial"/>
                <a:cs typeface="Arial"/>
              </a:rPr>
              <a:t>  </a:t>
            </a:r>
          </a:p>
          <a:p>
            <a:pPr algn="ctr"/>
            <a:r>
              <a:rPr lang="en-US" sz="4400" b="1" dirty="0">
                <a:solidFill>
                  <a:srgbClr val="631908"/>
                </a:solidFill>
                <a:latin typeface="Arial"/>
                <a:cs typeface="Arial"/>
              </a:rPr>
              <a:t>The Bible characters fell on their strong </a:t>
            </a:r>
          </a:p>
          <a:p>
            <a:pPr algn="ctr"/>
            <a:r>
              <a:rPr lang="en-US" sz="4400" b="1" dirty="0">
                <a:solidFill>
                  <a:srgbClr val="631908"/>
                </a:solidFill>
                <a:latin typeface="Arial"/>
                <a:cs typeface="Arial"/>
              </a:rPr>
              <a:t>points, never on their weak ones.</a:t>
            </a:r>
            <a:r>
              <a:rPr lang="ja-JP" altLang="en-US" sz="4400" b="1" dirty="0">
                <a:solidFill>
                  <a:srgbClr val="631908"/>
                </a:solidFill>
                <a:latin typeface="Arial"/>
                <a:cs typeface="Arial"/>
              </a:rPr>
              <a:t>”</a:t>
            </a:r>
            <a:endParaRPr lang="en-US" altLang="ja-JP" sz="4400" b="1" dirty="0">
              <a:solidFill>
                <a:srgbClr val="631908"/>
              </a:solidFill>
              <a:latin typeface="Arial"/>
              <a:cs typeface="Arial"/>
            </a:endParaRPr>
          </a:p>
          <a:p>
            <a:pPr algn="ctr"/>
            <a:endParaRPr lang="en-US" sz="4400" b="1" dirty="0">
              <a:solidFill>
                <a:srgbClr val="631908"/>
              </a:solidFill>
              <a:latin typeface="Arial"/>
              <a:cs typeface="Arial"/>
            </a:endParaRPr>
          </a:p>
          <a:p>
            <a:pPr algn="ctr"/>
            <a:r>
              <a:rPr lang="en-US" sz="4400" b="1" dirty="0">
                <a:solidFill>
                  <a:srgbClr val="631908"/>
                </a:solidFill>
                <a:latin typeface="Arial"/>
                <a:cs typeface="Arial"/>
              </a:rPr>
              <a:t>				                        </a:t>
            </a:r>
            <a:r>
              <a:rPr lang="en-US" sz="4400" dirty="0">
                <a:solidFill>
                  <a:schemeClr val="accent4">
                    <a:lumMod val="25000"/>
                  </a:schemeClr>
                </a:solidFill>
                <a:latin typeface="Arial"/>
                <a:cs typeface="Arial"/>
              </a:rPr>
              <a:t>Oswald Chambers</a:t>
            </a:r>
          </a:p>
        </p:txBody>
      </p:sp>
    </p:spTree>
    <p:extLst>
      <p:ext uri="{BB962C8B-B14F-4D97-AF65-F5344CB8AC3E}">
        <p14:creationId xmlns:p14="http://schemas.microsoft.com/office/powerpoint/2010/main" val="301074130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63906" name="Rectangle 2"/>
          <p:cNvSpPr>
            <a:spLocks noGrp="1" noChangeArrowheads="1"/>
          </p:cNvSpPr>
          <p:nvPr>
            <p:ph type="title"/>
          </p:nvPr>
        </p:nvSpPr>
        <p:spPr/>
        <p:txBody>
          <a:bodyPr/>
          <a:lstStyle/>
          <a:p>
            <a:pPr algn="l">
              <a:tabLst>
                <a:tab pos="457200" algn="l"/>
              </a:tabLst>
              <a:defRPr/>
            </a:pPr>
            <a:r>
              <a:rPr lang="en-US" sz="3200" dirty="0">
                <a:solidFill>
                  <a:srgbClr val="631908"/>
                </a:solidFill>
                <a:effectLst/>
                <a:latin typeface="Times New Roman" charset="0"/>
                <a:ea typeface="ＭＳ Ｐゴシック" charset="0"/>
                <a:cs typeface="ＭＳ Ｐゴシック" charset="0"/>
              </a:rPr>
              <a:t>4. In addition, each style has a unique set 	of </a:t>
            </a:r>
            <a:r>
              <a:rPr lang="en-US" sz="3200" u="sng" dirty="0">
                <a:solidFill>
                  <a:srgbClr val="FF0000"/>
                </a:solidFill>
                <a:effectLst/>
                <a:latin typeface="Times New Roman" charset="0"/>
                <a:ea typeface="ＭＳ Ｐゴシック" charset="0"/>
                <a:cs typeface="ＭＳ Ｐゴシック" charset="0"/>
              </a:rPr>
              <a:t>blind spots.</a:t>
            </a:r>
            <a:endParaRPr lang="en-US" u="sng" dirty="0">
              <a:solidFill>
                <a:srgbClr val="FF0000"/>
              </a:solidFill>
              <a:effectLst/>
              <a:latin typeface="Times New Roman" charset="0"/>
              <a:ea typeface="ＭＳ Ｐゴシック" charset="0"/>
              <a:cs typeface="ＭＳ Ｐゴシック" charset="0"/>
            </a:endParaRPr>
          </a:p>
        </p:txBody>
      </p:sp>
      <p:sp>
        <p:nvSpPr>
          <p:cNvPr id="763907" name="Text Box 3"/>
          <p:cNvSpPr txBox="1">
            <a:spLocks noChangeArrowheads="1"/>
          </p:cNvSpPr>
          <p:nvPr/>
        </p:nvSpPr>
        <p:spPr bwMode="auto">
          <a:xfrm>
            <a:off x="544513" y="1393825"/>
            <a:ext cx="8264525" cy="5016757"/>
          </a:xfrm>
          <a:prstGeom prst="rect">
            <a:avLst/>
          </a:prstGeom>
          <a:solidFill>
            <a:schemeClr val="tx1"/>
          </a:solidFill>
          <a:ln w="9525" cmpd="sng">
            <a:solidFill>
              <a:schemeClr val="accent5">
                <a:lumMod val="25000"/>
              </a:schemeClr>
            </a:solidFill>
            <a:prstDash val="sysDash"/>
            <a:miter lim="800000"/>
            <a:headEnd/>
            <a:tailEnd/>
          </a:ln>
        </p:spPr>
        <p:txBody>
          <a:bodyPr>
            <a:spAutoFit/>
          </a:bodyPr>
          <a:lstStyle>
            <a:lvl1pPr>
              <a:tabLst>
                <a:tab pos="396875" algn="l"/>
                <a:tab pos="914400" algn="l"/>
              </a:tabLst>
              <a:defRPr sz="2000" baseline="-25000">
                <a:solidFill>
                  <a:schemeClr val="tx1"/>
                </a:solidFill>
                <a:latin typeface="Times New Roman" charset="0"/>
                <a:ea typeface="ＭＳ Ｐゴシック" charset="0"/>
                <a:cs typeface="ＭＳ Ｐゴシック" charset="0"/>
              </a:defRPr>
            </a:lvl1pPr>
            <a:lvl2pPr marL="742950" indent="-285750">
              <a:tabLst>
                <a:tab pos="396875" algn="l"/>
                <a:tab pos="914400" algn="l"/>
              </a:tabLst>
              <a:defRPr sz="2000" baseline="-25000">
                <a:solidFill>
                  <a:schemeClr val="tx1"/>
                </a:solidFill>
                <a:latin typeface="Times New Roman" charset="0"/>
                <a:ea typeface="ＭＳ Ｐゴシック" charset="0"/>
              </a:defRPr>
            </a:lvl2pPr>
            <a:lvl3pPr marL="1143000" indent="-228600">
              <a:tabLst>
                <a:tab pos="396875" algn="l"/>
                <a:tab pos="914400" algn="l"/>
              </a:tabLst>
              <a:defRPr sz="2000" baseline="-25000">
                <a:solidFill>
                  <a:schemeClr val="tx1"/>
                </a:solidFill>
                <a:latin typeface="Times New Roman" charset="0"/>
                <a:ea typeface="ＭＳ Ｐゴシック" charset="0"/>
              </a:defRPr>
            </a:lvl3pPr>
            <a:lvl4pPr marL="1600200" indent="-228600">
              <a:tabLst>
                <a:tab pos="396875" algn="l"/>
                <a:tab pos="914400" algn="l"/>
              </a:tabLst>
              <a:defRPr sz="2000" baseline="-25000">
                <a:solidFill>
                  <a:schemeClr val="tx1"/>
                </a:solidFill>
                <a:latin typeface="Times New Roman" charset="0"/>
                <a:ea typeface="ＭＳ Ｐゴシック" charset="0"/>
              </a:defRPr>
            </a:lvl4pPr>
            <a:lvl5pPr marL="2057400" indent="-228600">
              <a:tabLst>
                <a:tab pos="396875" algn="l"/>
                <a:tab pos="914400" algn="l"/>
              </a:tabLst>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9pPr>
          </a:lstStyle>
          <a:p>
            <a:r>
              <a:rPr lang="en-US" sz="2400" b="1" baseline="0" dirty="0">
                <a:solidFill>
                  <a:srgbClr val="800000"/>
                </a:solidFill>
              </a:rPr>
              <a:t>Matthew 26:31-35 (NIV)</a:t>
            </a:r>
          </a:p>
          <a:p>
            <a:r>
              <a:rPr lang="en-US" sz="2400" b="1" baseline="0" dirty="0">
                <a:solidFill>
                  <a:srgbClr val="000000"/>
                </a:solidFill>
              </a:rPr>
              <a:t>	</a:t>
            </a:r>
            <a:r>
              <a:rPr lang="ja-JP" altLang="en-US" sz="2400" i="1" baseline="0" dirty="0">
                <a:solidFill>
                  <a:srgbClr val="000000"/>
                </a:solidFill>
              </a:rPr>
              <a:t>“</a:t>
            </a:r>
            <a:r>
              <a:rPr lang="en-US" altLang="ja-JP" sz="2400" i="1" baseline="0" dirty="0">
                <a:solidFill>
                  <a:srgbClr val="000000"/>
                </a:solidFill>
              </a:rPr>
              <a:t>Then Jesus told them,</a:t>
            </a:r>
            <a:r>
              <a:rPr lang="ja-JP" altLang="en-US" sz="2400" i="1" baseline="0" dirty="0">
                <a:solidFill>
                  <a:srgbClr val="000000"/>
                </a:solidFill>
              </a:rPr>
              <a:t>‘</a:t>
            </a:r>
            <a:r>
              <a:rPr lang="en-US" altLang="ja-JP" sz="2400" i="1" baseline="0" dirty="0">
                <a:solidFill>
                  <a:srgbClr val="000000"/>
                </a:solidFill>
              </a:rPr>
              <a:t>This very night you will all fall away on account of me, for it is written:</a:t>
            </a:r>
          </a:p>
          <a:p>
            <a:r>
              <a:rPr lang="en-US" sz="2400" i="1" baseline="0" dirty="0">
                <a:solidFill>
                  <a:srgbClr val="000000"/>
                </a:solidFill>
              </a:rPr>
              <a:t>		</a:t>
            </a:r>
            <a:r>
              <a:rPr lang="ja-JP" altLang="en-US" sz="2400" i="1" baseline="0" dirty="0">
                <a:solidFill>
                  <a:srgbClr val="000000"/>
                </a:solidFill>
              </a:rPr>
              <a:t>‘</a:t>
            </a:r>
            <a:r>
              <a:rPr lang="en-US" altLang="ja-JP" sz="2400" i="1" baseline="0" dirty="0">
                <a:solidFill>
                  <a:srgbClr val="000000"/>
                </a:solidFill>
              </a:rPr>
              <a:t>I will strike the shepherd, and the </a:t>
            </a:r>
          </a:p>
          <a:p>
            <a:r>
              <a:rPr lang="en-US" sz="2400" i="1" baseline="0" dirty="0">
                <a:solidFill>
                  <a:srgbClr val="000000"/>
                </a:solidFill>
              </a:rPr>
              <a:t>		 sheep of the flock will be scattered.</a:t>
            </a:r>
            <a:r>
              <a:rPr lang="ja-JP" altLang="en-US" sz="2400" i="1" baseline="0" dirty="0">
                <a:solidFill>
                  <a:srgbClr val="000000"/>
                </a:solidFill>
              </a:rPr>
              <a:t>’</a:t>
            </a:r>
            <a:r>
              <a:rPr lang="en-US" altLang="ja-JP" sz="2400" i="1" baseline="0" dirty="0">
                <a:solidFill>
                  <a:srgbClr val="000000"/>
                </a:solidFill>
              </a:rPr>
              <a:t> </a:t>
            </a:r>
          </a:p>
          <a:p>
            <a:r>
              <a:rPr lang="en-US" sz="2400" i="1" baseline="0" dirty="0">
                <a:solidFill>
                  <a:schemeClr val="hlink"/>
                </a:solidFill>
              </a:rPr>
              <a:t> </a:t>
            </a:r>
            <a:r>
              <a:rPr lang="en-US" sz="2400" i="1" baseline="0" dirty="0">
                <a:solidFill>
                  <a:srgbClr val="000000"/>
                </a:solidFill>
              </a:rPr>
              <a:t>But after I have risen, I will go ahead of you into Galilee.</a:t>
            </a:r>
            <a:r>
              <a:rPr lang="ja-JP" altLang="en-US" sz="2400" i="1" baseline="0" dirty="0">
                <a:solidFill>
                  <a:srgbClr val="000000"/>
                </a:solidFill>
              </a:rPr>
              <a:t>’</a:t>
            </a:r>
            <a:endParaRPr lang="en-US" altLang="ja-JP" sz="2400" i="1" baseline="0" dirty="0">
              <a:solidFill>
                <a:srgbClr val="000000"/>
              </a:solidFill>
            </a:endParaRPr>
          </a:p>
          <a:p>
            <a:r>
              <a:rPr lang="en-US" sz="2400" i="1" baseline="0" dirty="0">
                <a:solidFill>
                  <a:srgbClr val="000000"/>
                </a:solidFill>
              </a:rPr>
              <a:t>	</a:t>
            </a:r>
            <a:r>
              <a:rPr lang="en-US" sz="2400" i="1" baseline="0" dirty="0">
                <a:solidFill>
                  <a:schemeClr val="hlink"/>
                </a:solidFill>
              </a:rPr>
              <a:t>Peter replied,</a:t>
            </a:r>
            <a:r>
              <a:rPr lang="ja-JP" altLang="en-US" sz="2400" i="1" baseline="0" dirty="0">
                <a:solidFill>
                  <a:schemeClr val="hlink"/>
                </a:solidFill>
              </a:rPr>
              <a:t>‘</a:t>
            </a:r>
            <a:r>
              <a:rPr lang="en-US" altLang="ja-JP" sz="2400" i="1" baseline="0" dirty="0">
                <a:solidFill>
                  <a:schemeClr val="hlink"/>
                </a:solidFill>
              </a:rPr>
              <a:t>Even if all fall away on account of you, I never will.</a:t>
            </a:r>
            <a:r>
              <a:rPr lang="ja-JP" altLang="en-US" sz="2400" i="1" baseline="0" dirty="0">
                <a:solidFill>
                  <a:schemeClr val="hlink"/>
                </a:solidFill>
              </a:rPr>
              <a:t>’</a:t>
            </a:r>
            <a:endParaRPr lang="en-US" altLang="ja-JP" sz="2400" i="1" baseline="0" dirty="0">
              <a:solidFill>
                <a:srgbClr val="000000"/>
              </a:solidFill>
            </a:endParaRPr>
          </a:p>
          <a:p>
            <a:r>
              <a:rPr lang="en-US" sz="2400" i="1" baseline="0" dirty="0">
                <a:solidFill>
                  <a:srgbClr val="000000"/>
                </a:solidFill>
              </a:rPr>
              <a:t>	</a:t>
            </a:r>
            <a:r>
              <a:rPr lang="ja-JP" altLang="en-US" sz="2400" i="1" baseline="0" dirty="0">
                <a:solidFill>
                  <a:srgbClr val="000000"/>
                </a:solidFill>
              </a:rPr>
              <a:t>‘</a:t>
            </a:r>
            <a:r>
              <a:rPr lang="en-US" altLang="ja-JP" sz="2400" i="1" baseline="0" dirty="0">
                <a:solidFill>
                  <a:srgbClr val="000000"/>
                </a:solidFill>
              </a:rPr>
              <a:t>Truly, I tell you,’ Jesus answered,</a:t>
            </a:r>
            <a:r>
              <a:rPr lang="ja-JP" altLang="en-US" sz="2400" i="1" baseline="0" dirty="0">
                <a:solidFill>
                  <a:srgbClr val="000000"/>
                </a:solidFill>
              </a:rPr>
              <a:t>‘</a:t>
            </a:r>
            <a:r>
              <a:rPr lang="en-US" altLang="ja-JP" sz="2400" i="1" baseline="0" dirty="0">
                <a:solidFill>
                  <a:srgbClr val="000000"/>
                </a:solidFill>
              </a:rPr>
              <a:t>This very night, before the rooster crows you will disown me three times.</a:t>
            </a:r>
            <a:r>
              <a:rPr lang="ja-JP" altLang="en-US" sz="2400" i="1" baseline="0" dirty="0">
                <a:solidFill>
                  <a:srgbClr val="000000"/>
                </a:solidFill>
              </a:rPr>
              <a:t>’</a:t>
            </a:r>
            <a:endParaRPr lang="en-US" altLang="ja-JP" sz="2400" i="1" baseline="0" dirty="0">
              <a:solidFill>
                <a:srgbClr val="000000"/>
              </a:solidFill>
            </a:endParaRPr>
          </a:p>
          <a:p>
            <a:r>
              <a:rPr lang="en-US" sz="2400" i="1" baseline="0" dirty="0">
                <a:solidFill>
                  <a:srgbClr val="000000"/>
                </a:solidFill>
              </a:rPr>
              <a:t>	</a:t>
            </a:r>
            <a:r>
              <a:rPr lang="en-US" sz="2400" i="1" baseline="0" dirty="0">
                <a:solidFill>
                  <a:schemeClr val="hlink"/>
                </a:solidFill>
              </a:rPr>
              <a:t>But Peter declared,</a:t>
            </a:r>
            <a:r>
              <a:rPr lang="ja-JP" altLang="en-US" sz="2400" i="1" baseline="0" dirty="0">
                <a:solidFill>
                  <a:schemeClr val="hlink"/>
                </a:solidFill>
              </a:rPr>
              <a:t>‘</a:t>
            </a:r>
            <a:r>
              <a:rPr lang="en-US" altLang="ja-JP" sz="2400" i="1" baseline="0" dirty="0">
                <a:solidFill>
                  <a:schemeClr val="hlink"/>
                </a:solidFill>
              </a:rPr>
              <a:t>Even if I have to die with you, I will never disown you.</a:t>
            </a:r>
            <a:r>
              <a:rPr lang="ja-JP" altLang="en-US" sz="2400" i="1" baseline="0" dirty="0">
                <a:solidFill>
                  <a:schemeClr val="hlink"/>
                </a:solidFill>
              </a:rPr>
              <a:t>’</a:t>
            </a:r>
            <a:r>
              <a:rPr lang="en-US" altLang="ja-JP" sz="2400" i="1" baseline="0" dirty="0">
                <a:solidFill>
                  <a:schemeClr val="hlink"/>
                </a:solidFill>
              </a:rPr>
              <a:t> </a:t>
            </a:r>
            <a:r>
              <a:rPr lang="ja-JP" altLang="en-US" sz="2400" i="1" baseline="0" dirty="0">
                <a:solidFill>
                  <a:schemeClr val="hlink"/>
                </a:solidFill>
              </a:rPr>
              <a:t>”</a:t>
            </a:r>
            <a:endParaRPr lang="en-US" altLang="ja-JP" sz="2400" i="1" baseline="0" dirty="0">
              <a:solidFill>
                <a:schemeClr val="hlink"/>
              </a:solidFill>
            </a:endParaRPr>
          </a:p>
          <a:p>
            <a:pPr>
              <a:lnSpc>
                <a:spcPct val="130000"/>
              </a:lnSpc>
            </a:pPr>
            <a:r>
              <a:rPr lang="en-US" sz="2400" b="1" baseline="0" dirty="0">
                <a:solidFill>
                  <a:srgbClr val="000000"/>
                </a:solidFill>
              </a:rPr>
              <a:t>Do you see any pride in Peter’s statement?</a:t>
            </a:r>
            <a:endParaRPr lang="en-US" sz="3200" b="1" baseline="0" dirty="0">
              <a:solidFill>
                <a:srgbClr val="000000"/>
              </a:solidFill>
            </a:endParaRPr>
          </a:p>
        </p:txBody>
      </p:sp>
    </p:spTree>
    <p:extLst>
      <p:ext uri="{BB962C8B-B14F-4D97-AF65-F5344CB8AC3E}">
        <p14:creationId xmlns:p14="http://schemas.microsoft.com/office/powerpoint/2010/main" val="1934096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3907">
                                            <p:txEl>
                                              <p:pRg st="0" end="0"/>
                                            </p:txEl>
                                          </p:spTgt>
                                        </p:tgtEl>
                                        <p:attrNameLst>
                                          <p:attrName>style.visibility</p:attrName>
                                        </p:attrNameLst>
                                      </p:cBhvr>
                                      <p:to>
                                        <p:strVal val="visible"/>
                                      </p:to>
                                    </p:set>
                                    <p:animEffect transition="in" filter="blinds(horizontal)">
                                      <p:cBhvr>
                                        <p:cTn id="7" dur="500"/>
                                        <p:tgtEl>
                                          <p:spTgt spid="7639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63907">
                                            <p:txEl>
                                              <p:pRg st="1" end="1"/>
                                            </p:txEl>
                                          </p:spTgt>
                                        </p:tgtEl>
                                        <p:attrNameLst>
                                          <p:attrName>style.visibility</p:attrName>
                                        </p:attrNameLst>
                                      </p:cBhvr>
                                      <p:to>
                                        <p:strVal val="visible"/>
                                      </p:to>
                                    </p:set>
                                    <p:animEffect transition="in" filter="blinds(horizontal)">
                                      <p:cBhvr>
                                        <p:cTn id="10" dur="500"/>
                                        <p:tgtEl>
                                          <p:spTgt spid="76390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63907">
                                            <p:txEl>
                                              <p:pRg st="2" end="2"/>
                                            </p:txEl>
                                          </p:spTgt>
                                        </p:tgtEl>
                                        <p:attrNameLst>
                                          <p:attrName>style.visibility</p:attrName>
                                        </p:attrNameLst>
                                      </p:cBhvr>
                                      <p:to>
                                        <p:strVal val="visible"/>
                                      </p:to>
                                    </p:set>
                                    <p:animEffect transition="in" filter="blinds(horizontal)">
                                      <p:cBhvr>
                                        <p:cTn id="13" dur="500"/>
                                        <p:tgtEl>
                                          <p:spTgt spid="76390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63907">
                                            <p:txEl>
                                              <p:pRg st="3" end="3"/>
                                            </p:txEl>
                                          </p:spTgt>
                                        </p:tgtEl>
                                        <p:attrNameLst>
                                          <p:attrName>style.visibility</p:attrName>
                                        </p:attrNameLst>
                                      </p:cBhvr>
                                      <p:to>
                                        <p:strVal val="visible"/>
                                      </p:to>
                                    </p:set>
                                    <p:animEffect transition="in" filter="blinds(horizontal)">
                                      <p:cBhvr>
                                        <p:cTn id="16" dur="500"/>
                                        <p:tgtEl>
                                          <p:spTgt spid="76390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63907">
                                            <p:txEl>
                                              <p:pRg st="4" end="4"/>
                                            </p:txEl>
                                          </p:spTgt>
                                        </p:tgtEl>
                                        <p:attrNameLst>
                                          <p:attrName>style.visibility</p:attrName>
                                        </p:attrNameLst>
                                      </p:cBhvr>
                                      <p:to>
                                        <p:strVal val="visible"/>
                                      </p:to>
                                    </p:set>
                                    <p:animEffect transition="in" filter="blinds(horizontal)">
                                      <p:cBhvr>
                                        <p:cTn id="19" dur="500"/>
                                        <p:tgtEl>
                                          <p:spTgt spid="76390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63907">
                                            <p:txEl>
                                              <p:pRg st="5" end="5"/>
                                            </p:txEl>
                                          </p:spTgt>
                                        </p:tgtEl>
                                        <p:attrNameLst>
                                          <p:attrName>style.visibility</p:attrName>
                                        </p:attrNameLst>
                                      </p:cBhvr>
                                      <p:to>
                                        <p:strVal val="visible"/>
                                      </p:to>
                                    </p:set>
                                    <p:animEffect transition="in" filter="blinds(horizontal)">
                                      <p:cBhvr>
                                        <p:cTn id="22" dur="500"/>
                                        <p:tgtEl>
                                          <p:spTgt spid="76390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63907">
                                            <p:txEl>
                                              <p:pRg st="6" end="6"/>
                                            </p:txEl>
                                          </p:spTgt>
                                        </p:tgtEl>
                                        <p:attrNameLst>
                                          <p:attrName>style.visibility</p:attrName>
                                        </p:attrNameLst>
                                      </p:cBhvr>
                                      <p:to>
                                        <p:strVal val="visible"/>
                                      </p:to>
                                    </p:set>
                                    <p:animEffect transition="in" filter="blinds(horizontal)">
                                      <p:cBhvr>
                                        <p:cTn id="25" dur="500"/>
                                        <p:tgtEl>
                                          <p:spTgt spid="763907">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63907">
                                            <p:txEl>
                                              <p:pRg st="7" end="7"/>
                                            </p:txEl>
                                          </p:spTgt>
                                        </p:tgtEl>
                                        <p:attrNameLst>
                                          <p:attrName>style.visibility</p:attrName>
                                        </p:attrNameLst>
                                      </p:cBhvr>
                                      <p:to>
                                        <p:strVal val="visible"/>
                                      </p:to>
                                    </p:set>
                                    <p:animEffect transition="in" filter="blinds(horizontal)">
                                      <p:cBhvr>
                                        <p:cTn id="28" dur="500"/>
                                        <p:tgtEl>
                                          <p:spTgt spid="76390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763907">
                                            <p:txEl>
                                              <p:pRg st="8" end="8"/>
                                            </p:txEl>
                                          </p:spTgt>
                                        </p:tgtEl>
                                        <p:attrNameLst>
                                          <p:attrName>style.visibility</p:attrName>
                                        </p:attrNameLst>
                                      </p:cBhvr>
                                      <p:to>
                                        <p:strVal val="visible"/>
                                      </p:to>
                                    </p:set>
                                    <p:animEffect transition="in" filter="wipe(down)">
                                      <p:cBhvr>
                                        <p:cTn id="33" dur="580">
                                          <p:stCondLst>
                                            <p:cond delay="0"/>
                                          </p:stCondLst>
                                        </p:cTn>
                                        <p:tgtEl>
                                          <p:spTgt spid="763907">
                                            <p:txEl>
                                              <p:pRg st="8" end="8"/>
                                            </p:txEl>
                                          </p:spTgt>
                                        </p:tgtEl>
                                      </p:cBhvr>
                                    </p:animEffect>
                                    <p:anim calcmode="lin" valueType="num">
                                      <p:cBhvr>
                                        <p:cTn id="34" dur="1822" tmFilter="0,0; 0.14,0.36; 0.43,0.73; 0.71,0.91; 1.0,1.0">
                                          <p:stCondLst>
                                            <p:cond delay="0"/>
                                          </p:stCondLst>
                                        </p:cTn>
                                        <p:tgtEl>
                                          <p:spTgt spid="763907">
                                            <p:txEl>
                                              <p:pRg st="8" end="8"/>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63907">
                                            <p:txEl>
                                              <p:pRg st="8" end="8"/>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63907">
                                            <p:txEl>
                                              <p:pRg st="8" end="8"/>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63907">
                                            <p:txEl>
                                              <p:pRg st="8" end="8"/>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63907">
                                            <p:txEl>
                                              <p:pRg st="8" end="8"/>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763907">
                                            <p:txEl>
                                              <p:pRg st="8" end="8"/>
                                            </p:txEl>
                                          </p:spTgt>
                                        </p:tgtEl>
                                      </p:cBhvr>
                                      <p:to x="100000" y="60000"/>
                                    </p:animScale>
                                    <p:animScale>
                                      <p:cBhvr>
                                        <p:cTn id="40" dur="166" decel="50000">
                                          <p:stCondLst>
                                            <p:cond delay="676"/>
                                          </p:stCondLst>
                                        </p:cTn>
                                        <p:tgtEl>
                                          <p:spTgt spid="763907">
                                            <p:txEl>
                                              <p:pRg st="8" end="8"/>
                                            </p:txEl>
                                          </p:spTgt>
                                        </p:tgtEl>
                                      </p:cBhvr>
                                      <p:to x="100000" y="100000"/>
                                    </p:animScale>
                                    <p:animScale>
                                      <p:cBhvr>
                                        <p:cTn id="41" dur="26">
                                          <p:stCondLst>
                                            <p:cond delay="1312"/>
                                          </p:stCondLst>
                                        </p:cTn>
                                        <p:tgtEl>
                                          <p:spTgt spid="763907">
                                            <p:txEl>
                                              <p:pRg st="8" end="8"/>
                                            </p:txEl>
                                          </p:spTgt>
                                        </p:tgtEl>
                                      </p:cBhvr>
                                      <p:to x="100000" y="80000"/>
                                    </p:animScale>
                                    <p:animScale>
                                      <p:cBhvr>
                                        <p:cTn id="42" dur="166" decel="50000">
                                          <p:stCondLst>
                                            <p:cond delay="1338"/>
                                          </p:stCondLst>
                                        </p:cTn>
                                        <p:tgtEl>
                                          <p:spTgt spid="763907">
                                            <p:txEl>
                                              <p:pRg st="8" end="8"/>
                                            </p:txEl>
                                          </p:spTgt>
                                        </p:tgtEl>
                                      </p:cBhvr>
                                      <p:to x="100000" y="100000"/>
                                    </p:animScale>
                                    <p:animScale>
                                      <p:cBhvr>
                                        <p:cTn id="43" dur="26">
                                          <p:stCondLst>
                                            <p:cond delay="1642"/>
                                          </p:stCondLst>
                                        </p:cTn>
                                        <p:tgtEl>
                                          <p:spTgt spid="763907">
                                            <p:txEl>
                                              <p:pRg st="8" end="8"/>
                                            </p:txEl>
                                          </p:spTgt>
                                        </p:tgtEl>
                                      </p:cBhvr>
                                      <p:to x="100000" y="90000"/>
                                    </p:animScale>
                                    <p:animScale>
                                      <p:cBhvr>
                                        <p:cTn id="44" dur="166" decel="50000">
                                          <p:stCondLst>
                                            <p:cond delay="1668"/>
                                          </p:stCondLst>
                                        </p:cTn>
                                        <p:tgtEl>
                                          <p:spTgt spid="763907">
                                            <p:txEl>
                                              <p:pRg st="8" end="8"/>
                                            </p:txEl>
                                          </p:spTgt>
                                        </p:tgtEl>
                                      </p:cBhvr>
                                      <p:to x="100000" y="100000"/>
                                    </p:animScale>
                                    <p:animScale>
                                      <p:cBhvr>
                                        <p:cTn id="45" dur="26">
                                          <p:stCondLst>
                                            <p:cond delay="1808"/>
                                          </p:stCondLst>
                                        </p:cTn>
                                        <p:tgtEl>
                                          <p:spTgt spid="763907">
                                            <p:txEl>
                                              <p:pRg st="8" end="8"/>
                                            </p:txEl>
                                          </p:spTgt>
                                        </p:tgtEl>
                                      </p:cBhvr>
                                      <p:to x="100000" y="95000"/>
                                    </p:animScale>
                                    <p:animScale>
                                      <p:cBhvr>
                                        <p:cTn id="46" dur="166" decel="50000">
                                          <p:stCondLst>
                                            <p:cond delay="1834"/>
                                          </p:stCondLst>
                                        </p:cTn>
                                        <p:tgtEl>
                                          <p:spTgt spid="763907">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64930" name="Rectangle 2"/>
          <p:cNvSpPr>
            <a:spLocks noGrp="1" noChangeArrowheads="1"/>
          </p:cNvSpPr>
          <p:nvPr>
            <p:ph type="title"/>
          </p:nvPr>
        </p:nvSpPr>
        <p:spPr>
          <a:xfrm>
            <a:off x="685800" y="352425"/>
            <a:ext cx="7772400" cy="1219200"/>
          </a:xfrm>
        </p:spPr>
        <p:txBody>
          <a:bodyPr/>
          <a:lstStyle/>
          <a:p>
            <a:pPr algn="l">
              <a:defRPr/>
            </a:pPr>
            <a:r>
              <a:rPr lang="en-US" sz="2400" b="1" dirty="0">
                <a:solidFill>
                  <a:schemeClr val="accent5">
                    <a:lumMod val="25000"/>
                  </a:schemeClr>
                </a:solidFill>
                <a:effectLst/>
                <a:latin typeface="Times New Roman" charset="0"/>
                <a:ea typeface="ＭＳ Ｐゴシック" charset="0"/>
                <a:cs typeface="ＭＳ Ｐゴシック" charset="0"/>
              </a:rPr>
              <a:t>5.  The very best one can do to help others is to create</a:t>
            </a:r>
            <a:br>
              <a:rPr lang="en-US" sz="2400" b="1" dirty="0">
                <a:solidFill>
                  <a:schemeClr val="accent5">
                    <a:lumMod val="25000"/>
                  </a:schemeClr>
                </a:solidFill>
                <a:effectLst/>
                <a:latin typeface="Times New Roman" charset="0"/>
                <a:ea typeface="ＭＳ Ｐゴシック" charset="0"/>
                <a:cs typeface="ＭＳ Ｐゴシック" charset="0"/>
              </a:rPr>
            </a:br>
            <a:r>
              <a:rPr lang="en-US" sz="2400" b="1" dirty="0">
                <a:solidFill>
                  <a:schemeClr val="accent5">
                    <a:lumMod val="25000"/>
                  </a:schemeClr>
                </a:solidFill>
                <a:effectLst/>
                <a:latin typeface="Times New Roman" charset="0"/>
                <a:ea typeface="ＭＳ Ｐゴシック" charset="0"/>
                <a:cs typeface="ＭＳ Ｐゴシック" charset="0"/>
              </a:rPr>
              <a:t>an </a:t>
            </a:r>
            <a:r>
              <a:rPr lang="en-US" sz="2400" b="1" u="sng" dirty="0">
                <a:solidFill>
                  <a:srgbClr val="005800"/>
                </a:solidFill>
                <a:effectLst/>
                <a:latin typeface="Times New Roman" charset="0"/>
                <a:ea typeface="ＭＳ Ｐゴシック" charset="0"/>
                <a:cs typeface="ＭＳ Ｐゴシック" charset="0"/>
              </a:rPr>
              <a:t>environment</a:t>
            </a:r>
            <a:r>
              <a:rPr lang="en-US" sz="2400" b="1" dirty="0">
                <a:solidFill>
                  <a:srgbClr val="005800"/>
                </a:solidFill>
                <a:effectLst/>
                <a:latin typeface="Times New Roman" charset="0"/>
                <a:ea typeface="ＭＳ Ｐゴシック" charset="0"/>
                <a:cs typeface="ＭＳ Ｐゴシック" charset="0"/>
              </a:rPr>
              <a:t> </a:t>
            </a:r>
            <a:r>
              <a:rPr lang="en-US" sz="2400" b="1" dirty="0">
                <a:solidFill>
                  <a:schemeClr val="accent5">
                    <a:lumMod val="25000"/>
                  </a:schemeClr>
                </a:solidFill>
                <a:effectLst/>
                <a:latin typeface="Times New Roman" charset="0"/>
                <a:ea typeface="ＭＳ Ｐゴシック" charset="0"/>
                <a:cs typeface="ＭＳ Ｐゴシック" charset="0"/>
              </a:rPr>
              <a:t>which allows specific styles to become </a:t>
            </a:r>
            <a:br>
              <a:rPr lang="en-US" sz="2400" b="1" dirty="0">
                <a:solidFill>
                  <a:schemeClr val="accent5">
                    <a:lumMod val="25000"/>
                  </a:schemeClr>
                </a:solidFill>
                <a:effectLst/>
                <a:latin typeface="Times New Roman" charset="0"/>
                <a:ea typeface="ＭＳ Ｐゴシック" charset="0"/>
                <a:cs typeface="ＭＳ Ｐゴシック" charset="0"/>
              </a:rPr>
            </a:br>
            <a:r>
              <a:rPr lang="en-US" sz="2400" b="1" dirty="0">
                <a:solidFill>
                  <a:schemeClr val="accent5">
                    <a:lumMod val="25000"/>
                  </a:schemeClr>
                </a:solidFill>
                <a:effectLst/>
                <a:latin typeface="Times New Roman" charset="0"/>
                <a:ea typeface="ＭＳ Ｐゴシック" charset="0"/>
                <a:cs typeface="ＭＳ Ｐゴシック" charset="0"/>
              </a:rPr>
              <a:t>aware of their strengths, weaknesses and blind spots.</a:t>
            </a:r>
            <a:endParaRPr lang="en-US" b="1" dirty="0">
              <a:solidFill>
                <a:schemeClr val="accent5">
                  <a:lumMod val="25000"/>
                </a:schemeClr>
              </a:solidFill>
              <a:effectLst/>
              <a:latin typeface="Times New Roman" charset="0"/>
              <a:ea typeface="ＭＳ Ｐゴシック" charset="0"/>
              <a:cs typeface="ＭＳ Ｐゴシック" charset="0"/>
            </a:endParaRPr>
          </a:p>
        </p:txBody>
      </p:sp>
      <p:sp>
        <p:nvSpPr>
          <p:cNvPr id="764931" name="Text Box 3"/>
          <p:cNvSpPr txBox="1">
            <a:spLocks noChangeArrowheads="1"/>
          </p:cNvSpPr>
          <p:nvPr/>
        </p:nvSpPr>
        <p:spPr bwMode="auto">
          <a:xfrm>
            <a:off x="533400" y="1524000"/>
            <a:ext cx="8264525" cy="4893647"/>
          </a:xfrm>
          <a:prstGeom prst="rect">
            <a:avLst/>
          </a:prstGeom>
          <a:solidFill>
            <a:schemeClr val="tx1"/>
          </a:solidFill>
          <a:ln w="9525" cmpd="sng">
            <a:noFill/>
            <a:prstDash val="sysDash"/>
            <a:miter lim="800000"/>
            <a:headEnd/>
            <a:tailEnd/>
          </a:ln>
        </p:spPr>
        <p:txBody>
          <a:bodyPr>
            <a:spAutoFit/>
          </a:bodyPr>
          <a:lstStyle>
            <a:lvl1pPr>
              <a:tabLst>
                <a:tab pos="396875" algn="l"/>
                <a:tab pos="914400" algn="l"/>
              </a:tabLst>
              <a:defRPr sz="2000" baseline="-25000">
                <a:solidFill>
                  <a:schemeClr val="tx1"/>
                </a:solidFill>
                <a:latin typeface="Times New Roman" charset="0"/>
                <a:ea typeface="ＭＳ Ｐゴシック" charset="0"/>
                <a:cs typeface="ＭＳ Ｐゴシック" charset="0"/>
              </a:defRPr>
            </a:lvl1pPr>
            <a:lvl2pPr marL="742950" indent="-285750">
              <a:tabLst>
                <a:tab pos="396875" algn="l"/>
                <a:tab pos="914400" algn="l"/>
              </a:tabLst>
              <a:defRPr sz="2000" baseline="-25000">
                <a:solidFill>
                  <a:schemeClr val="tx1"/>
                </a:solidFill>
                <a:latin typeface="Times New Roman" charset="0"/>
                <a:ea typeface="ＭＳ Ｐゴシック" charset="0"/>
              </a:defRPr>
            </a:lvl2pPr>
            <a:lvl3pPr marL="1143000" indent="-228600">
              <a:tabLst>
                <a:tab pos="396875" algn="l"/>
                <a:tab pos="914400" algn="l"/>
              </a:tabLst>
              <a:defRPr sz="2000" baseline="-25000">
                <a:solidFill>
                  <a:schemeClr val="tx1"/>
                </a:solidFill>
                <a:latin typeface="Times New Roman" charset="0"/>
                <a:ea typeface="ＭＳ Ｐゴシック" charset="0"/>
              </a:defRPr>
            </a:lvl3pPr>
            <a:lvl4pPr marL="1600200" indent="-228600">
              <a:tabLst>
                <a:tab pos="396875" algn="l"/>
                <a:tab pos="914400" algn="l"/>
              </a:tabLst>
              <a:defRPr sz="2000" baseline="-25000">
                <a:solidFill>
                  <a:schemeClr val="tx1"/>
                </a:solidFill>
                <a:latin typeface="Times New Roman" charset="0"/>
                <a:ea typeface="ＭＳ Ｐゴシック" charset="0"/>
              </a:defRPr>
            </a:lvl4pPr>
            <a:lvl5pPr marL="2057400" indent="-228600">
              <a:tabLst>
                <a:tab pos="396875" algn="l"/>
                <a:tab pos="914400" algn="l"/>
              </a:tabLst>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9pPr>
          </a:lstStyle>
          <a:p>
            <a:r>
              <a:rPr lang="en-US" sz="2400" b="1" baseline="0" dirty="0"/>
              <a:t>[</a:t>
            </a:r>
            <a:r>
              <a:rPr lang="en-US" sz="2400" b="1" i="1" baseline="0" dirty="0">
                <a:solidFill>
                  <a:srgbClr val="800000"/>
                </a:solidFill>
              </a:rPr>
              <a:t>Luke 22:31-34, 54-61a</a:t>
            </a:r>
            <a:r>
              <a:rPr lang="en-US" sz="2400" b="1" baseline="0" dirty="0">
                <a:solidFill>
                  <a:srgbClr val="800000"/>
                </a:solidFill>
              </a:rPr>
              <a:t> </a:t>
            </a:r>
          </a:p>
          <a:p>
            <a:endParaRPr lang="en-US" sz="2400" b="1" baseline="0" dirty="0">
              <a:solidFill>
                <a:srgbClr val="000000"/>
              </a:solidFill>
            </a:endParaRPr>
          </a:p>
          <a:p>
            <a:r>
              <a:rPr lang="ja-JP" altLang="en-US" sz="2400" i="1" baseline="0" dirty="0">
                <a:solidFill>
                  <a:srgbClr val="000000"/>
                </a:solidFill>
              </a:rPr>
              <a:t>“‘</a:t>
            </a:r>
            <a:r>
              <a:rPr lang="en-US" altLang="ja-JP" sz="2400" i="1" baseline="0" dirty="0">
                <a:solidFill>
                  <a:srgbClr val="000000"/>
                </a:solidFill>
              </a:rPr>
              <a:t>Simon, Simon, Satan has asked to sift you as wheat. But </a:t>
            </a:r>
          </a:p>
          <a:p>
            <a:r>
              <a:rPr lang="en-US" sz="2400" i="1" baseline="0" dirty="0">
                <a:solidFill>
                  <a:srgbClr val="000000"/>
                </a:solidFill>
              </a:rPr>
              <a:t>I have </a:t>
            </a:r>
            <a:r>
              <a:rPr lang="en-US" sz="2400" i="1" baseline="0" dirty="0">
                <a:solidFill>
                  <a:srgbClr val="278B29"/>
                </a:solidFill>
              </a:rPr>
              <a:t>prayed for you</a:t>
            </a:r>
            <a:r>
              <a:rPr lang="en-US" sz="2400" i="1" baseline="0" dirty="0">
                <a:solidFill>
                  <a:srgbClr val="000000"/>
                </a:solidFill>
              </a:rPr>
              <a:t>…</a:t>
            </a:r>
            <a:r>
              <a:rPr lang="ja-JP" altLang="en-US" sz="2400" i="1" baseline="0" dirty="0">
                <a:solidFill>
                  <a:srgbClr val="000000"/>
                </a:solidFill>
              </a:rPr>
              <a:t>’</a:t>
            </a:r>
            <a:endParaRPr lang="en-US" altLang="ja-JP" sz="2400" i="1" baseline="0" dirty="0">
              <a:solidFill>
                <a:srgbClr val="000000"/>
              </a:solidFill>
            </a:endParaRPr>
          </a:p>
          <a:p>
            <a:endParaRPr lang="en-US" sz="2400" i="1" baseline="0" dirty="0">
              <a:solidFill>
                <a:srgbClr val="000000"/>
              </a:solidFill>
            </a:endParaRPr>
          </a:p>
          <a:p>
            <a:r>
              <a:rPr lang="en-US" sz="2400" i="1" baseline="0" dirty="0">
                <a:solidFill>
                  <a:schemeClr val="hlink"/>
                </a:solidFill>
              </a:rPr>
              <a:t> </a:t>
            </a:r>
            <a:r>
              <a:rPr lang="en-US" sz="2400" i="1" baseline="0" dirty="0">
                <a:solidFill>
                  <a:srgbClr val="000000"/>
                </a:solidFill>
              </a:rPr>
              <a:t>	</a:t>
            </a:r>
            <a:r>
              <a:rPr lang="en-US" sz="2400" i="1" baseline="0" dirty="0">
                <a:solidFill>
                  <a:schemeClr val="hlink"/>
                </a:solidFill>
              </a:rPr>
              <a:t>Peter replied,</a:t>
            </a:r>
            <a:r>
              <a:rPr lang="ja-JP" altLang="en-US" sz="2400" i="1" baseline="0" dirty="0">
                <a:solidFill>
                  <a:schemeClr val="hlink"/>
                </a:solidFill>
              </a:rPr>
              <a:t>‘</a:t>
            </a:r>
            <a:r>
              <a:rPr lang="en-US" altLang="ja-JP" sz="2400" i="1" baseline="0" dirty="0">
                <a:solidFill>
                  <a:schemeClr val="hlink"/>
                </a:solidFill>
              </a:rPr>
              <a:t>Lord, I am ready to go with you to prison and to death.</a:t>
            </a:r>
            <a:r>
              <a:rPr lang="ja-JP" altLang="en-US" sz="2400" i="1" baseline="0" dirty="0">
                <a:solidFill>
                  <a:schemeClr val="hlink"/>
                </a:solidFill>
              </a:rPr>
              <a:t>’</a:t>
            </a:r>
            <a:endParaRPr lang="en-US" altLang="ja-JP" sz="2400" i="1" baseline="0" dirty="0">
              <a:solidFill>
                <a:schemeClr val="hlink"/>
              </a:solidFill>
            </a:endParaRPr>
          </a:p>
          <a:p>
            <a:r>
              <a:rPr lang="en-US" sz="2400" i="1" baseline="0" dirty="0">
                <a:solidFill>
                  <a:srgbClr val="000000"/>
                </a:solidFill>
              </a:rPr>
              <a:t>	…later that night another asserted, </a:t>
            </a:r>
            <a:r>
              <a:rPr lang="ja-JP" altLang="en-US" sz="2400" i="1" baseline="0" dirty="0">
                <a:solidFill>
                  <a:srgbClr val="000000"/>
                </a:solidFill>
              </a:rPr>
              <a:t>‘</a:t>
            </a:r>
            <a:r>
              <a:rPr lang="en-US" altLang="ja-JP" sz="2400" i="1" baseline="0" dirty="0">
                <a:solidFill>
                  <a:srgbClr val="000000"/>
                </a:solidFill>
              </a:rPr>
              <a:t>Certainly this fellow was with him, for he is a Galilean.</a:t>
            </a:r>
            <a:r>
              <a:rPr lang="ja-JP" altLang="en-US" sz="2400" i="1" baseline="0" dirty="0">
                <a:solidFill>
                  <a:srgbClr val="000000"/>
                </a:solidFill>
              </a:rPr>
              <a:t>’</a:t>
            </a:r>
            <a:endParaRPr lang="en-US" altLang="ja-JP" sz="2400" i="1" baseline="0" dirty="0">
              <a:solidFill>
                <a:srgbClr val="000000"/>
              </a:solidFill>
            </a:endParaRPr>
          </a:p>
          <a:p>
            <a:r>
              <a:rPr lang="en-US" sz="2400" i="1" baseline="0" dirty="0">
                <a:solidFill>
                  <a:srgbClr val="000000"/>
                </a:solidFill>
              </a:rPr>
              <a:t>	</a:t>
            </a:r>
            <a:r>
              <a:rPr lang="en-US" sz="2400" i="1" baseline="0" dirty="0">
                <a:solidFill>
                  <a:schemeClr val="hlink"/>
                </a:solidFill>
              </a:rPr>
              <a:t>Peter replied,</a:t>
            </a:r>
            <a:r>
              <a:rPr lang="ja-JP" altLang="en-US" sz="2400" i="1" baseline="0" dirty="0">
                <a:solidFill>
                  <a:schemeClr val="hlink"/>
                </a:solidFill>
              </a:rPr>
              <a:t>‘</a:t>
            </a:r>
            <a:r>
              <a:rPr lang="en-US" altLang="ja-JP" sz="2400" i="1" baseline="0" dirty="0">
                <a:solidFill>
                  <a:schemeClr val="hlink"/>
                </a:solidFill>
              </a:rPr>
              <a:t>Man, I don</a:t>
            </a:r>
            <a:r>
              <a:rPr lang="ja-JP" altLang="en-US" sz="2400" i="1" baseline="0" dirty="0">
                <a:solidFill>
                  <a:schemeClr val="hlink"/>
                </a:solidFill>
              </a:rPr>
              <a:t>’</a:t>
            </a:r>
            <a:r>
              <a:rPr lang="en-US" altLang="ja-JP" sz="2400" i="1" baseline="0" dirty="0">
                <a:solidFill>
                  <a:schemeClr val="hlink"/>
                </a:solidFill>
              </a:rPr>
              <a:t>t know what you’re talking about!</a:t>
            </a:r>
            <a:r>
              <a:rPr lang="ja-JP" altLang="en-US" sz="2400" i="1" baseline="0" dirty="0">
                <a:solidFill>
                  <a:schemeClr val="hlink"/>
                </a:solidFill>
              </a:rPr>
              <a:t>’</a:t>
            </a:r>
            <a:r>
              <a:rPr lang="en-US" altLang="ja-JP" sz="2400" i="1" baseline="0" dirty="0">
                <a:solidFill>
                  <a:schemeClr val="hlink"/>
                </a:solidFill>
              </a:rPr>
              <a:t> Just as he was speaking, the rooster crowed.</a:t>
            </a:r>
          </a:p>
          <a:p>
            <a:endParaRPr lang="en-US" sz="2400" i="1" baseline="0" dirty="0">
              <a:solidFill>
                <a:schemeClr val="hlink"/>
              </a:solidFill>
            </a:endParaRPr>
          </a:p>
          <a:p>
            <a:r>
              <a:rPr lang="en-US" sz="2400" i="1" baseline="0" dirty="0">
                <a:solidFill>
                  <a:srgbClr val="000000"/>
                </a:solidFill>
              </a:rPr>
              <a:t>The Lord turned and looked straight at Peter.</a:t>
            </a:r>
            <a:r>
              <a:rPr lang="ja-JP" altLang="en-US" sz="2400" i="1" baseline="0" dirty="0">
                <a:solidFill>
                  <a:srgbClr val="000000"/>
                </a:solidFill>
              </a:rPr>
              <a:t>”</a:t>
            </a:r>
            <a:endParaRPr lang="en-US" sz="2400" i="1" baseline="0" dirty="0">
              <a:solidFill>
                <a:schemeClr val="hlink"/>
              </a:solidFill>
            </a:endParaRPr>
          </a:p>
        </p:txBody>
      </p:sp>
    </p:spTree>
    <p:extLst>
      <p:ext uri="{BB962C8B-B14F-4D97-AF65-F5344CB8AC3E}">
        <p14:creationId xmlns:p14="http://schemas.microsoft.com/office/powerpoint/2010/main" val="779049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4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493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3"/>
          <p:cNvSpPr>
            <a:spLocks noGrp="1"/>
          </p:cNvSpPr>
          <p:nvPr>
            <p:ph type="title"/>
          </p:nvPr>
        </p:nvSpPr>
        <p:spPr>
          <a:xfrm>
            <a:off x="685800" y="457200"/>
            <a:ext cx="7772400" cy="1219200"/>
          </a:xfrm>
        </p:spPr>
        <p:txBody>
          <a:bodyPr/>
          <a:lstStyle/>
          <a:p>
            <a:r>
              <a:rPr lang="en-US" sz="3200" b="1" dirty="0">
                <a:solidFill>
                  <a:srgbClr val="631908"/>
                </a:solidFill>
                <a:effectLst/>
                <a:latin typeface="Arial"/>
                <a:cs typeface="Arial"/>
              </a:rPr>
              <a:t>Profiling Biblical Characters</a:t>
            </a:r>
          </a:p>
        </p:txBody>
      </p:sp>
      <p:sp>
        <p:nvSpPr>
          <p:cNvPr id="5" name="Content Placeholder 4"/>
          <p:cNvSpPr>
            <a:spLocks noGrp="1"/>
          </p:cNvSpPr>
          <p:nvPr>
            <p:ph idx="1"/>
          </p:nvPr>
        </p:nvSpPr>
        <p:spPr>
          <a:xfrm>
            <a:off x="685800" y="1524000"/>
            <a:ext cx="7772400" cy="4114800"/>
          </a:xfrm>
        </p:spPr>
        <p:txBody>
          <a:bodyPr/>
          <a:lstStyle/>
          <a:p>
            <a:pPr marL="457200" indent="-457200">
              <a:lnSpc>
                <a:spcPct val="90000"/>
              </a:lnSpc>
              <a:buClr>
                <a:schemeClr val="accent5">
                  <a:lumMod val="25000"/>
                </a:schemeClr>
              </a:buClr>
              <a:buSzPct val="100000"/>
              <a:buFont typeface="+mj-lt"/>
              <a:buAutoNum type="arabicPeriod"/>
            </a:pPr>
            <a:r>
              <a:rPr lang="en-US" sz="2400" dirty="0">
                <a:solidFill>
                  <a:srgbClr val="363636"/>
                </a:solidFill>
                <a:effectLst/>
                <a:latin typeface="Arial"/>
                <a:cs typeface="Arial"/>
              </a:rPr>
              <a:t>Focus on passages that describe human </a:t>
            </a:r>
            <a:r>
              <a:rPr lang="en-US" sz="2400" u="sng" dirty="0">
                <a:solidFill>
                  <a:srgbClr val="631908"/>
                </a:solidFill>
                <a:effectLst/>
                <a:latin typeface="Arial"/>
                <a:cs typeface="Arial"/>
              </a:rPr>
              <a:t>behavior</a:t>
            </a:r>
            <a:r>
              <a:rPr lang="en-US" sz="2400" dirty="0">
                <a:solidFill>
                  <a:srgbClr val="631908"/>
                </a:solidFill>
                <a:effectLst/>
                <a:latin typeface="Arial"/>
                <a:cs typeface="Arial"/>
              </a:rPr>
              <a:t>.</a:t>
            </a:r>
          </a:p>
          <a:p>
            <a:pPr marL="457200" indent="-457200">
              <a:lnSpc>
                <a:spcPct val="90000"/>
              </a:lnSpc>
              <a:buClr>
                <a:schemeClr val="accent5">
                  <a:lumMod val="25000"/>
                </a:schemeClr>
              </a:buClr>
              <a:buSzPct val="100000"/>
              <a:buFont typeface="+mj-lt"/>
              <a:buAutoNum type="arabicPeriod"/>
            </a:pPr>
            <a:r>
              <a:rPr lang="en-US" sz="2400" dirty="0">
                <a:solidFill>
                  <a:srgbClr val="363636"/>
                </a:solidFill>
                <a:effectLst/>
                <a:latin typeface="Arial"/>
                <a:cs typeface="Arial"/>
              </a:rPr>
              <a:t>Accept the recorded biblical behavioral account as     </a:t>
            </a:r>
            <a:r>
              <a:rPr lang="en-US" sz="2400" u="sng" dirty="0">
                <a:solidFill>
                  <a:srgbClr val="631908"/>
                </a:solidFill>
                <a:effectLst/>
                <a:latin typeface="Arial"/>
                <a:cs typeface="Arial"/>
              </a:rPr>
              <a:t>accurate</a:t>
            </a:r>
            <a:r>
              <a:rPr lang="en-US" sz="2400" dirty="0">
                <a:solidFill>
                  <a:srgbClr val="631908"/>
                </a:solidFill>
                <a:effectLst/>
                <a:latin typeface="Arial"/>
                <a:cs typeface="Arial"/>
              </a:rPr>
              <a:t>.</a:t>
            </a:r>
          </a:p>
          <a:p>
            <a:pPr marL="457200" indent="-457200">
              <a:lnSpc>
                <a:spcPct val="90000"/>
              </a:lnSpc>
              <a:buClr>
                <a:schemeClr val="accent5">
                  <a:lumMod val="25000"/>
                </a:schemeClr>
              </a:buClr>
              <a:buSzPct val="100000"/>
              <a:buFont typeface="+mj-lt"/>
              <a:buAutoNum type="arabicPeriod"/>
            </a:pPr>
            <a:r>
              <a:rPr lang="en-US" sz="2400" dirty="0">
                <a:solidFill>
                  <a:srgbClr val="363636"/>
                </a:solidFill>
                <a:effectLst/>
                <a:latin typeface="Arial"/>
                <a:cs typeface="Arial"/>
              </a:rPr>
              <a:t>Initially, select passages that describe an </a:t>
            </a:r>
            <a:r>
              <a:rPr lang="en-US" sz="2400" u="sng" dirty="0">
                <a:solidFill>
                  <a:schemeClr val="accent5">
                    <a:lumMod val="25000"/>
                  </a:schemeClr>
                </a:solidFill>
                <a:effectLst/>
                <a:latin typeface="Arial"/>
                <a:cs typeface="Arial"/>
              </a:rPr>
              <a:t>unusual</a:t>
            </a:r>
            <a:r>
              <a:rPr lang="en-US" sz="2400" dirty="0">
                <a:solidFill>
                  <a:schemeClr val="accent5">
                    <a:lumMod val="25000"/>
                  </a:schemeClr>
                </a:solidFill>
                <a:effectLst/>
                <a:latin typeface="Arial"/>
                <a:cs typeface="Arial"/>
              </a:rPr>
              <a:t> </a:t>
            </a:r>
            <a:r>
              <a:rPr lang="en-US" sz="2400" dirty="0">
                <a:solidFill>
                  <a:srgbClr val="363636"/>
                </a:solidFill>
                <a:effectLst/>
                <a:latin typeface="Arial"/>
                <a:cs typeface="Arial"/>
              </a:rPr>
              <a:t>   event that includes a </a:t>
            </a:r>
            <a:r>
              <a:rPr lang="en-US" sz="2400" u="sng" dirty="0">
                <a:solidFill>
                  <a:srgbClr val="631908"/>
                </a:solidFill>
                <a:effectLst/>
                <a:latin typeface="Arial"/>
                <a:cs typeface="Arial"/>
              </a:rPr>
              <a:t>fearful</a:t>
            </a:r>
            <a:r>
              <a:rPr lang="en-US" sz="2400" dirty="0">
                <a:effectLst/>
                <a:latin typeface="Arial"/>
                <a:cs typeface="Arial"/>
              </a:rPr>
              <a:t> </a:t>
            </a:r>
            <a:r>
              <a:rPr lang="en-US" sz="2400" dirty="0">
                <a:solidFill>
                  <a:srgbClr val="363636"/>
                </a:solidFill>
                <a:effectLst/>
                <a:latin typeface="Arial"/>
                <a:cs typeface="Arial"/>
              </a:rPr>
              <a:t>response followed by a unique </a:t>
            </a:r>
            <a:r>
              <a:rPr lang="en-US" sz="2400" u="sng" dirty="0">
                <a:solidFill>
                  <a:srgbClr val="631908"/>
                </a:solidFill>
                <a:effectLst/>
                <a:latin typeface="Arial"/>
                <a:cs typeface="Arial"/>
              </a:rPr>
              <a:t>contrasting</a:t>
            </a:r>
            <a:r>
              <a:rPr lang="en-US" sz="2400" dirty="0">
                <a:effectLst/>
                <a:latin typeface="Arial"/>
                <a:cs typeface="Arial"/>
              </a:rPr>
              <a:t> </a:t>
            </a:r>
            <a:r>
              <a:rPr lang="en-US" sz="2400" dirty="0">
                <a:solidFill>
                  <a:srgbClr val="363636"/>
                </a:solidFill>
                <a:effectLst/>
                <a:latin typeface="Arial"/>
                <a:cs typeface="Arial"/>
              </a:rPr>
              <a:t>behavioral reaction. </a:t>
            </a:r>
          </a:p>
          <a:p>
            <a:pPr marL="457200" indent="-457200">
              <a:buClr>
                <a:schemeClr val="accent5">
                  <a:lumMod val="25000"/>
                </a:schemeClr>
              </a:buClr>
              <a:buSzPct val="100000"/>
              <a:buFont typeface="+mj-lt"/>
              <a:buAutoNum type="arabicPeriod"/>
            </a:pPr>
            <a:r>
              <a:rPr lang="en-US" sz="2400" dirty="0">
                <a:solidFill>
                  <a:srgbClr val="363636"/>
                </a:solidFill>
                <a:effectLst/>
                <a:latin typeface="Arial"/>
                <a:cs typeface="Arial"/>
              </a:rPr>
              <a:t>Note specific </a:t>
            </a:r>
            <a:r>
              <a:rPr lang="en-US" sz="2400" u="sng" dirty="0">
                <a:solidFill>
                  <a:srgbClr val="631908"/>
                </a:solidFill>
                <a:effectLst/>
                <a:latin typeface="Arial"/>
                <a:cs typeface="Arial"/>
              </a:rPr>
              <a:t>traits</a:t>
            </a:r>
            <a:r>
              <a:rPr lang="en-US" sz="2400" dirty="0">
                <a:effectLst/>
                <a:latin typeface="Arial"/>
                <a:cs typeface="Arial"/>
              </a:rPr>
              <a:t> </a:t>
            </a:r>
            <a:r>
              <a:rPr lang="en-US" sz="2400" dirty="0">
                <a:solidFill>
                  <a:srgbClr val="363636"/>
                </a:solidFill>
                <a:effectLst/>
                <a:latin typeface="Arial"/>
                <a:cs typeface="Arial"/>
              </a:rPr>
              <a:t>that would accurately describe the actions or responses of biblical characters and associate them with words on the DISC continuums.</a:t>
            </a:r>
          </a:p>
          <a:p>
            <a:pPr marL="457200" indent="-457200">
              <a:buClr>
                <a:schemeClr val="accent5">
                  <a:lumMod val="25000"/>
                </a:schemeClr>
              </a:buClr>
              <a:buSzPct val="100000"/>
              <a:buFont typeface="+mj-lt"/>
              <a:buAutoNum type="arabicPeriod"/>
            </a:pPr>
            <a:r>
              <a:rPr lang="en-US" sz="2400" dirty="0">
                <a:solidFill>
                  <a:srgbClr val="363636"/>
                </a:solidFill>
                <a:effectLst/>
                <a:latin typeface="Arial"/>
                <a:cs typeface="Arial"/>
              </a:rPr>
              <a:t>Determine whether these traits </a:t>
            </a:r>
            <a:r>
              <a:rPr lang="en-US" sz="2400" u="sng" dirty="0">
                <a:solidFill>
                  <a:srgbClr val="631908"/>
                </a:solidFill>
                <a:effectLst/>
                <a:latin typeface="Arial"/>
                <a:cs typeface="Arial"/>
              </a:rPr>
              <a:t>cluster</a:t>
            </a:r>
            <a:r>
              <a:rPr lang="en-US" sz="2400" dirty="0">
                <a:solidFill>
                  <a:srgbClr val="363636"/>
                </a:solidFill>
                <a:effectLst/>
                <a:latin typeface="Arial"/>
                <a:cs typeface="Arial"/>
              </a:rPr>
              <a:t> on the four DISC continuums into </a:t>
            </a:r>
            <a:r>
              <a:rPr lang="en-US" sz="2400" u="sng" dirty="0">
                <a:solidFill>
                  <a:srgbClr val="631908"/>
                </a:solidFill>
                <a:effectLst/>
                <a:latin typeface="Arial"/>
                <a:cs typeface="Arial"/>
              </a:rPr>
              <a:t>definable</a:t>
            </a:r>
            <a:r>
              <a:rPr lang="en-US" sz="2400" dirty="0">
                <a:solidFill>
                  <a:srgbClr val="631908"/>
                </a:solidFill>
                <a:effectLst/>
                <a:latin typeface="Arial"/>
                <a:cs typeface="Arial"/>
              </a:rPr>
              <a:t> </a:t>
            </a:r>
            <a:r>
              <a:rPr lang="en-US" sz="2400" dirty="0">
                <a:solidFill>
                  <a:schemeClr val="accent4">
                    <a:lumMod val="25000"/>
                  </a:schemeClr>
                </a:solidFill>
                <a:effectLst/>
                <a:latin typeface="Arial"/>
                <a:cs typeface="Arial"/>
              </a:rPr>
              <a:t>behavior profile.   </a:t>
            </a:r>
          </a:p>
        </p:txBody>
      </p:sp>
    </p:spTree>
    <p:extLst>
      <p:ext uri="{BB962C8B-B14F-4D97-AF65-F5344CB8AC3E}">
        <p14:creationId xmlns:p14="http://schemas.microsoft.com/office/powerpoint/2010/main" val="829223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65954" name="Rectangle 2"/>
          <p:cNvSpPr>
            <a:spLocks noGrp="1" noChangeArrowheads="1"/>
          </p:cNvSpPr>
          <p:nvPr>
            <p:ph type="title"/>
          </p:nvPr>
        </p:nvSpPr>
        <p:spPr>
          <a:xfrm>
            <a:off x="685800" y="304800"/>
            <a:ext cx="7772400" cy="1219200"/>
          </a:xfrm>
        </p:spPr>
        <p:txBody>
          <a:bodyPr/>
          <a:lstStyle/>
          <a:p>
            <a:pPr algn="l">
              <a:defRPr/>
            </a:pPr>
            <a:r>
              <a:rPr lang="en-US" sz="2400" b="1" dirty="0">
                <a:solidFill>
                  <a:schemeClr val="accent5">
                    <a:lumMod val="25000"/>
                  </a:schemeClr>
                </a:solidFill>
                <a:effectLst/>
                <a:latin typeface="Times New Roman" charset="0"/>
                <a:ea typeface="ＭＳ Ｐゴシック" charset="0"/>
                <a:cs typeface="ＭＳ Ｐゴシック" charset="0"/>
              </a:rPr>
              <a:t>6.  For the Spirit to control the person, the unique, sinful</a:t>
            </a:r>
            <a:br>
              <a:rPr lang="en-US" sz="2400" b="1" dirty="0">
                <a:solidFill>
                  <a:schemeClr val="accent5">
                    <a:lumMod val="25000"/>
                  </a:schemeClr>
                </a:solidFill>
                <a:effectLst/>
                <a:latin typeface="Times New Roman" charset="0"/>
                <a:ea typeface="ＭＳ Ｐゴシック" charset="0"/>
                <a:cs typeface="ＭＳ Ｐゴシック" charset="0"/>
              </a:rPr>
            </a:br>
            <a:r>
              <a:rPr lang="en-US" sz="2400" b="1" dirty="0">
                <a:solidFill>
                  <a:schemeClr val="accent5">
                    <a:lumMod val="25000"/>
                  </a:schemeClr>
                </a:solidFill>
                <a:effectLst/>
                <a:latin typeface="Times New Roman" charset="0"/>
                <a:ea typeface="ＭＳ Ｐゴシック" charset="0"/>
                <a:cs typeface="ＭＳ Ｐゴシック" charset="0"/>
              </a:rPr>
              <a:t>part of each individual’s style must be </a:t>
            </a:r>
            <a:r>
              <a:rPr lang="en-US" sz="2400" b="1" u="sng" dirty="0">
                <a:solidFill>
                  <a:srgbClr val="FF0000"/>
                </a:solidFill>
                <a:effectLst/>
                <a:latin typeface="Times New Roman" charset="0"/>
                <a:ea typeface="ＭＳ Ｐゴシック" charset="0"/>
                <a:cs typeface="ＭＳ Ｐゴシック" charset="0"/>
              </a:rPr>
              <a:t>broken</a:t>
            </a:r>
            <a:r>
              <a:rPr lang="en-US" sz="2400" b="1" dirty="0">
                <a:solidFill>
                  <a:srgbClr val="FF0000"/>
                </a:solidFill>
                <a:effectLst/>
                <a:latin typeface="Times New Roman" charset="0"/>
                <a:ea typeface="ＭＳ Ｐゴシック" charset="0"/>
                <a:cs typeface="ＭＳ Ｐゴシック" charset="0"/>
              </a:rPr>
              <a:t>.</a:t>
            </a:r>
            <a:endParaRPr lang="en-US" b="1" dirty="0">
              <a:solidFill>
                <a:srgbClr val="FF0000"/>
              </a:solidFill>
              <a:effectLst/>
              <a:latin typeface="Times New Roman" charset="0"/>
              <a:ea typeface="ＭＳ Ｐゴシック" charset="0"/>
              <a:cs typeface="ＭＳ Ｐゴシック" charset="0"/>
            </a:endParaRPr>
          </a:p>
        </p:txBody>
      </p:sp>
      <p:sp>
        <p:nvSpPr>
          <p:cNvPr id="765955" name="Text Box 3"/>
          <p:cNvSpPr txBox="1">
            <a:spLocks noChangeArrowheads="1"/>
          </p:cNvSpPr>
          <p:nvPr/>
        </p:nvSpPr>
        <p:spPr bwMode="auto">
          <a:xfrm>
            <a:off x="533400" y="1676400"/>
            <a:ext cx="8264525" cy="4549775"/>
          </a:xfrm>
          <a:prstGeom prst="rect">
            <a:avLst/>
          </a:prstGeom>
          <a:solidFill>
            <a:schemeClr val="tx1"/>
          </a:solidFill>
          <a:ln w="9525" cmpd="sng">
            <a:solidFill>
              <a:srgbClr val="74051B"/>
            </a:solidFill>
            <a:prstDash val="sysDash"/>
            <a:miter lim="800000"/>
            <a:headEnd/>
            <a:tailEnd/>
          </a:ln>
        </p:spPr>
        <p:txBody>
          <a:bodyPr>
            <a:spAutoFit/>
          </a:bodyPr>
          <a:lstStyle>
            <a:lvl1pPr>
              <a:tabLst>
                <a:tab pos="396875" algn="l"/>
                <a:tab pos="914400" algn="l"/>
              </a:tabLst>
              <a:defRPr sz="2000" baseline="-25000">
                <a:solidFill>
                  <a:schemeClr val="tx1"/>
                </a:solidFill>
                <a:latin typeface="Times New Roman" charset="0"/>
                <a:ea typeface="ＭＳ Ｐゴシック" charset="0"/>
                <a:cs typeface="ＭＳ Ｐゴシック" charset="0"/>
              </a:defRPr>
            </a:lvl1pPr>
            <a:lvl2pPr marL="742950" indent="-285750">
              <a:tabLst>
                <a:tab pos="396875" algn="l"/>
                <a:tab pos="914400" algn="l"/>
              </a:tabLst>
              <a:defRPr sz="2000" baseline="-25000">
                <a:solidFill>
                  <a:schemeClr val="tx1"/>
                </a:solidFill>
                <a:latin typeface="Times New Roman" charset="0"/>
                <a:ea typeface="ＭＳ Ｐゴシック" charset="0"/>
              </a:defRPr>
            </a:lvl2pPr>
            <a:lvl3pPr marL="1143000" indent="-228600">
              <a:tabLst>
                <a:tab pos="396875" algn="l"/>
                <a:tab pos="914400" algn="l"/>
              </a:tabLst>
              <a:defRPr sz="2000" baseline="-25000">
                <a:solidFill>
                  <a:schemeClr val="tx1"/>
                </a:solidFill>
                <a:latin typeface="Times New Roman" charset="0"/>
                <a:ea typeface="ＭＳ Ｐゴシック" charset="0"/>
              </a:defRPr>
            </a:lvl3pPr>
            <a:lvl4pPr marL="1600200" indent="-228600">
              <a:tabLst>
                <a:tab pos="396875" algn="l"/>
                <a:tab pos="914400" algn="l"/>
              </a:tabLst>
              <a:defRPr sz="2000" baseline="-25000">
                <a:solidFill>
                  <a:schemeClr val="tx1"/>
                </a:solidFill>
                <a:latin typeface="Times New Roman" charset="0"/>
                <a:ea typeface="ＭＳ Ｐゴシック" charset="0"/>
              </a:defRPr>
            </a:lvl4pPr>
            <a:lvl5pPr marL="2057400" indent="-228600">
              <a:tabLst>
                <a:tab pos="396875" algn="l"/>
                <a:tab pos="914400" algn="l"/>
              </a:tabLst>
              <a:defRPr sz="2000" baseline="-250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96875" algn="l"/>
                <a:tab pos="914400" algn="l"/>
              </a:tabLst>
              <a:defRPr sz="2000" baseline="-25000">
                <a:solidFill>
                  <a:schemeClr val="tx1"/>
                </a:solidFill>
                <a:latin typeface="Times New Roman" charset="0"/>
                <a:ea typeface="ＭＳ Ｐゴシック" charset="0"/>
              </a:defRPr>
            </a:lvl9pPr>
          </a:lstStyle>
          <a:p>
            <a:r>
              <a:rPr lang="en-US" sz="2400" b="1" baseline="0" dirty="0">
                <a:solidFill>
                  <a:srgbClr val="800000"/>
                </a:solidFill>
              </a:rPr>
              <a:t>[</a:t>
            </a:r>
            <a:r>
              <a:rPr lang="en-US" sz="2400" b="1" i="1" baseline="0" dirty="0">
                <a:solidFill>
                  <a:srgbClr val="800000"/>
                </a:solidFill>
              </a:rPr>
              <a:t>Matthew 26:75, Luke 22:62, Mark 14:72</a:t>
            </a:r>
            <a:endParaRPr lang="en-US" sz="2400" b="1" baseline="0" dirty="0">
              <a:solidFill>
                <a:srgbClr val="800000"/>
              </a:solidFill>
            </a:endParaRPr>
          </a:p>
          <a:p>
            <a:endParaRPr lang="en-US" sz="2400" b="1" baseline="0" dirty="0">
              <a:solidFill>
                <a:schemeClr val="hlink"/>
              </a:solidFill>
            </a:endParaRPr>
          </a:p>
          <a:p>
            <a:r>
              <a:rPr lang="ja-JP" altLang="en-US" sz="2400" i="1" baseline="0" dirty="0">
                <a:solidFill>
                  <a:schemeClr val="hlink"/>
                </a:solidFill>
              </a:rPr>
              <a:t>“</a:t>
            </a:r>
            <a:r>
              <a:rPr lang="en-US" altLang="ja-JP" sz="2400" i="1" baseline="0" dirty="0">
                <a:solidFill>
                  <a:schemeClr val="hlink"/>
                </a:solidFill>
              </a:rPr>
              <a:t>Then he began to call down curses on himself and he swore to them, </a:t>
            </a:r>
            <a:r>
              <a:rPr lang="ja-JP" altLang="en-US" sz="2400" i="1" baseline="0" dirty="0">
                <a:solidFill>
                  <a:schemeClr val="hlink"/>
                </a:solidFill>
              </a:rPr>
              <a:t>‘</a:t>
            </a:r>
            <a:r>
              <a:rPr lang="en-US" altLang="ja-JP" sz="2400" i="1" baseline="0" dirty="0">
                <a:solidFill>
                  <a:schemeClr val="hlink"/>
                </a:solidFill>
              </a:rPr>
              <a:t>I don’t know the man!</a:t>
            </a:r>
            <a:r>
              <a:rPr lang="ja-JP" altLang="en-US" sz="2400" i="1" baseline="0" dirty="0">
                <a:solidFill>
                  <a:schemeClr val="hlink"/>
                </a:solidFill>
              </a:rPr>
              <a:t>’</a:t>
            </a:r>
            <a:r>
              <a:rPr lang="en-US" altLang="ja-JP" sz="2400" i="1" baseline="0" dirty="0">
                <a:solidFill>
                  <a:schemeClr val="hlink"/>
                </a:solidFill>
              </a:rPr>
              <a:t> </a:t>
            </a:r>
          </a:p>
          <a:p>
            <a:endParaRPr lang="en-US" sz="2400" i="1" baseline="0" dirty="0">
              <a:solidFill>
                <a:schemeClr val="hlink"/>
              </a:solidFill>
            </a:endParaRPr>
          </a:p>
          <a:p>
            <a:r>
              <a:rPr lang="en-US" sz="2400" i="1" baseline="0" dirty="0">
                <a:solidFill>
                  <a:schemeClr val="hlink"/>
                </a:solidFill>
              </a:rPr>
              <a:t>Immediately a rooster crowed…</a:t>
            </a:r>
          </a:p>
          <a:p>
            <a:endParaRPr lang="en-US" sz="2400" i="1" baseline="0" dirty="0">
              <a:solidFill>
                <a:schemeClr val="hlink"/>
              </a:solidFill>
            </a:endParaRPr>
          </a:p>
          <a:p>
            <a:r>
              <a:rPr lang="en-US" sz="2400" i="1" baseline="0" dirty="0">
                <a:solidFill>
                  <a:srgbClr val="000000"/>
                </a:solidFill>
              </a:rPr>
              <a:t>...The Lord turned and looked straight at Peter.</a:t>
            </a:r>
          </a:p>
          <a:p>
            <a:endParaRPr lang="en-US" sz="2400" i="1" baseline="0" dirty="0">
              <a:solidFill>
                <a:srgbClr val="000000"/>
              </a:solidFill>
            </a:endParaRPr>
          </a:p>
          <a:p>
            <a:r>
              <a:rPr lang="en-US" sz="2400" i="1" baseline="0" dirty="0">
                <a:solidFill>
                  <a:srgbClr val="000000"/>
                </a:solidFill>
              </a:rPr>
              <a:t>...Then Peter remembered the word Jesus had spoken to him: </a:t>
            </a:r>
            <a:r>
              <a:rPr lang="ja-JP" altLang="en-US" sz="2400" i="1" baseline="0" dirty="0">
                <a:solidFill>
                  <a:srgbClr val="000000"/>
                </a:solidFill>
              </a:rPr>
              <a:t>‘</a:t>
            </a:r>
            <a:r>
              <a:rPr lang="en-US" altLang="ja-JP" sz="2400" i="1" baseline="0" dirty="0">
                <a:solidFill>
                  <a:srgbClr val="000000"/>
                </a:solidFill>
              </a:rPr>
              <a:t>Before the rooster crows today, you will disown me three times.</a:t>
            </a:r>
            <a:r>
              <a:rPr lang="ja-JP" altLang="en-US" sz="2400" i="1" baseline="0" dirty="0">
                <a:solidFill>
                  <a:srgbClr val="000000"/>
                </a:solidFill>
              </a:rPr>
              <a:t>’</a:t>
            </a:r>
            <a:r>
              <a:rPr lang="en-US" altLang="ja-JP" sz="2400" i="1" baseline="0" dirty="0">
                <a:solidFill>
                  <a:srgbClr val="000000"/>
                </a:solidFill>
              </a:rPr>
              <a:t>  And he went outside and </a:t>
            </a:r>
            <a:r>
              <a:rPr lang="en-US" altLang="ja-JP" sz="2400" i="1" baseline="0">
                <a:solidFill>
                  <a:srgbClr val="000000"/>
                </a:solidFill>
              </a:rPr>
              <a:t>wept bitterly.</a:t>
            </a:r>
            <a:r>
              <a:rPr lang="ja-JP" altLang="en-US" sz="2400" i="1" baseline="0">
                <a:solidFill>
                  <a:srgbClr val="000000"/>
                </a:solidFill>
              </a:rPr>
              <a:t>”</a:t>
            </a:r>
            <a:endParaRPr lang="en-US" sz="2400" i="1" baseline="0" dirty="0">
              <a:solidFill>
                <a:srgbClr val="000000"/>
              </a:solidFill>
            </a:endParaRPr>
          </a:p>
        </p:txBody>
      </p:sp>
    </p:spTree>
    <p:extLst>
      <p:ext uri="{BB962C8B-B14F-4D97-AF65-F5344CB8AC3E}">
        <p14:creationId xmlns:p14="http://schemas.microsoft.com/office/powerpoint/2010/main" val="29870018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5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5"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009666" name="Rectangle 2"/>
          <p:cNvSpPr>
            <a:spLocks noGrp="1" noChangeArrowheads="1"/>
          </p:cNvSpPr>
          <p:nvPr>
            <p:ph type="ctrTitle"/>
          </p:nvPr>
        </p:nvSpPr>
        <p:spPr>
          <a:xfrm>
            <a:off x="838200" y="1143000"/>
            <a:ext cx="7772400" cy="1470025"/>
          </a:xfrm>
        </p:spPr>
        <p:txBody>
          <a:bodyPr/>
          <a:lstStyle/>
          <a:p>
            <a:pPr>
              <a:defRPr/>
            </a:pPr>
            <a:r>
              <a:rPr lang="en-US" dirty="0">
                <a:solidFill>
                  <a:schemeClr val="accent5">
                    <a:lumMod val="25000"/>
                  </a:schemeClr>
                </a:solidFill>
                <a:effectLst/>
                <a:latin typeface="Times New Roman" charset="0"/>
                <a:ea typeface="ＭＳ Ｐゴシック" charset="0"/>
                <a:cs typeface="ＭＳ Ｐゴシック" charset="0"/>
              </a:rPr>
              <a:t>Once brokenness occurs, only then does an individual become teachable </a:t>
            </a:r>
          </a:p>
        </p:txBody>
      </p:sp>
      <p:sp>
        <p:nvSpPr>
          <p:cNvPr id="1009667" name="Rectangle 3"/>
          <p:cNvSpPr>
            <a:spLocks noGrp="1" noChangeArrowheads="1"/>
          </p:cNvSpPr>
          <p:nvPr>
            <p:ph type="subTitle" idx="1"/>
          </p:nvPr>
        </p:nvSpPr>
        <p:spPr>
          <a:xfrm>
            <a:off x="1447800" y="3276600"/>
            <a:ext cx="6781800" cy="2743200"/>
          </a:xfrm>
        </p:spPr>
        <p:txBody>
          <a:bodyPr/>
          <a:lstStyle/>
          <a:p>
            <a:pPr>
              <a:defRPr/>
            </a:pPr>
            <a:r>
              <a:rPr lang="en-US" dirty="0">
                <a:solidFill>
                  <a:schemeClr val="accent4">
                    <a:lumMod val="25000"/>
                  </a:schemeClr>
                </a:solidFill>
                <a:effectLst/>
                <a:latin typeface="Times New Roman" charset="0"/>
                <a:ea typeface="ＭＳ Ｐゴシック" charset="0"/>
                <a:cs typeface="ＭＳ Ｐゴシック" charset="0"/>
              </a:rPr>
              <a:t>The challenge of a </a:t>
            </a:r>
            <a:r>
              <a:rPr lang="en-US" b="1" i="1" dirty="0">
                <a:solidFill>
                  <a:schemeClr val="accent5">
                    <a:lumMod val="25000"/>
                  </a:schemeClr>
                </a:solidFill>
                <a:effectLst/>
                <a:latin typeface="Times New Roman" charset="0"/>
                <a:ea typeface="ＭＳ Ｐゴシック" charset="0"/>
                <a:cs typeface="ＭＳ Ｐゴシック" charset="0"/>
              </a:rPr>
              <a:t>master/teacher </a:t>
            </a:r>
            <a:r>
              <a:rPr lang="en-US" dirty="0">
                <a:solidFill>
                  <a:schemeClr val="accent4">
                    <a:lumMod val="25000"/>
                  </a:schemeClr>
                </a:solidFill>
                <a:effectLst/>
                <a:latin typeface="Times New Roman" charset="0"/>
                <a:ea typeface="ＭＳ Ｐゴシック" charset="0"/>
                <a:cs typeface="ＭＳ Ｐゴシック" charset="0"/>
              </a:rPr>
              <a:t>is to understand how to create the right </a:t>
            </a:r>
            <a:r>
              <a:rPr lang="en-US" u="sng" dirty="0">
                <a:solidFill>
                  <a:schemeClr val="accent4">
                    <a:lumMod val="25000"/>
                  </a:schemeClr>
                </a:solidFill>
                <a:effectLst/>
                <a:latin typeface="Times New Roman" charset="0"/>
                <a:ea typeface="ＭＳ Ｐゴシック" charset="0"/>
                <a:cs typeface="ＭＳ Ｐゴシック" charset="0"/>
              </a:rPr>
              <a:t>environment,</a:t>
            </a:r>
            <a:r>
              <a:rPr lang="en-US" dirty="0">
                <a:solidFill>
                  <a:schemeClr val="accent4">
                    <a:lumMod val="25000"/>
                  </a:schemeClr>
                </a:solidFill>
                <a:effectLst/>
                <a:latin typeface="Times New Roman" charset="0"/>
                <a:ea typeface="ＭＳ Ｐゴシック" charset="0"/>
                <a:cs typeface="ＭＳ Ｐゴシック" charset="0"/>
              </a:rPr>
              <a:t> so that the teachable individual is self motivated to produce positive behavior modification. </a:t>
            </a:r>
          </a:p>
        </p:txBody>
      </p:sp>
    </p:spTree>
    <p:extLst>
      <p:ext uri="{BB962C8B-B14F-4D97-AF65-F5344CB8AC3E}">
        <p14:creationId xmlns:p14="http://schemas.microsoft.com/office/powerpoint/2010/main" val="3569235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9667">
                                            <p:txEl>
                                              <p:pRg st="0" end="0"/>
                                            </p:txEl>
                                          </p:spTgt>
                                        </p:tgtEl>
                                        <p:attrNameLst>
                                          <p:attrName>style.visibility</p:attrName>
                                        </p:attrNameLst>
                                      </p:cBhvr>
                                      <p:to>
                                        <p:strVal val="visible"/>
                                      </p:to>
                                    </p:set>
                                    <p:animEffect transition="in" filter="blinds(horizontal)">
                                      <p:cBhvr>
                                        <p:cTn id="7" dur="500"/>
                                        <p:tgtEl>
                                          <p:spTgt spid="1009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itle 3"/>
          <p:cNvSpPr>
            <a:spLocks noGrp="1"/>
          </p:cNvSpPr>
          <p:nvPr>
            <p:ph type="ctrTitle"/>
          </p:nvPr>
        </p:nvSpPr>
        <p:spPr>
          <a:xfrm>
            <a:off x="838200" y="2133600"/>
            <a:ext cx="7772400" cy="1470025"/>
          </a:xfrm>
        </p:spPr>
        <p:txBody>
          <a:bodyPr/>
          <a:lstStyle/>
          <a:p>
            <a:r>
              <a:rPr lang="en-US" sz="4800" b="1" dirty="0">
                <a:solidFill>
                  <a:srgbClr val="631908"/>
                </a:solidFill>
                <a:effectLst/>
                <a:latin typeface="Arial"/>
                <a:cs typeface="Arial"/>
              </a:rPr>
              <a:t>What does brokenness </a:t>
            </a:r>
            <a:br>
              <a:rPr lang="en-US" sz="4800" b="1" dirty="0">
                <a:solidFill>
                  <a:srgbClr val="631908"/>
                </a:solidFill>
                <a:effectLst/>
                <a:latin typeface="Arial"/>
                <a:cs typeface="Arial"/>
              </a:rPr>
            </a:br>
            <a:r>
              <a:rPr lang="en-US" sz="4800" b="1" dirty="0">
                <a:solidFill>
                  <a:srgbClr val="631908"/>
                </a:solidFill>
                <a:effectLst/>
                <a:latin typeface="Arial"/>
                <a:cs typeface="Arial"/>
              </a:rPr>
              <a:t>look like?</a:t>
            </a:r>
          </a:p>
        </p:txBody>
      </p:sp>
    </p:spTree>
    <p:extLst>
      <p:ext uri="{BB962C8B-B14F-4D97-AF65-F5344CB8AC3E}">
        <p14:creationId xmlns:p14="http://schemas.microsoft.com/office/powerpoint/2010/main" val="350899600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009666" name="Rectangle 2"/>
          <p:cNvSpPr>
            <a:spLocks noGrp="1" noChangeArrowheads="1"/>
          </p:cNvSpPr>
          <p:nvPr>
            <p:ph type="ctrTitle"/>
          </p:nvPr>
        </p:nvSpPr>
        <p:spPr>
          <a:xfrm>
            <a:off x="990600" y="304800"/>
            <a:ext cx="7772400" cy="1470025"/>
          </a:xfrm>
        </p:spPr>
        <p:txBody>
          <a:bodyPr/>
          <a:lstStyle/>
          <a:p>
            <a:pPr>
              <a:defRPr/>
            </a:pPr>
            <a:r>
              <a:rPr lang="en-US" sz="3600" dirty="0">
                <a:solidFill>
                  <a:srgbClr val="631908"/>
                </a:solidFill>
                <a:effectLst/>
                <a:latin typeface="Times New Roman" charset="0"/>
                <a:ea typeface="ＭＳ Ｐゴシック" charset="0"/>
                <a:cs typeface="ＭＳ Ｐゴシック" charset="0"/>
              </a:rPr>
              <a:t>Observations of the John 21 Case Study</a:t>
            </a:r>
          </a:p>
        </p:txBody>
      </p:sp>
      <p:sp>
        <p:nvSpPr>
          <p:cNvPr id="1009667" name="Rectangle 3"/>
          <p:cNvSpPr>
            <a:spLocks noGrp="1" noChangeArrowheads="1"/>
          </p:cNvSpPr>
          <p:nvPr>
            <p:ph type="subTitle" idx="1"/>
          </p:nvPr>
        </p:nvSpPr>
        <p:spPr>
          <a:xfrm>
            <a:off x="1295400" y="1524000"/>
            <a:ext cx="7543800" cy="4953000"/>
          </a:xfrm>
        </p:spPr>
        <p:txBody>
          <a:bodyPr/>
          <a:lstStyle/>
          <a:p>
            <a:pPr marL="514350" indent="-514350" algn="l">
              <a:buClr>
                <a:schemeClr val="accent5">
                  <a:lumMod val="25000"/>
                </a:schemeClr>
              </a:buClr>
              <a:buAutoNum type="arabicPeriod"/>
              <a:defRPr/>
            </a:pPr>
            <a:r>
              <a:rPr lang="en-US" sz="2800" dirty="0">
                <a:solidFill>
                  <a:schemeClr val="accent4">
                    <a:lumMod val="25000"/>
                  </a:schemeClr>
                </a:solidFill>
                <a:effectLst/>
                <a:latin typeface="Times New Roman" charset="0"/>
                <a:ea typeface="ＭＳ Ｐゴシック" charset="0"/>
                <a:cs typeface="ＭＳ Ｐゴシック" charset="0"/>
              </a:rPr>
              <a:t>Speed of Peter’s speech - (fast or slow)</a:t>
            </a:r>
          </a:p>
          <a:p>
            <a:pPr marL="514350" indent="-514350" algn="l">
              <a:buClr>
                <a:schemeClr val="accent5">
                  <a:lumMod val="25000"/>
                </a:schemeClr>
              </a:buClr>
              <a:buAutoNum type="arabicPeriod"/>
              <a:defRPr/>
            </a:pPr>
            <a:r>
              <a:rPr lang="en-US" sz="2800" dirty="0">
                <a:solidFill>
                  <a:schemeClr val="accent4">
                    <a:lumMod val="25000"/>
                  </a:schemeClr>
                </a:solidFill>
                <a:effectLst/>
                <a:latin typeface="Times New Roman" charset="0"/>
                <a:ea typeface="ＭＳ Ｐゴシック" charset="0"/>
                <a:cs typeface="ＭＳ Ｐゴシック" charset="0"/>
              </a:rPr>
              <a:t>Was Peter’s speech logical and non- demonstrative, or random and animated?</a:t>
            </a:r>
          </a:p>
          <a:p>
            <a:pPr marL="514350" indent="-514350" algn="l">
              <a:buClr>
                <a:schemeClr val="accent5">
                  <a:lumMod val="25000"/>
                </a:schemeClr>
              </a:buClr>
              <a:buAutoNum type="arabicPeriod"/>
              <a:defRPr/>
            </a:pPr>
            <a:r>
              <a:rPr lang="en-US" sz="2800" dirty="0">
                <a:solidFill>
                  <a:schemeClr val="accent4">
                    <a:lumMod val="25000"/>
                  </a:schemeClr>
                </a:solidFill>
                <a:effectLst/>
                <a:latin typeface="Times New Roman" charset="0"/>
                <a:ea typeface="ＭＳ Ｐゴシック" charset="0"/>
                <a:cs typeface="ＭＳ Ｐゴシック" charset="0"/>
              </a:rPr>
              <a:t>Describe the tone presented by Jesus – (friendly and patient or confrontational)</a:t>
            </a:r>
          </a:p>
          <a:p>
            <a:pPr marL="514350" indent="-514350" algn="l">
              <a:buClr>
                <a:schemeClr val="accent5">
                  <a:lumMod val="25000"/>
                </a:schemeClr>
              </a:buClr>
              <a:buAutoNum type="arabicPeriod"/>
              <a:defRPr/>
            </a:pPr>
            <a:r>
              <a:rPr lang="en-US" sz="2800" dirty="0">
                <a:solidFill>
                  <a:schemeClr val="accent4">
                    <a:lumMod val="25000"/>
                  </a:schemeClr>
                </a:solidFill>
                <a:effectLst/>
                <a:latin typeface="Times New Roman" charset="0"/>
                <a:ea typeface="ＭＳ Ｐゴシック" charset="0"/>
                <a:cs typeface="ＭＳ Ｐゴシック" charset="0"/>
              </a:rPr>
              <a:t>Was an action plan mentioned?</a:t>
            </a:r>
          </a:p>
          <a:p>
            <a:pPr marL="514350" indent="-514350" algn="l">
              <a:buClr>
                <a:schemeClr val="accent5">
                  <a:lumMod val="25000"/>
                </a:schemeClr>
              </a:buClr>
              <a:buAutoNum type="arabicPeriod"/>
              <a:defRPr/>
            </a:pPr>
            <a:r>
              <a:rPr lang="en-US" sz="2800" dirty="0">
                <a:solidFill>
                  <a:schemeClr val="accent4">
                    <a:lumMod val="25000"/>
                  </a:schemeClr>
                </a:solidFill>
                <a:effectLst/>
                <a:latin typeface="Times New Roman" charset="0"/>
                <a:ea typeface="ＭＳ Ｐゴシック" charset="0"/>
                <a:cs typeface="ＭＳ Ｐゴシック" charset="0"/>
              </a:rPr>
              <a:t>Was grace presented? </a:t>
            </a:r>
          </a:p>
          <a:p>
            <a:pPr marL="514350" indent="-514350" algn="l">
              <a:buClr>
                <a:schemeClr val="accent5">
                  <a:lumMod val="25000"/>
                </a:schemeClr>
              </a:buClr>
              <a:buAutoNum type="arabicPeriod"/>
              <a:defRPr/>
            </a:pPr>
            <a:r>
              <a:rPr lang="en-US" sz="2800" dirty="0">
                <a:solidFill>
                  <a:schemeClr val="accent4">
                    <a:lumMod val="25000"/>
                  </a:schemeClr>
                </a:solidFill>
                <a:effectLst/>
                <a:latin typeface="Times New Roman" charset="0"/>
                <a:ea typeface="ＭＳ Ｐゴシック" charset="0"/>
                <a:cs typeface="ＭＳ Ｐゴシック" charset="0"/>
              </a:rPr>
              <a:t>Was it deserved? </a:t>
            </a:r>
          </a:p>
          <a:p>
            <a:pPr marL="514350" indent="-514350" algn="l">
              <a:buClr>
                <a:schemeClr val="accent5">
                  <a:lumMod val="25000"/>
                </a:schemeClr>
              </a:buClr>
              <a:buAutoNum type="arabicPeriod"/>
              <a:defRPr/>
            </a:pPr>
            <a:r>
              <a:rPr lang="en-US" sz="2800" dirty="0">
                <a:solidFill>
                  <a:schemeClr val="accent4">
                    <a:lumMod val="25000"/>
                  </a:schemeClr>
                </a:solidFill>
                <a:effectLst/>
                <a:latin typeface="Times New Roman" charset="0"/>
                <a:ea typeface="ＭＳ Ｐゴシック" charset="0"/>
                <a:cs typeface="ＭＳ Ｐゴシック" charset="0"/>
              </a:rPr>
              <a:t>Did Peter finally get it and become teachable?</a:t>
            </a:r>
          </a:p>
          <a:p>
            <a:pPr marL="514350" indent="-514350" algn="l">
              <a:buAutoNum type="arabicPeriod"/>
              <a:defRPr/>
            </a:pPr>
            <a:endParaRPr lang="en-US" dirty="0">
              <a:latin typeface="Times New Roman" charset="0"/>
              <a:ea typeface="ＭＳ Ｐゴシック" charset="0"/>
              <a:cs typeface="ＭＳ Ｐゴシック" charset="0"/>
            </a:endParaRPr>
          </a:p>
          <a:p>
            <a:pPr marL="514350" indent="-514350" algn="l">
              <a:buAutoNum type="arabicPeriod"/>
              <a:defRPr/>
            </a:pP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957559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9667">
                                            <p:txEl>
                                              <p:pRg st="0" end="0"/>
                                            </p:txEl>
                                          </p:spTgt>
                                        </p:tgtEl>
                                        <p:attrNameLst>
                                          <p:attrName>style.visibility</p:attrName>
                                        </p:attrNameLst>
                                      </p:cBhvr>
                                      <p:to>
                                        <p:strVal val="visible"/>
                                      </p:to>
                                    </p:set>
                                    <p:animEffect transition="in" filter="blinds(horizontal)">
                                      <p:cBhvr>
                                        <p:cTn id="7" dur="500"/>
                                        <p:tgtEl>
                                          <p:spTgt spid="1009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9667">
                                            <p:txEl>
                                              <p:pRg st="1" end="1"/>
                                            </p:txEl>
                                          </p:spTgt>
                                        </p:tgtEl>
                                        <p:attrNameLst>
                                          <p:attrName>style.visibility</p:attrName>
                                        </p:attrNameLst>
                                      </p:cBhvr>
                                      <p:to>
                                        <p:strVal val="visible"/>
                                      </p:to>
                                    </p:set>
                                    <p:animEffect transition="in" filter="blinds(horizontal)">
                                      <p:cBhvr>
                                        <p:cTn id="12" dur="500"/>
                                        <p:tgtEl>
                                          <p:spTgt spid="1009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09667">
                                            <p:txEl>
                                              <p:pRg st="2" end="2"/>
                                            </p:txEl>
                                          </p:spTgt>
                                        </p:tgtEl>
                                        <p:attrNameLst>
                                          <p:attrName>style.visibility</p:attrName>
                                        </p:attrNameLst>
                                      </p:cBhvr>
                                      <p:to>
                                        <p:strVal val="visible"/>
                                      </p:to>
                                    </p:set>
                                    <p:animEffect transition="in" filter="blinds(horizontal)">
                                      <p:cBhvr>
                                        <p:cTn id="17" dur="500"/>
                                        <p:tgtEl>
                                          <p:spTgt spid="10096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9667">
                                            <p:txEl>
                                              <p:pRg st="3" end="3"/>
                                            </p:txEl>
                                          </p:spTgt>
                                        </p:tgtEl>
                                        <p:attrNameLst>
                                          <p:attrName>style.visibility</p:attrName>
                                        </p:attrNameLst>
                                      </p:cBhvr>
                                      <p:to>
                                        <p:strVal val="visible"/>
                                      </p:to>
                                    </p:set>
                                    <p:animEffect transition="in" filter="blinds(horizontal)">
                                      <p:cBhvr>
                                        <p:cTn id="22" dur="500"/>
                                        <p:tgtEl>
                                          <p:spTgt spid="10096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09667">
                                            <p:txEl>
                                              <p:pRg st="4" end="4"/>
                                            </p:txEl>
                                          </p:spTgt>
                                        </p:tgtEl>
                                        <p:attrNameLst>
                                          <p:attrName>style.visibility</p:attrName>
                                        </p:attrNameLst>
                                      </p:cBhvr>
                                      <p:to>
                                        <p:strVal val="visible"/>
                                      </p:to>
                                    </p:set>
                                    <p:animEffect transition="in" filter="blinds(horizontal)">
                                      <p:cBhvr>
                                        <p:cTn id="27" dur="500"/>
                                        <p:tgtEl>
                                          <p:spTgt spid="10096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09667">
                                            <p:txEl>
                                              <p:pRg st="5" end="5"/>
                                            </p:txEl>
                                          </p:spTgt>
                                        </p:tgtEl>
                                        <p:attrNameLst>
                                          <p:attrName>style.visibility</p:attrName>
                                        </p:attrNameLst>
                                      </p:cBhvr>
                                      <p:to>
                                        <p:strVal val="visible"/>
                                      </p:to>
                                    </p:set>
                                    <p:animEffect transition="in" filter="blinds(horizontal)">
                                      <p:cBhvr>
                                        <p:cTn id="32" dur="500"/>
                                        <p:tgtEl>
                                          <p:spTgt spid="10096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09667">
                                            <p:txEl>
                                              <p:pRg st="6" end="6"/>
                                            </p:txEl>
                                          </p:spTgt>
                                        </p:tgtEl>
                                        <p:attrNameLst>
                                          <p:attrName>style.visibility</p:attrName>
                                        </p:attrNameLst>
                                      </p:cBhvr>
                                      <p:to>
                                        <p:strVal val="visible"/>
                                      </p:to>
                                    </p:set>
                                    <p:animEffect transition="in" filter="blinds(horizontal)">
                                      <p:cBhvr>
                                        <p:cTn id="37" dur="500"/>
                                        <p:tgtEl>
                                          <p:spTgt spid="10096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 y="0"/>
            <a:ext cx="9152467" cy="6858000"/>
          </a:xfrm>
          <a:prstGeom prst="rect">
            <a:avLst/>
          </a:prstGeom>
        </p:spPr>
      </p:pic>
      <p:sp>
        <p:nvSpPr>
          <p:cNvPr id="2" name="TextBox 1"/>
          <p:cNvSpPr txBox="1"/>
          <p:nvPr/>
        </p:nvSpPr>
        <p:spPr>
          <a:xfrm>
            <a:off x="685800" y="1676400"/>
            <a:ext cx="7848600" cy="3970318"/>
          </a:xfrm>
          <a:prstGeom prst="rect">
            <a:avLst/>
          </a:prstGeom>
          <a:noFill/>
        </p:spPr>
        <p:txBody>
          <a:bodyPr wrap="square" rtlCol="0">
            <a:spAutoFit/>
          </a:bodyPr>
          <a:lstStyle/>
          <a:p>
            <a:pPr algn="ctr"/>
            <a:r>
              <a:rPr lang="en-US" sz="5400" dirty="0">
                <a:solidFill>
                  <a:srgbClr val="74051B"/>
                </a:solidFill>
              </a:rPr>
              <a:t> </a:t>
            </a:r>
            <a:r>
              <a:rPr lang="en-US" sz="5400" b="1" baseline="0" dirty="0">
                <a:solidFill>
                  <a:srgbClr val="74051B"/>
                </a:solidFill>
                <a:latin typeface="Arial"/>
                <a:cs typeface="Arial"/>
              </a:rPr>
              <a:t>Questions are:</a:t>
            </a:r>
          </a:p>
          <a:p>
            <a:pPr algn="ctr"/>
            <a:r>
              <a:rPr lang="en-US" sz="3600" b="1" baseline="0" dirty="0">
                <a:solidFill>
                  <a:srgbClr val="74051B"/>
                </a:solidFill>
                <a:latin typeface="Arial"/>
                <a:cs typeface="Arial"/>
              </a:rPr>
              <a:t>Do people like Peter exist today?</a:t>
            </a:r>
          </a:p>
          <a:p>
            <a:pPr algn="ctr"/>
            <a:r>
              <a:rPr lang="en-US" sz="3600" b="1" baseline="0" dirty="0">
                <a:solidFill>
                  <a:srgbClr val="74051B"/>
                </a:solidFill>
                <a:latin typeface="Arial"/>
                <a:cs typeface="Arial"/>
              </a:rPr>
              <a:t>If so, how do you fix them?</a:t>
            </a:r>
          </a:p>
          <a:p>
            <a:pPr algn="ctr"/>
            <a:endParaRPr lang="en-US" sz="3600" b="1" baseline="0" dirty="0">
              <a:solidFill>
                <a:srgbClr val="74051B"/>
              </a:solidFill>
              <a:latin typeface="Arial"/>
              <a:cs typeface="Arial"/>
            </a:endParaRPr>
          </a:p>
          <a:p>
            <a:pPr algn="ctr"/>
            <a:r>
              <a:rPr lang="en-US" sz="5400" b="1" baseline="0" dirty="0">
                <a:solidFill>
                  <a:srgbClr val="74051B"/>
                </a:solidFill>
                <a:latin typeface="Arial"/>
                <a:cs typeface="Arial"/>
              </a:rPr>
              <a:t>Better question:</a:t>
            </a:r>
          </a:p>
          <a:p>
            <a:pPr algn="ctr"/>
            <a:r>
              <a:rPr lang="en-US" sz="3600" b="1" baseline="0" dirty="0">
                <a:solidFill>
                  <a:srgbClr val="74051B"/>
                </a:solidFill>
                <a:latin typeface="Arial"/>
                <a:cs typeface="Arial"/>
              </a:rPr>
              <a:t> How do you love them?</a:t>
            </a:r>
            <a:endParaRPr lang="en-US" sz="3600" b="1" dirty="0">
              <a:solidFill>
                <a:srgbClr val="74051B"/>
              </a:solidFill>
              <a:latin typeface="Arial"/>
              <a:cs typeface="Arial"/>
            </a:endParaRPr>
          </a:p>
        </p:txBody>
      </p:sp>
    </p:spTree>
    <p:extLst>
      <p:ext uri="{BB962C8B-B14F-4D97-AF65-F5344CB8AC3E}">
        <p14:creationId xmlns:p14="http://schemas.microsoft.com/office/powerpoint/2010/main" val="296149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4" name="Title 3"/>
          <p:cNvSpPr>
            <a:spLocks noGrp="1"/>
          </p:cNvSpPr>
          <p:nvPr>
            <p:ph type="title"/>
          </p:nvPr>
        </p:nvSpPr>
        <p:spPr>
          <a:xfrm>
            <a:off x="685800" y="381000"/>
            <a:ext cx="7772400" cy="1219200"/>
          </a:xfrm>
        </p:spPr>
        <p:txBody>
          <a:bodyPr/>
          <a:lstStyle/>
          <a:p>
            <a:pPr algn="l"/>
            <a:r>
              <a:rPr lang="en-US" sz="3200" b="1" dirty="0">
                <a:solidFill>
                  <a:srgbClr val="631908"/>
                </a:solidFill>
                <a:effectLst/>
                <a:latin typeface="Arial"/>
                <a:cs typeface="Arial"/>
              </a:rPr>
              <a:t>Where we are headed</a:t>
            </a:r>
          </a:p>
        </p:txBody>
      </p:sp>
      <p:sp>
        <p:nvSpPr>
          <p:cNvPr id="5" name="Content Placeholder 4"/>
          <p:cNvSpPr>
            <a:spLocks noGrp="1"/>
          </p:cNvSpPr>
          <p:nvPr>
            <p:ph idx="1"/>
          </p:nvPr>
        </p:nvSpPr>
        <p:spPr>
          <a:xfrm>
            <a:off x="685800" y="1828800"/>
            <a:ext cx="7924800" cy="4724400"/>
          </a:xfrm>
        </p:spPr>
        <p:txBody>
          <a:bodyPr/>
          <a:lstStyle/>
          <a:p>
            <a:pPr marL="0" indent="0">
              <a:buNone/>
            </a:pPr>
            <a:r>
              <a:rPr lang="en-US" sz="2400" dirty="0">
                <a:solidFill>
                  <a:srgbClr val="363636"/>
                </a:solidFill>
                <a:effectLst/>
                <a:latin typeface="Arial"/>
                <a:cs typeface="Arial"/>
              </a:rPr>
              <a:t>It is through Scripture that you come to know God and His ways. In the pages of His Word, God invites you to know Him and experience His love</a:t>
            </a:r>
            <a:r>
              <a:rPr lang="is-IS" sz="2400" dirty="0">
                <a:solidFill>
                  <a:srgbClr val="363636"/>
                </a:solidFill>
                <a:effectLst/>
                <a:latin typeface="Arial"/>
                <a:cs typeface="Arial"/>
              </a:rPr>
              <a:t>…The study of Scripture equips us to fulfill God’s plan for us. Scripture also instructs us how to treat one another, how to love as we have been loved, and, yes, how to Lead Like Jesus...We pray that today you will begin the adventure of knowing God through Scripture.</a:t>
            </a:r>
          </a:p>
          <a:p>
            <a:pPr marL="0" indent="0">
              <a:buNone/>
            </a:pPr>
            <a:endParaRPr lang="is-IS" sz="1600" dirty="0"/>
          </a:p>
          <a:p>
            <a:pPr>
              <a:buAutoNum type="arabicPeriod"/>
            </a:pPr>
            <a:r>
              <a:rPr lang="is-IS" sz="1600" dirty="0">
                <a:solidFill>
                  <a:schemeClr val="accent5">
                    <a:lumMod val="25000"/>
                  </a:schemeClr>
                </a:solidFill>
                <a:effectLst/>
                <a:latin typeface="Arial"/>
                <a:cs typeface="Arial"/>
              </a:rPr>
              <a:t>Ken Blanchard, Phil Hodges, Phyllis Hendry, </a:t>
            </a:r>
            <a:r>
              <a:rPr lang="is-IS" sz="1600" i="1" dirty="0">
                <a:solidFill>
                  <a:schemeClr val="accent5">
                    <a:lumMod val="25000"/>
                  </a:schemeClr>
                </a:solidFill>
                <a:effectLst/>
                <a:latin typeface="Arial"/>
                <a:cs typeface="Arial"/>
              </a:rPr>
              <a:t>Lead Like Jesus Revisited</a:t>
            </a:r>
            <a:r>
              <a:rPr lang="is-IS" sz="1600" dirty="0">
                <a:solidFill>
                  <a:schemeClr val="accent5">
                    <a:lumMod val="25000"/>
                  </a:schemeClr>
                </a:solidFill>
                <a:effectLst/>
                <a:latin typeface="Arial"/>
                <a:cs typeface="Arial"/>
              </a:rPr>
              <a:t>, </a:t>
            </a:r>
          </a:p>
          <a:p>
            <a:pPr marL="0" indent="0">
              <a:buNone/>
            </a:pPr>
            <a:r>
              <a:rPr lang="is-IS" sz="1600" dirty="0">
                <a:solidFill>
                  <a:schemeClr val="accent5">
                    <a:lumMod val="25000"/>
                  </a:schemeClr>
                </a:solidFill>
                <a:effectLst/>
                <a:latin typeface="Arial"/>
                <a:cs typeface="Arial"/>
              </a:rPr>
              <a:t>      (W Publishing Group),  page 105. </a:t>
            </a:r>
          </a:p>
        </p:txBody>
      </p:sp>
    </p:spTree>
    <p:extLst>
      <p:ext uri="{BB962C8B-B14F-4D97-AF65-F5344CB8AC3E}">
        <p14:creationId xmlns:p14="http://schemas.microsoft.com/office/powerpoint/2010/main" val="237325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extBox 1"/>
          <p:cNvSpPr txBox="1"/>
          <p:nvPr/>
        </p:nvSpPr>
        <p:spPr>
          <a:xfrm>
            <a:off x="381000" y="4953000"/>
            <a:ext cx="7848600" cy="923330"/>
          </a:xfrm>
          <a:prstGeom prst="rect">
            <a:avLst/>
          </a:prstGeom>
          <a:noFill/>
        </p:spPr>
        <p:txBody>
          <a:bodyPr wrap="square" rtlCol="0">
            <a:spAutoFit/>
          </a:bodyPr>
          <a:lstStyle/>
          <a:p>
            <a:pPr algn="ctr"/>
            <a:r>
              <a:rPr lang="en-US" sz="5400" dirty="0">
                <a:solidFill>
                  <a:srgbClr val="74051B"/>
                </a:solidFill>
              </a:rPr>
              <a:t> </a:t>
            </a:r>
            <a:r>
              <a:rPr lang="en-US" sz="5400" baseline="0" dirty="0">
                <a:solidFill>
                  <a:srgbClr val="74051B"/>
                </a:solidFill>
              </a:rPr>
              <a:t>    </a:t>
            </a:r>
            <a:r>
              <a:rPr lang="en-US" sz="5400" b="1" baseline="0" dirty="0">
                <a:solidFill>
                  <a:srgbClr val="74051B"/>
                </a:solidFill>
                <a:latin typeface="Arial"/>
                <a:cs typeface="Arial"/>
              </a:rPr>
              <a:t>TIME FOR A BREAK</a:t>
            </a:r>
            <a:endParaRPr lang="en-US" sz="5400" b="1" dirty="0">
              <a:solidFill>
                <a:srgbClr val="74051B"/>
              </a:solidFill>
              <a:latin typeface="Arial"/>
              <a:cs typeface="Arial"/>
            </a:endParaRPr>
          </a:p>
        </p:txBody>
      </p:sp>
      <p:pic>
        <p:nvPicPr>
          <p:cNvPr id="3" name="Picture 2" descr="iStock_85367353_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09600"/>
            <a:ext cx="6019800" cy="4299857"/>
          </a:xfrm>
          <a:prstGeom prst="rect">
            <a:avLst/>
          </a:prstGeom>
        </p:spPr>
      </p:pic>
    </p:spTree>
    <p:extLst>
      <p:ext uri="{BB962C8B-B14F-4D97-AF65-F5344CB8AC3E}">
        <p14:creationId xmlns:p14="http://schemas.microsoft.com/office/powerpoint/2010/main" val="293381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4" name="TextBox 3"/>
          <p:cNvSpPr txBox="1"/>
          <p:nvPr/>
        </p:nvSpPr>
        <p:spPr>
          <a:xfrm>
            <a:off x="7543800" y="3200400"/>
            <a:ext cx="1371600" cy="584775"/>
          </a:xfrm>
          <a:prstGeom prst="rect">
            <a:avLst/>
          </a:prstGeom>
          <a:solidFill>
            <a:schemeClr val="tx2"/>
          </a:solidFill>
          <a:ln w="38100" cmpd="sng">
            <a:solidFill>
              <a:schemeClr val="accent4">
                <a:lumMod val="50000"/>
              </a:schemeClr>
            </a:solidFill>
          </a:ln>
        </p:spPr>
        <p:txBody>
          <a:bodyPr wrap="square" rtlCol="0">
            <a:spAutoFit/>
          </a:bodyPr>
          <a:lstStyle/>
          <a:p>
            <a:pPr algn="ctr"/>
            <a:r>
              <a:rPr lang="en-US" sz="2800" dirty="0">
                <a:solidFill>
                  <a:schemeClr val="bg2"/>
                </a:solidFill>
                <a:effectLst>
                  <a:outerShdw blurRad="50800" dist="38100" algn="l" rotWithShape="0">
                    <a:prstClr val="black">
                      <a:alpha val="40000"/>
                    </a:prstClr>
                  </a:outerShdw>
                </a:effectLst>
              </a:rPr>
              <a:t>Midline</a:t>
            </a:r>
            <a:r>
              <a:rPr lang="en-US" sz="2800" dirty="0"/>
              <a:t> </a:t>
            </a:r>
          </a:p>
          <a:p>
            <a:endParaRPr lang="en-US" dirty="0"/>
          </a:p>
        </p:txBody>
      </p:sp>
      <p:pic>
        <p:nvPicPr>
          <p:cNvPr id="5" name="Content Placeholder 4" descr="Intensity Index 6 201632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06" t="309" r="490"/>
          <a:stretch/>
        </p:blipFill>
        <p:spPr>
          <a:xfrm>
            <a:off x="2667000" y="401899"/>
            <a:ext cx="4648200" cy="6023336"/>
          </a:xfrm>
        </p:spPr>
      </p:pic>
      <p:sp>
        <p:nvSpPr>
          <p:cNvPr id="2" name="Right Arrow 1"/>
          <p:cNvSpPr/>
          <p:nvPr/>
        </p:nvSpPr>
        <p:spPr bwMode="auto">
          <a:xfrm>
            <a:off x="381001" y="3276600"/>
            <a:ext cx="2438400" cy="533400"/>
          </a:xfrm>
          <a:prstGeom prst="rightArrow">
            <a:avLst/>
          </a:prstGeom>
          <a:solidFill>
            <a:schemeClr val="tx2"/>
          </a:solidFill>
          <a:ln w="28575" cap="flat" cmpd="sng" algn="ctr">
            <a:solidFill>
              <a:schemeClr val="accent4">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25000">
              <a:ln>
                <a:noFill/>
              </a:ln>
              <a:solidFill>
                <a:schemeClr val="tx1"/>
              </a:solidFill>
              <a:effectLst/>
              <a:latin typeface="Times New Roman" charset="0"/>
            </a:endParaRPr>
          </a:p>
        </p:txBody>
      </p:sp>
    </p:spTree>
    <p:extLst>
      <p:ext uri="{BB962C8B-B14F-4D97-AF65-F5344CB8AC3E}">
        <p14:creationId xmlns:p14="http://schemas.microsoft.com/office/powerpoint/2010/main" val="3582206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685800" y="457200"/>
            <a:ext cx="7772400" cy="1219200"/>
          </a:xfrm>
        </p:spPr>
        <p:txBody>
          <a:bodyPr/>
          <a:lstStyle/>
          <a:p>
            <a:pPr algn="l"/>
            <a:r>
              <a:rPr lang="en-US" sz="3200" b="1" dirty="0">
                <a:solidFill>
                  <a:srgbClr val="631908"/>
                </a:solidFill>
                <a:effectLst/>
                <a:latin typeface="Arial"/>
                <a:cs typeface="Arial"/>
              </a:rPr>
              <a:t>Your initial assignment </a:t>
            </a:r>
          </a:p>
        </p:txBody>
      </p:sp>
      <p:sp>
        <p:nvSpPr>
          <p:cNvPr id="3" name="Content Placeholder 2"/>
          <p:cNvSpPr>
            <a:spLocks noGrp="1"/>
          </p:cNvSpPr>
          <p:nvPr>
            <p:ph idx="1"/>
          </p:nvPr>
        </p:nvSpPr>
        <p:spPr>
          <a:xfrm>
            <a:off x="685800" y="1600200"/>
            <a:ext cx="8153400" cy="4114800"/>
          </a:xfrm>
        </p:spPr>
        <p:txBody>
          <a:bodyPr/>
          <a:lstStyle/>
          <a:p>
            <a:pPr marL="0" indent="0">
              <a:buNone/>
            </a:pPr>
            <a:r>
              <a:rPr lang="is-IS" sz="2800" dirty="0">
                <a:solidFill>
                  <a:schemeClr val="accent4">
                    <a:lumMod val="25000"/>
                  </a:schemeClr>
                </a:solidFill>
                <a:effectLst/>
                <a:latin typeface="Arial"/>
                <a:cs typeface="Arial"/>
              </a:rPr>
              <a:t>Y</a:t>
            </a:r>
            <a:r>
              <a:rPr lang="en-US" sz="2800" dirty="0">
                <a:solidFill>
                  <a:schemeClr val="accent4">
                    <a:lumMod val="25000"/>
                  </a:schemeClr>
                </a:solidFill>
                <a:effectLst/>
                <a:latin typeface="Arial"/>
                <a:cs typeface="Arial"/>
              </a:rPr>
              <a:t>o</a:t>
            </a:r>
            <a:r>
              <a:rPr lang="is-IS" sz="2800" dirty="0">
                <a:solidFill>
                  <a:schemeClr val="accent4">
                    <a:lumMod val="25000"/>
                  </a:schemeClr>
                </a:solidFill>
                <a:effectLst/>
                <a:latin typeface="Arial"/>
                <a:cs typeface="Arial"/>
              </a:rPr>
              <a:t>u will be asked to profile the actions of the Apostle Peter and observe how Jesus responded to him in love.  </a:t>
            </a:r>
          </a:p>
          <a:p>
            <a:pPr marL="0" indent="0">
              <a:buNone/>
            </a:pPr>
            <a:r>
              <a:rPr lang="is-IS" sz="2800" dirty="0">
                <a:solidFill>
                  <a:schemeClr val="accent4">
                    <a:lumMod val="25000"/>
                  </a:schemeClr>
                </a:solidFill>
                <a:effectLst/>
                <a:latin typeface="Arial"/>
                <a:cs typeface="Arial"/>
              </a:rPr>
              <a:t>In doing this, you will be initially directed toward passages that have the three specific descriptions in them.  They are</a:t>
            </a:r>
            <a:r>
              <a:rPr lang="is-IS" sz="2800" b="1" dirty="0">
                <a:solidFill>
                  <a:schemeClr val="accent4">
                    <a:lumMod val="25000"/>
                  </a:schemeClr>
                </a:solidFill>
                <a:effectLst/>
                <a:latin typeface="Arial"/>
                <a:cs typeface="Arial"/>
              </a:rPr>
              <a:t>:</a:t>
            </a:r>
          </a:p>
          <a:p>
            <a:pPr marL="0" indent="0">
              <a:buNone/>
            </a:pPr>
            <a:r>
              <a:rPr lang="is-IS" sz="2800" b="1" dirty="0"/>
              <a:t>	</a:t>
            </a:r>
            <a:r>
              <a:rPr lang="is-IS" sz="2400" b="1" dirty="0">
                <a:solidFill>
                  <a:srgbClr val="363636"/>
                </a:solidFill>
                <a:effectLst/>
                <a:latin typeface="Arial"/>
                <a:cs typeface="Arial"/>
              </a:rPr>
              <a:t>1.  An </a:t>
            </a:r>
            <a:r>
              <a:rPr lang="is-IS" sz="2400" b="1" u="sng" dirty="0">
                <a:solidFill>
                  <a:schemeClr val="accent5">
                    <a:lumMod val="25000"/>
                  </a:schemeClr>
                </a:solidFill>
                <a:effectLst/>
                <a:latin typeface="Arial"/>
                <a:cs typeface="Arial"/>
              </a:rPr>
              <a:t>unusual</a:t>
            </a:r>
            <a:r>
              <a:rPr lang="is-IS" sz="2400" b="1" dirty="0">
                <a:solidFill>
                  <a:schemeClr val="accent5">
                    <a:lumMod val="25000"/>
                  </a:schemeClr>
                </a:solidFill>
                <a:effectLst/>
                <a:latin typeface="Arial"/>
                <a:cs typeface="Arial"/>
              </a:rPr>
              <a:t> </a:t>
            </a:r>
            <a:r>
              <a:rPr lang="is-IS" sz="2400" b="1" dirty="0">
                <a:solidFill>
                  <a:schemeClr val="accent4">
                    <a:lumMod val="25000"/>
                  </a:schemeClr>
                </a:solidFill>
                <a:effectLst/>
                <a:latin typeface="Arial"/>
                <a:cs typeface="Arial"/>
              </a:rPr>
              <a:t>event </a:t>
            </a:r>
          </a:p>
          <a:p>
            <a:pPr marL="0" indent="0">
              <a:buNone/>
            </a:pPr>
            <a:r>
              <a:rPr lang="is-IS" sz="2400" b="1" dirty="0">
                <a:effectLst/>
                <a:latin typeface="Arial"/>
                <a:cs typeface="Arial"/>
              </a:rPr>
              <a:t>	</a:t>
            </a:r>
            <a:r>
              <a:rPr lang="is-IS" sz="2400" b="1" dirty="0">
                <a:solidFill>
                  <a:srgbClr val="363636"/>
                </a:solidFill>
                <a:effectLst/>
                <a:latin typeface="Arial"/>
                <a:cs typeface="Arial"/>
              </a:rPr>
              <a:t>2.  A </a:t>
            </a:r>
            <a:r>
              <a:rPr lang="is-IS" sz="2400" b="1" u="sng" dirty="0">
                <a:solidFill>
                  <a:schemeClr val="accent5">
                    <a:lumMod val="25000"/>
                  </a:schemeClr>
                </a:solidFill>
                <a:effectLst/>
                <a:latin typeface="Arial"/>
                <a:cs typeface="Arial"/>
              </a:rPr>
              <a:t>fear</a:t>
            </a:r>
            <a:r>
              <a:rPr lang="is-IS" sz="2400" b="1" dirty="0">
                <a:solidFill>
                  <a:schemeClr val="accent5">
                    <a:lumMod val="25000"/>
                  </a:schemeClr>
                </a:solidFill>
                <a:effectLst/>
                <a:latin typeface="Arial"/>
                <a:cs typeface="Arial"/>
              </a:rPr>
              <a:t> </a:t>
            </a:r>
            <a:r>
              <a:rPr lang="is-IS" sz="2400" b="1" dirty="0">
                <a:solidFill>
                  <a:srgbClr val="363636"/>
                </a:solidFill>
                <a:effectLst/>
                <a:latin typeface="Arial"/>
                <a:cs typeface="Arial"/>
              </a:rPr>
              <a:t>reaction</a:t>
            </a:r>
            <a:r>
              <a:rPr lang="is-IS" sz="2400" b="1" dirty="0">
                <a:effectLst/>
                <a:latin typeface="Arial"/>
                <a:cs typeface="Arial"/>
              </a:rPr>
              <a:t> </a:t>
            </a:r>
            <a:r>
              <a:rPr lang="is-IS" sz="2400" b="1" dirty="0">
                <a:solidFill>
                  <a:srgbClr val="363636"/>
                </a:solidFill>
                <a:effectLst/>
                <a:latin typeface="Arial"/>
                <a:cs typeface="Arial"/>
              </a:rPr>
              <a:t>to the event</a:t>
            </a:r>
          </a:p>
          <a:p>
            <a:pPr marL="0" indent="0">
              <a:buNone/>
            </a:pPr>
            <a:r>
              <a:rPr lang="is-IS" sz="2400" b="1" dirty="0">
                <a:solidFill>
                  <a:srgbClr val="363636"/>
                </a:solidFill>
                <a:effectLst/>
                <a:latin typeface="Arial"/>
                <a:cs typeface="Arial"/>
              </a:rPr>
              <a:t>	3.  A unique or </a:t>
            </a:r>
            <a:r>
              <a:rPr lang="is-IS" sz="2400" b="1" u="sng" dirty="0">
                <a:solidFill>
                  <a:srgbClr val="631908"/>
                </a:solidFill>
                <a:effectLst/>
                <a:latin typeface="Arial"/>
                <a:cs typeface="Arial"/>
              </a:rPr>
              <a:t>contrasting response </a:t>
            </a:r>
            <a:r>
              <a:rPr lang="is-IS" sz="2400" b="1" dirty="0">
                <a:solidFill>
                  <a:srgbClr val="363636"/>
                </a:solidFill>
                <a:effectLst/>
                <a:latin typeface="Arial"/>
                <a:cs typeface="Arial"/>
              </a:rPr>
              <a:t>to that event</a:t>
            </a:r>
          </a:p>
          <a:p>
            <a:pPr marL="0" indent="0">
              <a:buNone/>
            </a:pPr>
            <a:r>
              <a:rPr lang="is-IS" sz="2400" b="1" dirty="0"/>
              <a:t>		  </a:t>
            </a:r>
            <a:endParaRPr lang="en-US" sz="2400" b="1" dirty="0"/>
          </a:p>
          <a:p>
            <a:endParaRPr lang="en-US" dirty="0"/>
          </a:p>
        </p:txBody>
      </p:sp>
    </p:spTree>
    <p:extLst>
      <p:ext uri="{BB962C8B-B14F-4D97-AF65-F5344CB8AC3E}">
        <p14:creationId xmlns:p14="http://schemas.microsoft.com/office/powerpoint/2010/main" val="3486294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1506" name="Rectangle 5"/>
          <p:cNvSpPr>
            <a:spLocks noChangeArrowheads="1"/>
          </p:cNvSpPr>
          <p:nvPr/>
        </p:nvSpPr>
        <p:spPr bwMode="auto">
          <a:xfrm>
            <a:off x="609600" y="1726648"/>
            <a:ext cx="8274702" cy="4244753"/>
          </a:xfrm>
          <a:prstGeom prst="rect">
            <a:avLst/>
          </a:prstGeom>
          <a:solidFill>
            <a:schemeClr val="tx1"/>
          </a:solidFill>
          <a:ln w="9525" cmpd="sng">
            <a:solidFill>
              <a:srgbClr val="74051B"/>
            </a:solidFill>
            <a:prstDash val="sysDash"/>
            <a:miter lim="800000"/>
            <a:headEnd/>
            <a:tailEnd/>
          </a:ln>
        </p:spPr>
        <p:txBody>
          <a:bodyPr wrap="none" lIns="90488" tIns="44450" rIns="90488" bIns="44450">
            <a:spAutoFit/>
          </a:bodyPr>
          <a:lstStyle/>
          <a:p>
            <a:pPr>
              <a:tabLst>
                <a:tab pos="457200" algn="l"/>
              </a:tabLst>
            </a:pPr>
            <a:r>
              <a:rPr lang="en-US" sz="1800" baseline="0" dirty="0">
                <a:solidFill>
                  <a:schemeClr val="accent3">
                    <a:lumMod val="25000"/>
                  </a:schemeClr>
                </a:solidFill>
              </a:rPr>
              <a:t>25</a:t>
            </a:r>
            <a:r>
              <a:rPr lang="en-US" sz="1800" baseline="0" dirty="0">
                <a:solidFill>
                  <a:schemeClr val="bg1"/>
                </a:solidFill>
              </a:rPr>
              <a:t>   </a:t>
            </a:r>
            <a:r>
              <a:rPr lang="en-US" sz="1800" baseline="0" dirty="0">
                <a:solidFill>
                  <a:schemeClr val="bg2"/>
                </a:solidFill>
              </a:rPr>
              <a:t>“Shortly before dawn Jesus went out to them, walking on the lake.  </a:t>
            </a:r>
          </a:p>
          <a:p>
            <a:pPr marL="457200" indent="-457200">
              <a:tabLst>
                <a:tab pos="457200" algn="l"/>
              </a:tabLst>
            </a:pPr>
            <a:endParaRPr lang="en-US" sz="1800" baseline="0" dirty="0">
              <a:solidFill>
                <a:schemeClr val="bg2"/>
              </a:solidFill>
            </a:endParaRPr>
          </a:p>
          <a:p>
            <a:pPr marL="457200" indent="-457200">
              <a:buAutoNum type="arabicPlain" startAt="26"/>
              <a:tabLst>
                <a:tab pos="457200" algn="l"/>
              </a:tabLst>
            </a:pPr>
            <a:r>
              <a:rPr lang="en-US" sz="1800" baseline="0" dirty="0">
                <a:solidFill>
                  <a:schemeClr val="bg2"/>
                </a:solidFill>
              </a:rPr>
              <a:t>When the disciples saw him walking on the lake, they were terrified. </a:t>
            </a:r>
            <a:r>
              <a:rPr lang="ja-JP" altLang="en-US" sz="1800" baseline="0" dirty="0">
                <a:solidFill>
                  <a:schemeClr val="bg2"/>
                </a:solidFill>
              </a:rPr>
              <a:t>‘</a:t>
            </a:r>
            <a:r>
              <a:rPr lang="en-US" altLang="ja-JP" sz="1800" baseline="0" dirty="0">
                <a:solidFill>
                  <a:schemeClr val="bg2"/>
                </a:solidFill>
              </a:rPr>
              <a:t>It’s a ghost,</a:t>
            </a:r>
            <a:r>
              <a:rPr lang="ja-JP" altLang="en-US" sz="1800" baseline="0" dirty="0">
                <a:solidFill>
                  <a:schemeClr val="bg2"/>
                </a:solidFill>
              </a:rPr>
              <a:t>’</a:t>
            </a:r>
            <a:r>
              <a:rPr lang="en-US" altLang="ja-JP" sz="1800" baseline="0" dirty="0">
                <a:solidFill>
                  <a:schemeClr val="bg2"/>
                </a:solidFill>
              </a:rPr>
              <a:t> </a:t>
            </a:r>
          </a:p>
          <a:p>
            <a:pPr>
              <a:tabLst>
                <a:tab pos="457200" algn="l"/>
              </a:tabLst>
            </a:pPr>
            <a:r>
              <a:rPr lang="en-US" altLang="ja-JP" sz="1800" baseline="0" dirty="0">
                <a:solidFill>
                  <a:schemeClr val="bg2"/>
                </a:solidFill>
              </a:rPr>
              <a:t>	they said, and cried out in fear.</a:t>
            </a:r>
          </a:p>
          <a:p>
            <a:pPr marL="457200" indent="-457200">
              <a:tabLst>
                <a:tab pos="457200" algn="l"/>
              </a:tabLst>
            </a:pPr>
            <a:endParaRPr lang="en-US" sz="1800" baseline="0" dirty="0">
              <a:solidFill>
                <a:schemeClr val="bg2"/>
              </a:solidFill>
            </a:endParaRPr>
          </a:p>
          <a:p>
            <a:pPr marL="457200" indent="-457200">
              <a:tabLst>
                <a:tab pos="457200" algn="l"/>
              </a:tabLst>
            </a:pPr>
            <a:r>
              <a:rPr lang="en-US" sz="1800" b="1" baseline="0" dirty="0">
                <a:solidFill>
                  <a:schemeClr val="hlink"/>
                </a:solidFill>
              </a:rPr>
              <a:t>27	But Jesus immediately said to them: </a:t>
            </a:r>
            <a:r>
              <a:rPr lang="ja-JP" altLang="en-US" sz="1800" b="1" baseline="0" dirty="0">
                <a:solidFill>
                  <a:schemeClr val="hlink"/>
                </a:solidFill>
              </a:rPr>
              <a:t>‘</a:t>
            </a:r>
            <a:r>
              <a:rPr lang="en-US" altLang="ja-JP" sz="1800" b="1" baseline="0" dirty="0">
                <a:solidFill>
                  <a:schemeClr val="hlink"/>
                </a:solidFill>
              </a:rPr>
              <a:t>Take courage! It is I.</a:t>
            </a:r>
            <a:r>
              <a:rPr lang="ja-JP" altLang="en-US" sz="1800" b="1" baseline="0" dirty="0">
                <a:solidFill>
                  <a:schemeClr val="hlink"/>
                </a:solidFill>
              </a:rPr>
              <a:t>’</a:t>
            </a:r>
            <a:endParaRPr lang="en-US" altLang="ja-JP" sz="1800" b="1" baseline="0" dirty="0">
              <a:solidFill>
                <a:schemeClr val="hlink"/>
              </a:solidFill>
            </a:endParaRPr>
          </a:p>
          <a:p>
            <a:pPr marL="457200" indent="-457200">
              <a:tabLst>
                <a:tab pos="457200" algn="l"/>
              </a:tabLst>
            </a:pPr>
            <a:endParaRPr lang="en-US" sz="1800" baseline="0" dirty="0">
              <a:solidFill>
                <a:schemeClr val="bg2"/>
              </a:solidFill>
            </a:endParaRPr>
          </a:p>
          <a:p>
            <a:pPr marL="457200" indent="-457200">
              <a:tabLst>
                <a:tab pos="457200" algn="l"/>
              </a:tabLst>
            </a:pPr>
            <a:r>
              <a:rPr lang="en-US" sz="1800" baseline="0" dirty="0">
                <a:solidFill>
                  <a:schemeClr val="bg2"/>
                </a:solidFill>
              </a:rPr>
              <a:t>28	</a:t>
            </a:r>
            <a:r>
              <a:rPr lang="en-US" altLang="ja-JP" sz="1800" b="1" baseline="0" dirty="0">
                <a:solidFill>
                  <a:srgbClr val="07AB49"/>
                </a:solidFill>
              </a:rPr>
              <a:t>And Peter answered</a:t>
            </a:r>
            <a:r>
              <a:rPr lang="en-US" altLang="ja-JP" sz="1800" baseline="0" dirty="0">
                <a:solidFill>
                  <a:schemeClr val="bg2"/>
                </a:solidFill>
              </a:rPr>
              <a:t> Him and said, </a:t>
            </a:r>
            <a:r>
              <a:rPr lang="ja-JP" altLang="en-US" sz="1800" baseline="0" dirty="0">
                <a:solidFill>
                  <a:srgbClr val="07AB49"/>
                </a:solidFill>
              </a:rPr>
              <a:t>‘</a:t>
            </a:r>
            <a:r>
              <a:rPr lang="en-US" altLang="ja-JP" sz="1800" b="1" baseline="0" dirty="0">
                <a:solidFill>
                  <a:srgbClr val="07AB49"/>
                </a:solidFill>
              </a:rPr>
              <a:t>Lord, if it is You, command</a:t>
            </a:r>
          </a:p>
          <a:p>
            <a:pPr marL="457200" indent="-457200">
              <a:tabLst>
                <a:tab pos="457200" algn="l"/>
              </a:tabLst>
            </a:pPr>
            <a:r>
              <a:rPr lang="en-US" sz="1800" b="1" baseline="0" dirty="0">
                <a:solidFill>
                  <a:srgbClr val="07AB49"/>
                </a:solidFill>
              </a:rPr>
              <a:t>	me to come to You on the water.</a:t>
            </a:r>
            <a:r>
              <a:rPr lang="ja-JP" altLang="en-US" sz="1800" b="1" baseline="0" dirty="0">
                <a:solidFill>
                  <a:srgbClr val="07AB49"/>
                </a:solidFill>
              </a:rPr>
              <a:t>’</a:t>
            </a:r>
            <a:endParaRPr lang="en-US" altLang="ja-JP" sz="1800" b="1" baseline="0" dirty="0">
              <a:solidFill>
                <a:srgbClr val="07AB49"/>
              </a:solidFill>
            </a:endParaRPr>
          </a:p>
          <a:p>
            <a:pPr marL="457200" indent="-457200">
              <a:tabLst>
                <a:tab pos="457200" algn="l"/>
              </a:tabLst>
            </a:pPr>
            <a:endParaRPr lang="en-US" sz="1800" baseline="0" dirty="0">
              <a:solidFill>
                <a:schemeClr val="bg2"/>
              </a:solidFill>
            </a:endParaRPr>
          </a:p>
          <a:p>
            <a:pPr marL="457200" indent="-457200">
              <a:tabLst>
                <a:tab pos="457200" algn="l"/>
              </a:tabLst>
            </a:pPr>
            <a:r>
              <a:rPr lang="en-US" sz="1800" b="1" baseline="0" dirty="0">
                <a:solidFill>
                  <a:schemeClr val="hlink"/>
                </a:solidFill>
              </a:rPr>
              <a:t>29	And He said, </a:t>
            </a:r>
            <a:r>
              <a:rPr lang="ja-JP" altLang="en-US" sz="1800" b="1" baseline="0" dirty="0">
                <a:solidFill>
                  <a:schemeClr val="hlink"/>
                </a:solidFill>
              </a:rPr>
              <a:t>‘</a:t>
            </a:r>
            <a:r>
              <a:rPr lang="en-US" altLang="ja-JP" sz="1800" b="1" baseline="0" dirty="0">
                <a:solidFill>
                  <a:schemeClr val="hlink"/>
                </a:solidFill>
              </a:rPr>
              <a:t>Come!</a:t>
            </a:r>
            <a:r>
              <a:rPr lang="ja-JP" altLang="en-US" sz="1800" b="1" baseline="0" dirty="0">
                <a:solidFill>
                  <a:schemeClr val="hlink"/>
                </a:solidFill>
              </a:rPr>
              <a:t>’</a:t>
            </a:r>
            <a:r>
              <a:rPr lang="en-US" altLang="ja-JP" sz="1800" baseline="0" dirty="0">
                <a:solidFill>
                  <a:schemeClr val="bg2"/>
                </a:solidFill>
              </a:rPr>
              <a:t> And </a:t>
            </a:r>
            <a:r>
              <a:rPr lang="en-US" altLang="ja-JP" sz="1800" b="1" baseline="0" dirty="0">
                <a:solidFill>
                  <a:srgbClr val="07AB49"/>
                </a:solidFill>
              </a:rPr>
              <a:t>Peter got out of the boat</a:t>
            </a:r>
            <a:r>
              <a:rPr lang="en-US" altLang="ja-JP" sz="1800" baseline="0" dirty="0">
                <a:solidFill>
                  <a:schemeClr val="bg2"/>
                </a:solidFill>
              </a:rPr>
              <a:t>, and walked</a:t>
            </a:r>
          </a:p>
          <a:p>
            <a:pPr marL="457200" indent="-457200">
              <a:tabLst>
                <a:tab pos="457200" algn="l"/>
              </a:tabLst>
            </a:pPr>
            <a:r>
              <a:rPr lang="en-US" sz="1800" baseline="0" dirty="0">
                <a:solidFill>
                  <a:schemeClr val="bg2"/>
                </a:solidFill>
              </a:rPr>
              <a:t>	on the water and came toward Jesus.</a:t>
            </a:r>
          </a:p>
          <a:p>
            <a:pPr marL="457200" indent="-457200">
              <a:tabLst>
                <a:tab pos="457200" algn="l"/>
              </a:tabLst>
            </a:pPr>
            <a:endParaRPr lang="en-US" sz="1800" baseline="0" dirty="0">
              <a:solidFill>
                <a:schemeClr val="bg2"/>
              </a:solidFill>
            </a:endParaRPr>
          </a:p>
          <a:p>
            <a:pPr marL="457200" indent="-457200">
              <a:tabLst>
                <a:tab pos="457200" algn="l"/>
              </a:tabLst>
            </a:pPr>
            <a:r>
              <a:rPr lang="en-US" sz="1800" baseline="0" dirty="0">
                <a:solidFill>
                  <a:schemeClr val="bg2"/>
                </a:solidFill>
              </a:rPr>
              <a:t>30	But seeing the wind, </a:t>
            </a:r>
            <a:r>
              <a:rPr lang="en-US" sz="1800" b="1" baseline="0" dirty="0">
                <a:solidFill>
                  <a:srgbClr val="07AB49"/>
                </a:solidFill>
              </a:rPr>
              <a:t>he became afraid</a:t>
            </a:r>
            <a:r>
              <a:rPr lang="en-US" sz="1800" baseline="0" dirty="0">
                <a:solidFill>
                  <a:schemeClr val="bg2"/>
                </a:solidFill>
              </a:rPr>
              <a:t>, and beginning to sink, </a:t>
            </a:r>
          </a:p>
          <a:p>
            <a:pPr marL="457200" indent="-457200">
              <a:tabLst>
                <a:tab pos="457200" algn="l"/>
              </a:tabLst>
            </a:pPr>
            <a:r>
              <a:rPr lang="en-US" sz="1800" baseline="0" dirty="0">
                <a:solidFill>
                  <a:schemeClr val="bg2"/>
                </a:solidFill>
              </a:rPr>
              <a:t>	he cried out, saying, </a:t>
            </a:r>
            <a:r>
              <a:rPr lang="ja-JP" altLang="en-US" sz="1800" b="1" baseline="0" dirty="0">
                <a:solidFill>
                  <a:srgbClr val="008000"/>
                </a:solidFill>
              </a:rPr>
              <a:t>‘</a:t>
            </a:r>
            <a:r>
              <a:rPr lang="en-US" altLang="ja-JP" sz="1800" b="1" baseline="0" dirty="0">
                <a:solidFill>
                  <a:srgbClr val="07AB49"/>
                </a:solidFill>
              </a:rPr>
              <a:t>Lord, save me!</a:t>
            </a:r>
            <a:r>
              <a:rPr lang="ja-JP" altLang="en-US" sz="1800" b="1" baseline="0" dirty="0">
                <a:solidFill>
                  <a:srgbClr val="07AB49"/>
                </a:solidFill>
              </a:rPr>
              <a:t>’”</a:t>
            </a:r>
            <a:r>
              <a:rPr lang="en-US" altLang="ja-JP" sz="1800" baseline="0" dirty="0">
                <a:solidFill>
                  <a:schemeClr val="tx2"/>
                </a:solidFill>
              </a:rPr>
              <a:t> </a:t>
            </a:r>
          </a:p>
        </p:txBody>
      </p:sp>
      <p:sp>
        <p:nvSpPr>
          <p:cNvPr id="2" name="TextBox 1"/>
          <p:cNvSpPr txBox="1"/>
          <p:nvPr/>
        </p:nvSpPr>
        <p:spPr>
          <a:xfrm>
            <a:off x="762000" y="990600"/>
            <a:ext cx="7620000" cy="584776"/>
          </a:xfrm>
          <a:prstGeom prst="rect">
            <a:avLst/>
          </a:prstGeom>
          <a:noFill/>
        </p:spPr>
        <p:txBody>
          <a:bodyPr wrap="square" rtlCol="0">
            <a:spAutoFit/>
          </a:bodyPr>
          <a:lstStyle/>
          <a:p>
            <a:r>
              <a:rPr lang="en-US" sz="1600" baseline="0" dirty="0">
                <a:solidFill>
                  <a:schemeClr val="accent5">
                    <a:lumMod val="25000"/>
                  </a:schemeClr>
                </a:solidFill>
              </a:rPr>
              <a:t>Your assignment is to read Matthew 14:22-33 and focus on Peter’s actions in verses 28-30 and describe what he did. </a:t>
            </a:r>
          </a:p>
        </p:txBody>
      </p:sp>
      <p:sp>
        <p:nvSpPr>
          <p:cNvPr id="6" name="Title 1"/>
          <p:cNvSpPr>
            <a:spLocks noGrp="1"/>
          </p:cNvSpPr>
          <p:nvPr>
            <p:ph type="title"/>
          </p:nvPr>
        </p:nvSpPr>
        <p:spPr>
          <a:xfrm>
            <a:off x="685800" y="228600"/>
            <a:ext cx="7772400" cy="838200"/>
          </a:xfrm>
        </p:spPr>
        <p:txBody>
          <a:bodyPr/>
          <a:lstStyle/>
          <a:p>
            <a:r>
              <a:rPr lang="en-US" sz="3200" b="1" dirty="0">
                <a:solidFill>
                  <a:srgbClr val="631908"/>
                </a:solidFill>
                <a:effectLst/>
                <a:latin typeface="Arial"/>
                <a:cs typeface="Arial"/>
              </a:rPr>
              <a:t>Apostle Peter Case Study</a:t>
            </a:r>
          </a:p>
        </p:txBody>
      </p:sp>
    </p:spTree>
    <p:extLst>
      <p:ext uri="{BB962C8B-B14F-4D97-AF65-F5344CB8AC3E}">
        <p14:creationId xmlns:p14="http://schemas.microsoft.com/office/powerpoint/2010/main" val="13749142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 V4b_TEMPLAT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978946" name="Rectangle 2"/>
          <p:cNvSpPr>
            <a:spLocks noGrp="1" noChangeArrowheads="1"/>
          </p:cNvSpPr>
          <p:nvPr>
            <p:ph type="title"/>
          </p:nvPr>
        </p:nvSpPr>
        <p:spPr>
          <a:xfrm>
            <a:off x="685800" y="76200"/>
            <a:ext cx="7772400" cy="1219200"/>
          </a:xfrm>
        </p:spPr>
        <p:txBody>
          <a:bodyPr/>
          <a:lstStyle/>
          <a:p>
            <a:pPr algn="l">
              <a:defRPr/>
            </a:pPr>
            <a:r>
              <a:rPr lang="en-US" sz="3200" b="1" dirty="0">
                <a:solidFill>
                  <a:srgbClr val="631908"/>
                </a:solidFill>
                <a:effectLst/>
                <a:latin typeface="Arial"/>
                <a:cs typeface="Arial"/>
              </a:rPr>
              <a:t>What do you observe?</a:t>
            </a:r>
          </a:p>
        </p:txBody>
      </p:sp>
      <p:sp>
        <p:nvSpPr>
          <p:cNvPr id="978947" name="Rectangle 3"/>
          <p:cNvSpPr>
            <a:spLocks noGrp="1" noChangeArrowheads="1"/>
          </p:cNvSpPr>
          <p:nvPr>
            <p:ph type="body" sz="half" idx="1"/>
          </p:nvPr>
        </p:nvSpPr>
        <p:spPr>
          <a:xfrm>
            <a:off x="5029200" y="1066800"/>
            <a:ext cx="3733800" cy="5181600"/>
          </a:xfrm>
          <a:solidFill>
            <a:schemeClr val="accent4">
              <a:lumMod val="50000"/>
            </a:schemeClr>
          </a:solidFill>
        </p:spPr>
        <p:txBody>
          <a:bodyPr/>
          <a:lstStyle/>
          <a:p>
            <a:pPr lvl="1">
              <a:lnSpc>
                <a:spcPct val="80000"/>
              </a:lnSpc>
              <a:buFont typeface="Wingdings" charset="2"/>
              <a:buChar char="ü"/>
              <a:defRPr/>
            </a:pPr>
            <a:r>
              <a:rPr lang="en-US" sz="2200" dirty="0">
                <a:effectLst/>
                <a:latin typeface="Arial"/>
                <a:ea typeface="ＭＳ Ｐゴシック" charset="0"/>
                <a:cs typeface="Arial"/>
              </a:rPr>
              <a:t>What was</a:t>
            </a:r>
            <a:r>
              <a:rPr lang="en-US" sz="2200" i="1" dirty="0">
                <a:effectLst/>
                <a:latin typeface="Arial"/>
                <a:ea typeface="ＭＳ Ｐゴシック" charset="0"/>
                <a:cs typeface="Arial"/>
              </a:rPr>
              <a:t> </a:t>
            </a:r>
            <a:r>
              <a:rPr lang="en-US" i="1" u="sng" dirty="0">
                <a:effectLst/>
                <a:latin typeface="Arial"/>
                <a:ea typeface="ＭＳ Ｐゴシック" charset="0"/>
                <a:cs typeface="Arial"/>
              </a:rPr>
              <a:t>unusual</a:t>
            </a:r>
            <a:r>
              <a:rPr lang="en-US" i="1" dirty="0">
                <a:effectLst/>
                <a:latin typeface="Arial"/>
                <a:ea typeface="ＭＳ Ｐゴシック" charset="0"/>
                <a:cs typeface="Arial"/>
              </a:rPr>
              <a:t> </a:t>
            </a:r>
            <a:r>
              <a:rPr lang="en-US" sz="2200" dirty="0">
                <a:effectLst/>
                <a:latin typeface="Arial"/>
                <a:ea typeface="ＭＳ Ｐゴシック" charset="0"/>
                <a:cs typeface="Arial"/>
              </a:rPr>
              <a:t>in the passage?</a:t>
            </a:r>
          </a:p>
          <a:p>
            <a:pPr lvl="1">
              <a:lnSpc>
                <a:spcPct val="80000"/>
              </a:lnSpc>
              <a:buFont typeface="Wingdings" charset="2"/>
              <a:buChar char="ü"/>
              <a:defRPr/>
            </a:pPr>
            <a:r>
              <a:rPr lang="en-US" sz="2200" dirty="0">
                <a:solidFill>
                  <a:schemeClr val="accent5">
                    <a:lumMod val="25000"/>
                  </a:schemeClr>
                </a:solidFill>
                <a:effectLst/>
                <a:latin typeface="Arial"/>
                <a:ea typeface="ＭＳ Ｐゴシック" charset="0"/>
                <a:cs typeface="Arial"/>
              </a:rPr>
              <a:t>Walking on water</a:t>
            </a:r>
          </a:p>
          <a:p>
            <a:pPr lvl="1">
              <a:lnSpc>
                <a:spcPct val="80000"/>
              </a:lnSpc>
              <a:buFont typeface="Wingdings" charset="2"/>
              <a:buChar char="ü"/>
              <a:defRPr/>
            </a:pPr>
            <a:r>
              <a:rPr lang="en-US" sz="2200" dirty="0">
                <a:effectLst/>
                <a:latin typeface="Arial"/>
                <a:ea typeface="ＭＳ Ｐゴシック" charset="0"/>
                <a:cs typeface="Arial"/>
              </a:rPr>
              <a:t>Is </a:t>
            </a:r>
            <a:r>
              <a:rPr lang="en-US" i="1" u="sng" dirty="0">
                <a:effectLst/>
                <a:latin typeface="Arial"/>
                <a:ea typeface="ＭＳ Ｐゴシック" charset="0"/>
                <a:cs typeface="Arial"/>
              </a:rPr>
              <a:t>fear</a:t>
            </a:r>
            <a:r>
              <a:rPr lang="en-US" sz="2200" dirty="0">
                <a:effectLst/>
                <a:latin typeface="Arial"/>
                <a:ea typeface="ＭＳ Ｐゴシック" charset="0"/>
                <a:cs typeface="Arial"/>
              </a:rPr>
              <a:t> present?</a:t>
            </a:r>
          </a:p>
          <a:p>
            <a:pPr lvl="1">
              <a:lnSpc>
                <a:spcPct val="80000"/>
              </a:lnSpc>
              <a:buFont typeface="Wingdings" charset="2"/>
              <a:buChar char="ü"/>
              <a:defRPr/>
            </a:pPr>
            <a:r>
              <a:rPr lang="en-US" sz="2200" dirty="0">
                <a:solidFill>
                  <a:srgbClr val="631908"/>
                </a:solidFill>
                <a:effectLst/>
                <a:latin typeface="Arial"/>
                <a:ea typeface="ＭＳ Ｐゴシック" charset="0"/>
                <a:cs typeface="Arial"/>
              </a:rPr>
              <a:t>Yes</a:t>
            </a:r>
          </a:p>
          <a:p>
            <a:pPr lvl="1">
              <a:lnSpc>
                <a:spcPct val="80000"/>
              </a:lnSpc>
              <a:buFont typeface="Wingdings" charset="2"/>
              <a:buChar char="ü"/>
              <a:defRPr/>
            </a:pPr>
            <a:r>
              <a:rPr lang="en-US" sz="2200" dirty="0">
                <a:effectLst/>
                <a:latin typeface="Arial"/>
                <a:ea typeface="ＭＳ Ｐゴシック" charset="0"/>
                <a:cs typeface="Arial"/>
              </a:rPr>
              <a:t>How many people were in the boat?</a:t>
            </a:r>
          </a:p>
          <a:p>
            <a:pPr lvl="1">
              <a:lnSpc>
                <a:spcPct val="80000"/>
              </a:lnSpc>
              <a:buFont typeface="Wingdings" charset="2"/>
              <a:buChar char="ü"/>
              <a:defRPr/>
            </a:pPr>
            <a:r>
              <a:rPr lang="en-US" sz="2200" dirty="0">
                <a:solidFill>
                  <a:srgbClr val="631908"/>
                </a:solidFill>
                <a:effectLst/>
                <a:latin typeface="Arial"/>
                <a:ea typeface="ＭＳ Ｐゴシック" charset="0"/>
                <a:cs typeface="Arial"/>
              </a:rPr>
              <a:t>12</a:t>
            </a:r>
          </a:p>
          <a:p>
            <a:pPr lvl="1">
              <a:lnSpc>
                <a:spcPct val="80000"/>
              </a:lnSpc>
              <a:buFont typeface="Wingdings" charset="2"/>
              <a:buChar char="ü"/>
              <a:defRPr/>
            </a:pPr>
            <a:r>
              <a:rPr lang="en-US" sz="2200" dirty="0">
                <a:effectLst/>
                <a:latin typeface="Arial"/>
                <a:ea typeface="ＭＳ Ｐゴシック" charset="0"/>
                <a:cs typeface="Arial"/>
              </a:rPr>
              <a:t>How many people got out of the boat?</a:t>
            </a:r>
          </a:p>
          <a:p>
            <a:pPr lvl="1">
              <a:lnSpc>
                <a:spcPct val="80000"/>
              </a:lnSpc>
              <a:buFont typeface="Wingdings" charset="2"/>
              <a:buChar char="ü"/>
              <a:defRPr/>
            </a:pPr>
            <a:r>
              <a:rPr lang="en-US" sz="2200" dirty="0">
                <a:solidFill>
                  <a:srgbClr val="631908"/>
                </a:solidFill>
                <a:effectLst/>
                <a:latin typeface="Arial"/>
                <a:ea typeface="ＭＳ Ｐゴシック" charset="0"/>
                <a:cs typeface="Arial"/>
              </a:rPr>
              <a:t>1, Peter</a:t>
            </a:r>
          </a:p>
          <a:p>
            <a:pPr lvl="1">
              <a:lnSpc>
                <a:spcPct val="80000"/>
              </a:lnSpc>
              <a:buFont typeface="Wingdings" charset="2"/>
              <a:buChar char="ü"/>
              <a:defRPr/>
            </a:pPr>
            <a:r>
              <a:rPr lang="en-US" sz="2200" dirty="0">
                <a:effectLst/>
                <a:latin typeface="Arial"/>
                <a:ea typeface="ＭＳ Ｐゴシック" charset="0"/>
                <a:cs typeface="Arial"/>
              </a:rPr>
              <a:t>Could that be a </a:t>
            </a:r>
            <a:r>
              <a:rPr lang="en-US" i="1" u="sng" dirty="0">
                <a:effectLst/>
                <a:latin typeface="Arial"/>
                <a:ea typeface="ＭＳ Ｐゴシック" charset="0"/>
                <a:cs typeface="Arial"/>
              </a:rPr>
              <a:t>contrast</a:t>
            </a:r>
            <a:r>
              <a:rPr lang="en-US" sz="2200" dirty="0">
                <a:effectLst/>
                <a:latin typeface="Arial"/>
                <a:ea typeface="ＭＳ Ｐゴシック" charset="0"/>
                <a:cs typeface="Arial"/>
              </a:rPr>
              <a:t> in response?</a:t>
            </a:r>
          </a:p>
          <a:p>
            <a:pPr lvl="1">
              <a:lnSpc>
                <a:spcPct val="80000"/>
              </a:lnSpc>
              <a:buFont typeface="Wingdings" charset="2"/>
              <a:buChar char="ü"/>
              <a:defRPr/>
            </a:pPr>
            <a:r>
              <a:rPr lang="en-US" sz="2200" dirty="0">
                <a:solidFill>
                  <a:srgbClr val="631908"/>
                </a:solidFill>
                <a:effectLst/>
                <a:latin typeface="Arial"/>
                <a:ea typeface="ＭＳ Ｐゴシック" charset="0"/>
                <a:cs typeface="Arial"/>
              </a:rPr>
              <a:t>Yes</a:t>
            </a:r>
          </a:p>
          <a:p>
            <a:pPr lvl="1">
              <a:lnSpc>
                <a:spcPct val="80000"/>
              </a:lnSpc>
              <a:buFont typeface="Wingdings" charset="2"/>
              <a:buChar char="ü"/>
              <a:defRPr/>
            </a:pPr>
            <a:r>
              <a:rPr lang="en-US" sz="2200" dirty="0">
                <a:effectLst/>
                <a:latin typeface="Arial"/>
                <a:ea typeface="ＭＳ Ｐゴシック" charset="0"/>
                <a:cs typeface="Arial"/>
              </a:rPr>
              <a:t>Your assignment Explain </a:t>
            </a:r>
            <a:r>
              <a:rPr lang="en-US" sz="2200" dirty="0">
                <a:solidFill>
                  <a:srgbClr val="631908"/>
                </a:solidFill>
                <a:effectLst/>
                <a:latin typeface="Arial"/>
                <a:ea typeface="ＭＳ Ｐゴシック" charset="0"/>
                <a:cs typeface="Arial"/>
              </a:rPr>
              <a:t>why!</a:t>
            </a:r>
          </a:p>
          <a:p>
            <a:pPr marL="457200" lvl="1" indent="0">
              <a:lnSpc>
                <a:spcPct val="80000"/>
              </a:lnSpc>
              <a:buNone/>
              <a:defRPr/>
            </a:pPr>
            <a:endParaRPr lang="en-US" b="1" dirty="0">
              <a:solidFill>
                <a:srgbClr val="FAFD00"/>
              </a:solidFill>
              <a:latin typeface="Times New Roman" charset="0"/>
              <a:ea typeface="ＭＳ Ｐゴシック" charset="0"/>
            </a:endParaRPr>
          </a:p>
          <a:p>
            <a:pPr marL="457200" lvl="1" indent="0">
              <a:lnSpc>
                <a:spcPct val="80000"/>
              </a:lnSpc>
              <a:buNone/>
              <a:defRPr/>
            </a:pPr>
            <a:endParaRPr lang="en-US" sz="1800" dirty="0">
              <a:latin typeface="Times New Roman" charset="0"/>
              <a:ea typeface="ＭＳ Ｐゴシック" charset="0"/>
            </a:endParaRPr>
          </a:p>
        </p:txBody>
      </p:sp>
      <p:sp>
        <p:nvSpPr>
          <p:cNvPr id="27651" name="Rectangle 4"/>
          <p:cNvSpPr>
            <a:spLocks noGrp="1" noChangeArrowheads="1"/>
          </p:cNvSpPr>
          <p:nvPr>
            <p:ph type="body" sz="half" idx="2"/>
          </p:nvPr>
        </p:nvSpPr>
        <p:spPr>
          <a:xfrm>
            <a:off x="609600" y="1447800"/>
            <a:ext cx="4114800" cy="4800600"/>
          </a:xfrm>
        </p:spPr>
        <p:txBody>
          <a:bodyPr/>
          <a:lstStyle/>
          <a:p>
            <a:pPr>
              <a:lnSpc>
                <a:spcPct val="80000"/>
              </a:lnSpc>
              <a:buClr>
                <a:schemeClr val="accent5">
                  <a:lumMod val="25000"/>
                </a:schemeClr>
              </a:buClr>
              <a:buFont typeface="Arial"/>
              <a:buChar char="•"/>
            </a:pPr>
            <a:r>
              <a:rPr lang="en-US" sz="2400" dirty="0">
                <a:solidFill>
                  <a:srgbClr val="000090"/>
                </a:solidFill>
                <a:effectLst/>
                <a:latin typeface="Times New Roman" charset="0"/>
                <a:ea typeface="ＭＳ Ｐゴシック" charset="0"/>
                <a:cs typeface="ＭＳ Ｐゴシック" charset="0"/>
              </a:rPr>
              <a:t>Shortly before dawn Jesus went out to them, walking on the lake.  </a:t>
            </a:r>
          </a:p>
          <a:p>
            <a:pPr>
              <a:lnSpc>
                <a:spcPct val="80000"/>
              </a:lnSpc>
              <a:buClr>
                <a:schemeClr val="accent5">
                  <a:lumMod val="25000"/>
                </a:schemeClr>
              </a:buClr>
              <a:buFont typeface="Arial"/>
              <a:buChar char="•"/>
            </a:pPr>
            <a:r>
              <a:rPr lang="en-US" sz="2400" dirty="0">
                <a:solidFill>
                  <a:srgbClr val="631908"/>
                </a:solidFill>
                <a:effectLst/>
                <a:latin typeface="Times New Roman" charset="0"/>
                <a:ea typeface="ＭＳ Ｐゴシック" charset="0"/>
                <a:cs typeface="ＭＳ Ｐゴシック" charset="0"/>
              </a:rPr>
              <a:t>When the disciples saw him walking on the lake, </a:t>
            </a:r>
            <a:r>
              <a:rPr lang="en-US" sz="2400" dirty="0">
                <a:solidFill>
                  <a:srgbClr val="005800"/>
                </a:solidFill>
                <a:effectLst/>
                <a:latin typeface="Times New Roman" charset="0"/>
                <a:ea typeface="ＭＳ Ｐゴシック" charset="0"/>
                <a:cs typeface="ＭＳ Ｐゴシック" charset="0"/>
              </a:rPr>
              <a:t>they were </a:t>
            </a:r>
            <a:r>
              <a:rPr lang="en-US" sz="2400" u="sng" dirty="0">
                <a:solidFill>
                  <a:srgbClr val="005800"/>
                </a:solidFill>
                <a:effectLst/>
                <a:latin typeface="Times New Roman" charset="0"/>
                <a:ea typeface="ＭＳ Ｐゴシック" charset="0"/>
                <a:cs typeface="ＭＳ Ｐゴシック" charset="0"/>
              </a:rPr>
              <a:t>terrified</a:t>
            </a:r>
            <a:r>
              <a:rPr lang="en-US" sz="2400" dirty="0">
                <a:solidFill>
                  <a:srgbClr val="005800"/>
                </a:solidFill>
                <a:effectLst/>
                <a:latin typeface="Times New Roman" charset="0"/>
                <a:ea typeface="ＭＳ Ｐゴシック" charset="0"/>
                <a:cs typeface="ＭＳ Ｐゴシック" charset="0"/>
              </a:rPr>
              <a:t>. “</a:t>
            </a:r>
            <a:r>
              <a:rPr lang="en-US" altLang="ja-JP" sz="2400" dirty="0">
                <a:solidFill>
                  <a:srgbClr val="005800"/>
                </a:solidFill>
                <a:effectLst/>
                <a:latin typeface="Times New Roman" charset="0"/>
                <a:ea typeface="ＭＳ Ｐゴシック" charset="0"/>
                <a:cs typeface="ＭＳ Ｐゴシック" charset="0"/>
              </a:rPr>
              <a:t>It’s a ghost!” they said and </a:t>
            </a:r>
            <a:r>
              <a:rPr lang="en-US" altLang="ja-JP" sz="2400" u="sng" dirty="0">
                <a:solidFill>
                  <a:srgbClr val="005800"/>
                </a:solidFill>
                <a:effectLst/>
                <a:latin typeface="Times New Roman" charset="0"/>
                <a:ea typeface="ＭＳ Ｐゴシック" charset="0"/>
                <a:cs typeface="ＭＳ Ｐゴシック" charset="0"/>
              </a:rPr>
              <a:t>cried out in fear</a:t>
            </a:r>
            <a:r>
              <a:rPr lang="en-US" altLang="ja-JP" sz="2400" dirty="0">
                <a:solidFill>
                  <a:srgbClr val="005800"/>
                </a:solidFill>
                <a:effectLst/>
                <a:latin typeface="Times New Roman" charset="0"/>
                <a:ea typeface="ＭＳ Ｐゴシック" charset="0"/>
                <a:cs typeface="ＭＳ Ｐゴシック" charset="0"/>
              </a:rPr>
              <a:t>.</a:t>
            </a:r>
            <a:endParaRPr lang="en-US" sz="2400" dirty="0">
              <a:solidFill>
                <a:srgbClr val="005800"/>
              </a:solidFill>
              <a:effectLst/>
              <a:latin typeface="Times New Roman" charset="0"/>
              <a:ea typeface="ＭＳ Ｐゴシック" charset="0"/>
              <a:cs typeface="ＭＳ Ｐゴシック" charset="0"/>
            </a:endParaRPr>
          </a:p>
          <a:p>
            <a:pPr>
              <a:lnSpc>
                <a:spcPct val="80000"/>
              </a:lnSpc>
              <a:buClr>
                <a:schemeClr val="accent5">
                  <a:lumMod val="25000"/>
                </a:schemeClr>
              </a:buClr>
              <a:buFont typeface="Arial"/>
              <a:buChar char="•"/>
            </a:pPr>
            <a:r>
              <a:rPr lang="en-US" sz="2400" dirty="0">
                <a:solidFill>
                  <a:srgbClr val="631908"/>
                </a:solidFill>
                <a:effectLst/>
                <a:latin typeface="Times New Roman" charset="0"/>
                <a:ea typeface="ＭＳ Ｐゴシック" charset="0"/>
                <a:cs typeface="ＭＳ Ｐゴシック" charset="0"/>
              </a:rPr>
              <a:t>Peter replied,</a:t>
            </a:r>
            <a:r>
              <a:rPr lang="ja-JP" altLang="en-US" sz="2400" dirty="0">
                <a:solidFill>
                  <a:srgbClr val="631908"/>
                </a:solidFill>
                <a:effectLst/>
                <a:latin typeface="Times New Roman" charset="0"/>
                <a:ea typeface="ＭＳ Ｐゴシック" charset="0"/>
                <a:cs typeface="ＭＳ Ｐゴシック" charset="0"/>
              </a:rPr>
              <a:t>‘</a:t>
            </a:r>
            <a:r>
              <a:rPr lang="en-US" altLang="ja-JP" sz="2400" dirty="0">
                <a:solidFill>
                  <a:srgbClr val="631908"/>
                </a:solidFill>
                <a:effectLst/>
                <a:latin typeface="Times New Roman" charset="0"/>
                <a:ea typeface="ＭＳ Ｐゴシック" charset="0"/>
                <a:cs typeface="ＭＳ Ｐゴシック" charset="0"/>
              </a:rPr>
              <a:t>Lord, if it’s you tell me to come to you on the water.</a:t>
            </a:r>
            <a:r>
              <a:rPr lang="ja-JP" altLang="en-US" sz="2400" dirty="0">
                <a:solidFill>
                  <a:srgbClr val="631908"/>
                </a:solidFill>
                <a:effectLst/>
                <a:latin typeface="Times New Roman" charset="0"/>
                <a:ea typeface="ＭＳ Ｐゴシック" charset="0"/>
                <a:cs typeface="ＭＳ Ｐゴシック" charset="0"/>
              </a:rPr>
              <a:t>’</a:t>
            </a:r>
            <a:r>
              <a:rPr lang="en-US" altLang="ja-JP" sz="2400" dirty="0">
                <a:solidFill>
                  <a:srgbClr val="631908"/>
                </a:solidFill>
                <a:effectLst/>
                <a:latin typeface="Times New Roman" charset="0"/>
                <a:ea typeface="ＭＳ Ｐゴシック" charset="0"/>
                <a:cs typeface="ＭＳ Ｐゴシック" charset="0"/>
              </a:rPr>
              <a:t> …</a:t>
            </a:r>
            <a:r>
              <a:rPr lang="en-US" altLang="ja-JP" sz="2400" dirty="0">
                <a:solidFill>
                  <a:schemeClr val="accent5">
                    <a:lumMod val="50000"/>
                  </a:schemeClr>
                </a:solidFill>
                <a:effectLst/>
                <a:latin typeface="Times New Roman" charset="0"/>
                <a:ea typeface="ＭＳ Ｐゴシック" charset="0"/>
                <a:cs typeface="ＭＳ Ｐゴシック" charset="0"/>
              </a:rPr>
              <a:t>Then Peter got out of the boat and walked on water and came toward Jesus.</a:t>
            </a:r>
            <a:endParaRPr lang="en-US" sz="2400" dirty="0">
              <a:solidFill>
                <a:schemeClr val="accent5">
                  <a:lumMod val="50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836407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8947">
                                            <p:txEl>
                                              <p:pRg st="0" end="0"/>
                                            </p:txEl>
                                          </p:spTgt>
                                        </p:tgtEl>
                                        <p:attrNameLst>
                                          <p:attrName>style.visibility</p:attrName>
                                        </p:attrNameLst>
                                      </p:cBhvr>
                                      <p:to>
                                        <p:strVal val="visible"/>
                                      </p:to>
                                    </p:set>
                                    <p:animEffect transition="in" filter="blinds(horizontal)">
                                      <p:cBhvr>
                                        <p:cTn id="12" dur="500"/>
                                        <p:tgtEl>
                                          <p:spTgt spid="9789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78947">
                                            <p:txEl>
                                              <p:pRg st="1" end="1"/>
                                            </p:txEl>
                                          </p:spTgt>
                                        </p:tgtEl>
                                        <p:attrNameLst>
                                          <p:attrName>style.visibility</p:attrName>
                                        </p:attrNameLst>
                                      </p:cBhvr>
                                      <p:to>
                                        <p:strVal val="visible"/>
                                      </p:to>
                                    </p:set>
                                    <p:animEffect transition="in" filter="blinds(horizontal)">
                                      <p:cBhvr>
                                        <p:cTn id="17" dur="500"/>
                                        <p:tgtEl>
                                          <p:spTgt spid="9789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22" dur="500"/>
                                        <p:tgtEl>
                                          <p:spTgt spid="276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78947">
                                            <p:txEl>
                                              <p:pRg st="2" end="2"/>
                                            </p:txEl>
                                          </p:spTgt>
                                        </p:tgtEl>
                                        <p:attrNameLst>
                                          <p:attrName>style.visibility</p:attrName>
                                        </p:attrNameLst>
                                      </p:cBhvr>
                                      <p:to>
                                        <p:strVal val="visible"/>
                                      </p:to>
                                    </p:set>
                                    <p:animEffect transition="in" filter="blinds(horizontal)">
                                      <p:cBhvr>
                                        <p:cTn id="27" dur="500"/>
                                        <p:tgtEl>
                                          <p:spTgt spid="97894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78947">
                                            <p:txEl>
                                              <p:pRg st="3" end="3"/>
                                            </p:txEl>
                                          </p:spTgt>
                                        </p:tgtEl>
                                        <p:attrNameLst>
                                          <p:attrName>style.visibility</p:attrName>
                                        </p:attrNameLst>
                                      </p:cBhvr>
                                      <p:to>
                                        <p:strVal val="visible"/>
                                      </p:to>
                                    </p:set>
                                    <p:animEffect transition="in" filter="blinds(horizontal)">
                                      <p:cBhvr>
                                        <p:cTn id="32" dur="500"/>
                                        <p:tgtEl>
                                          <p:spTgt spid="97894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37" dur="500"/>
                                        <p:tgtEl>
                                          <p:spTgt spid="2765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78947">
                                            <p:txEl>
                                              <p:pRg st="4" end="4"/>
                                            </p:txEl>
                                          </p:spTgt>
                                        </p:tgtEl>
                                        <p:attrNameLst>
                                          <p:attrName>style.visibility</p:attrName>
                                        </p:attrNameLst>
                                      </p:cBhvr>
                                      <p:to>
                                        <p:strVal val="visible"/>
                                      </p:to>
                                    </p:set>
                                    <p:animEffect transition="in" filter="blinds(horizontal)">
                                      <p:cBhvr>
                                        <p:cTn id="42" dur="500"/>
                                        <p:tgtEl>
                                          <p:spTgt spid="97894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78947">
                                            <p:txEl>
                                              <p:pRg st="5" end="5"/>
                                            </p:txEl>
                                          </p:spTgt>
                                        </p:tgtEl>
                                        <p:attrNameLst>
                                          <p:attrName>style.visibility</p:attrName>
                                        </p:attrNameLst>
                                      </p:cBhvr>
                                      <p:to>
                                        <p:strVal val="visible"/>
                                      </p:to>
                                    </p:set>
                                    <p:animEffect transition="in" filter="blinds(horizontal)">
                                      <p:cBhvr>
                                        <p:cTn id="47" dur="500"/>
                                        <p:tgtEl>
                                          <p:spTgt spid="97894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78947">
                                            <p:txEl>
                                              <p:pRg st="6" end="6"/>
                                            </p:txEl>
                                          </p:spTgt>
                                        </p:tgtEl>
                                        <p:attrNameLst>
                                          <p:attrName>style.visibility</p:attrName>
                                        </p:attrNameLst>
                                      </p:cBhvr>
                                      <p:to>
                                        <p:strVal val="visible"/>
                                      </p:to>
                                    </p:set>
                                    <p:animEffect transition="in" filter="blinds(horizontal)">
                                      <p:cBhvr>
                                        <p:cTn id="52" dur="500"/>
                                        <p:tgtEl>
                                          <p:spTgt spid="97894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78947">
                                            <p:txEl>
                                              <p:pRg st="7" end="7"/>
                                            </p:txEl>
                                          </p:spTgt>
                                        </p:tgtEl>
                                        <p:attrNameLst>
                                          <p:attrName>style.visibility</p:attrName>
                                        </p:attrNameLst>
                                      </p:cBhvr>
                                      <p:to>
                                        <p:strVal val="visible"/>
                                      </p:to>
                                    </p:set>
                                    <p:animEffect transition="in" filter="blinds(horizontal)">
                                      <p:cBhvr>
                                        <p:cTn id="57" dur="500"/>
                                        <p:tgtEl>
                                          <p:spTgt spid="97894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978947">
                                            <p:txEl>
                                              <p:pRg st="8" end="8"/>
                                            </p:txEl>
                                          </p:spTgt>
                                        </p:tgtEl>
                                        <p:attrNameLst>
                                          <p:attrName>style.visibility</p:attrName>
                                        </p:attrNameLst>
                                      </p:cBhvr>
                                      <p:to>
                                        <p:strVal val="visible"/>
                                      </p:to>
                                    </p:set>
                                    <p:animEffect transition="in" filter="blinds(horizontal)">
                                      <p:cBhvr>
                                        <p:cTn id="62" dur="500"/>
                                        <p:tgtEl>
                                          <p:spTgt spid="978947">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978947">
                                            <p:txEl>
                                              <p:pRg st="9" end="9"/>
                                            </p:txEl>
                                          </p:spTgt>
                                        </p:tgtEl>
                                        <p:attrNameLst>
                                          <p:attrName>style.visibility</p:attrName>
                                        </p:attrNameLst>
                                      </p:cBhvr>
                                      <p:to>
                                        <p:strVal val="visible"/>
                                      </p:to>
                                    </p:set>
                                    <p:animEffect transition="in" filter="blinds(horizontal)">
                                      <p:cBhvr>
                                        <p:cTn id="67" dur="500"/>
                                        <p:tgtEl>
                                          <p:spTgt spid="978947">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978947">
                                            <p:txEl>
                                              <p:pRg st="10" end="10"/>
                                            </p:txEl>
                                          </p:spTgt>
                                        </p:tgtEl>
                                        <p:attrNameLst>
                                          <p:attrName>style.visibility</p:attrName>
                                        </p:attrNameLst>
                                      </p:cBhvr>
                                      <p:to>
                                        <p:strVal val="visible"/>
                                      </p:to>
                                    </p:set>
                                    <p:animEffect transition="in" filter="blinds(horizontal)">
                                      <p:cBhvr>
                                        <p:cTn id="72" dur="500"/>
                                        <p:tgtEl>
                                          <p:spTgt spid="9789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 V4b_TEMPLAT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a:xfrm>
            <a:off x="685800" y="457200"/>
            <a:ext cx="7772400" cy="1219200"/>
          </a:xfrm>
        </p:spPr>
        <p:txBody>
          <a:bodyPr/>
          <a:lstStyle/>
          <a:p>
            <a:pPr algn="l"/>
            <a:r>
              <a:rPr lang="en-US" sz="3200" b="1" dirty="0">
                <a:solidFill>
                  <a:srgbClr val="631908"/>
                </a:solidFill>
                <a:effectLst/>
                <a:latin typeface="Arial"/>
                <a:cs typeface="Arial"/>
              </a:rPr>
              <a:t>Why is that important? </a:t>
            </a:r>
          </a:p>
        </p:txBody>
      </p:sp>
      <p:sp>
        <p:nvSpPr>
          <p:cNvPr id="6" name="Content Placeholder 5"/>
          <p:cNvSpPr>
            <a:spLocks noGrp="1"/>
          </p:cNvSpPr>
          <p:nvPr>
            <p:ph idx="1"/>
          </p:nvPr>
        </p:nvSpPr>
        <p:spPr>
          <a:xfrm>
            <a:off x="685800" y="1828800"/>
            <a:ext cx="8001000" cy="4114800"/>
          </a:xfrm>
        </p:spPr>
        <p:txBody>
          <a:bodyPr/>
          <a:lstStyle/>
          <a:p>
            <a:pPr>
              <a:lnSpc>
                <a:spcPct val="130000"/>
              </a:lnSpc>
              <a:buClr>
                <a:schemeClr val="accent5">
                  <a:lumMod val="25000"/>
                </a:schemeClr>
              </a:buClr>
              <a:buFont typeface="Arial"/>
              <a:buChar char="•"/>
            </a:pPr>
            <a:r>
              <a:rPr lang="en-US" sz="2800" dirty="0">
                <a:solidFill>
                  <a:srgbClr val="363636"/>
                </a:solidFill>
                <a:effectLst/>
                <a:latin typeface="Arial"/>
                <a:cs typeface="Arial"/>
              </a:rPr>
              <a:t>If you understand </a:t>
            </a:r>
            <a:r>
              <a:rPr lang="en-US" sz="2800" b="1" dirty="0">
                <a:solidFill>
                  <a:schemeClr val="accent5">
                    <a:lumMod val="25000"/>
                  </a:schemeClr>
                </a:solidFill>
                <a:effectLst/>
                <a:latin typeface="Arial"/>
                <a:cs typeface="Arial"/>
              </a:rPr>
              <a:t>“why” </a:t>
            </a:r>
            <a:r>
              <a:rPr lang="en-US" sz="2800" dirty="0">
                <a:solidFill>
                  <a:srgbClr val="363636"/>
                </a:solidFill>
                <a:effectLst/>
                <a:latin typeface="Arial"/>
                <a:cs typeface="Arial"/>
              </a:rPr>
              <a:t>Peter did what he did, then you can also determine his </a:t>
            </a:r>
            <a:r>
              <a:rPr lang="en-US" sz="2800" b="1" dirty="0">
                <a:solidFill>
                  <a:srgbClr val="631908"/>
                </a:solidFill>
                <a:effectLst/>
                <a:latin typeface="Arial"/>
                <a:cs typeface="Arial"/>
              </a:rPr>
              <a:t>strengths, limitations, fears</a:t>
            </a:r>
            <a:r>
              <a:rPr lang="en-US" sz="2800" dirty="0">
                <a:solidFill>
                  <a:srgbClr val="631908"/>
                </a:solidFill>
                <a:effectLst/>
                <a:latin typeface="Arial"/>
                <a:cs typeface="Arial"/>
              </a:rPr>
              <a:t> </a:t>
            </a:r>
            <a:r>
              <a:rPr lang="en-US" sz="2800" dirty="0">
                <a:solidFill>
                  <a:srgbClr val="363636"/>
                </a:solidFill>
                <a:effectLst/>
                <a:latin typeface="Arial"/>
                <a:cs typeface="Arial"/>
              </a:rPr>
              <a:t>and</a:t>
            </a:r>
            <a:r>
              <a:rPr lang="en-US" sz="2800" dirty="0">
                <a:solidFill>
                  <a:srgbClr val="FAFD00"/>
                </a:solidFill>
                <a:effectLst/>
                <a:latin typeface="Arial"/>
                <a:cs typeface="Arial"/>
              </a:rPr>
              <a:t> </a:t>
            </a:r>
            <a:r>
              <a:rPr lang="en-US" sz="2800" b="1" dirty="0">
                <a:solidFill>
                  <a:srgbClr val="631908"/>
                </a:solidFill>
                <a:effectLst/>
                <a:latin typeface="Arial"/>
                <a:cs typeface="Arial"/>
              </a:rPr>
              <a:t>blind spots</a:t>
            </a:r>
          </a:p>
          <a:p>
            <a:pPr>
              <a:lnSpc>
                <a:spcPct val="130000"/>
              </a:lnSpc>
              <a:buClr>
                <a:schemeClr val="accent5">
                  <a:lumMod val="25000"/>
                </a:schemeClr>
              </a:buClr>
              <a:buFont typeface="Arial"/>
              <a:buChar char="•"/>
            </a:pPr>
            <a:r>
              <a:rPr lang="en-US" sz="2800" dirty="0">
                <a:solidFill>
                  <a:srgbClr val="363636"/>
                </a:solidFill>
                <a:effectLst/>
                <a:latin typeface="Arial"/>
                <a:cs typeface="Arial"/>
              </a:rPr>
              <a:t>But most importantly </a:t>
            </a:r>
            <a:r>
              <a:rPr lang="en-US" sz="2800" b="1" dirty="0">
                <a:solidFill>
                  <a:srgbClr val="631908"/>
                </a:solidFill>
                <a:effectLst/>
                <a:latin typeface="Arial"/>
                <a:cs typeface="Arial"/>
              </a:rPr>
              <a:t>“how” </a:t>
            </a:r>
            <a:r>
              <a:rPr lang="en-US" sz="2800" dirty="0">
                <a:solidFill>
                  <a:srgbClr val="363636"/>
                </a:solidFill>
                <a:effectLst/>
                <a:latin typeface="Arial"/>
                <a:cs typeface="Arial"/>
              </a:rPr>
              <a:t>to love him</a:t>
            </a:r>
          </a:p>
          <a:p>
            <a:pPr>
              <a:lnSpc>
                <a:spcPct val="130000"/>
              </a:lnSpc>
              <a:buClr>
                <a:schemeClr val="accent5">
                  <a:lumMod val="25000"/>
                </a:schemeClr>
              </a:buClr>
              <a:buFont typeface="Arial"/>
              <a:buChar char="•"/>
            </a:pPr>
            <a:r>
              <a:rPr lang="en-US" sz="2800" dirty="0">
                <a:solidFill>
                  <a:schemeClr val="accent4">
                    <a:lumMod val="25000"/>
                  </a:schemeClr>
                </a:solidFill>
                <a:effectLst/>
                <a:latin typeface="Arial"/>
                <a:cs typeface="Arial"/>
              </a:rPr>
              <a:t>That’s what this study is about</a:t>
            </a:r>
          </a:p>
        </p:txBody>
      </p:sp>
    </p:spTree>
    <p:extLst>
      <p:ext uri="{BB962C8B-B14F-4D97-AF65-F5344CB8AC3E}">
        <p14:creationId xmlns:p14="http://schemas.microsoft.com/office/powerpoint/2010/main" val="326938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bludiags.ppt - Blue Diagonals">
  <a:themeElements>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fontScheme name="bludiags.ppt - Blue Diagonal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5715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a:ln>
              <a:noFill/>
            </a:ln>
            <a:solidFill>
              <a:schemeClr val="tx1"/>
            </a:solidFill>
            <a:effectLst/>
            <a:latin typeface="Times New Roman" charset="0"/>
          </a:defRPr>
        </a:defPPr>
      </a:lstStyle>
    </a:lnDef>
  </a:objectDefaults>
  <a:extraClrSchemeLst>
    <a:extraClrScheme>
      <a:clrScheme name="bludiags.ppt - Blue Diagonal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diags.ppt - Blue Diagonal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diags.ppt - Blue Diagonal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diags.ppt - Blue Diagonal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diags.ppt - Blue Diagona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diags.ppt - Blue Diagona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diags.ppt - Blue Diagona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 950:Applications:Presentation:PowerPoint 4.0:Templates:On Screen &amp; 35mm Slides:bludiags.ppt - Blue Diagonals</Template>
  <TotalTime>23558</TotalTime>
  <Pages>45</Pages>
  <Words>1780</Words>
  <Application>Microsoft Office PowerPoint</Application>
  <PresentationFormat>On-screen Show (4:3)</PresentationFormat>
  <Paragraphs>352</Paragraphs>
  <Slides>46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ＭＳ Ｐゴシック</vt:lpstr>
      <vt:lpstr>ＭＳ Ｐゴシック</vt:lpstr>
      <vt:lpstr>Arial</vt:lpstr>
      <vt:lpstr>Arial Bold</vt:lpstr>
      <vt:lpstr>Georgia</vt:lpstr>
      <vt:lpstr>Matura MT Script Capitals</vt:lpstr>
      <vt:lpstr>Monotype Sorts</vt:lpstr>
      <vt:lpstr>Times New Roman</vt:lpstr>
      <vt:lpstr>Times New Roman Bold</vt:lpstr>
      <vt:lpstr>Wingdings</vt:lpstr>
      <vt:lpstr>bludiags.ppt - Blue Diagonals</vt:lpstr>
      <vt:lpstr>PowerPoint Presentation</vt:lpstr>
      <vt:lpstr>PowerPoint Presentation</vt:lpstr>
      <vt:lpstr>Profiling Biblical Characters</vt:lpstr>
      <vt:lpstr>Profiling Biblical Characters</vt:lpstr>
      <vt:lpstr>PowerPoint Presentation</vt:lpstr>
      <vt:lpstr>Your initial assignment </vt:lpstr>
      <vt:lpstr>Apostle Peter Case Study</vt:lpstr>
      <vt:lpstr>What do you observe?</vt:lpstr>
      <vt:lpstr>Why is that important? </vt:lpstr>
      <vt:lpstr>Peter A Behavioral Case Study</vt:lpstr>
      <vt:lpstr>PowerPoint Presentation</vt:lpstr>
      <vt:lpstr>PowerPoint Presentation</vt:lpstr>
      <vt:lpstr>Based on your choices, find the traits that you selected on the DISC continuum on the next page.  Do the traits immediately above and below the words you selected describe what Peter did?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Each style has its own unique response to pressure.</vt:lpstr>
      <vt:lpstr>Validation of Peter’s Behavior Style </vt:lpstr>
      <vt:lpstr>Matthew 17:1-3 </vt:lpstr>
      <vt:lpstr>Under pressure it is normal for  High I’s to express their feelings!</vt:lpstr>
      <vt:lpstr>God the Father’s response! </vt:lpstr>
      <vt:lpstr>PowerPoint Presentation</vt:lpstr>
      <vt:lpstr>PowerPoint Presentation</vt:lpstr>
      <vt:lpstr>PowerPoint Presentation</vt:lpstr>
      <vt:lpstr>PowerPoint Presentation</vt:lpstr>
      <vt:lpstr>PowerPoint Presentation</vt:lpstr>
      <vt:lpstr>PowerPoint Presentation</vt:lpstr>
      <vt:lpstr> Lead Like Jesus defines 2 types of EGO</vt:lpstr>
      <vt:lpstr>PowerPoint Presentation</vt:lpstr>
      <vt:lpstr>4. In addition, each style has a unique set  of blind spots.</vt:lpstr>
      <vt:lpstr>5.  The very best one can do to help others is to create an environment which allows specific styles to become  aware of their strengths, weaknesses and blind spots.</vt:lpstr>
      <vt:lpstr>6.  For the Spirit to control the person, the unique, sinful part of each individual’s style must be broken.</vt:lpstr>
      <vt:lpstr>Once brokenness occurs, only then does an individual become teachable </vt:lpstr>
      <vt:lpstr>What does brokenness  look like?</vt:lpstr>
      <vt:lpstr>Observations of the John 21 Case Study</vt:lpstr>
      <vt:lpstr>PowerPoint Presentation</vt:lpstr>
      <vt:lpstr>Where we are headed</vt:lpstr>
      <vt:lpstr>PowerPoint Presentation</vt:lpstr>
    </vt:vector>
  </TitlesOfParts>
  <Company>In His Grace,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Youth/Parent Relationships</dc:title>
  <dc:subject>DISC in Family</dc:subject>
  <dc:creator>Ken R. Voges</dc:creator>
  <cp:keywords>DISC, Youth, Parent, Family, Conflict, Love</cp:keywords>
  <dc:description>Chapter 1</dc:description>
  <cp:lastModifiedBy>Richard Meiss</cp:lastModifiedBy>
  <cp:revision>983</cp:revision>
  <cp:lastPrinted>2017-10-24T14:33:19Z</cp:lastPrinted>
  <dcterms:created xsi:type="dcterms:W3CDTF">2011-01-23T14:32:34Z</dcterms:created>
  <dcterms:modified xsi:type="dcterms:W3CDTF">2017-12-05T00:12:54Z</dcterms:modified>
</cp:coreProperties>
</file>