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20"/>
  </p:notesMasterIdLst>
  <p:sldIdLst>
    <p:sldId id="256" r:id="rId6"/>
    <p:sldId id="257" r:id="rId7"/>
    <p:sldId id="258" r:id="rId8"/>
    <p:sldId id="269" r:id="rId9"/>
    <p:sldId id="268" r:id="rId10"/>
    <p:sldId id="259" r:id="rId11"/>
    <p:sldId id="260" r:id="rId12"/>
    <p:sldId id="261" r:id="rId13"/>
    <p:sldId id="262" r:id="rId14"/>
    <p:sldId id="263" r:id="rId15"/>
    <p:sldId id="264" r:id="rId16"/>
    <p:sldId id="265" r:id="rId17"/>
    <p:sldId id="266" r:id="rId18"/>
    <p:sldId id="6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5BD"/>
    <a:srgbClr val="2B3095"/>
    <a:srgbClr val="109041"/>
    <a:srgbClr val="E8D966"/>
    <a:srgbClr val="E8D97C"/>
    <a:srgbClr val="7093D2"/>
    <a:srgbClr val="6BB4FF"/>
    <a:srgbClr val="6BB490"/>
    <a:srgbClr val="B50F0B"/>
    <a:srgbClr val="AA2B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62745" autoAdjust="0"/>
  </p:normalViewPr>
  <p:slideViewPr>
    <p:cSldViewPr snapToGrid="0">
      <p:cViewPr varScale="1">
        <p:scale>
          <a:sx n="52" d="100"/>
          <a:sy n="52" d="100"/>
        </p:scale>
        <p:origin x="1776" y="38"/>
      </p:cViewPr>
      <p:guideLst/>
    </p:cSldViewPr>
  </p:slideViewPr>
  <p:notesTextViewPr>
    <p:cViewPr>
      <p:scale>
        <a:sx n="1" d="1"/>
        <a:sy n="1" d="1"/>
      </p:scale>
      <p:origin x="0" y="0"/>
    </p:cViewPr>
  </p:notesTextViewPr>
  <p:sorterViewPr>
    <p:cViewPr>
      <p:scale>
        <a:sx n="100" d="100"/>
        <a:sy n="100" d="100"/>
      </p:scale>
      <p:origin x="0" y="-1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30085-C99A-4D3E-8510-76BFBCF73DBB}"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865B5-E0C0-44BE-B39E-E4E6FED2E2F5}" type="slidenum">
              <a:rPr lang="en-US" smtClean="0"/>
              <a:t>‹#›</a:t>
            </a:fld>
            <a:endParaRPr lang="en-US"/>
          </a:p>
        </p:txBody>
      </p:sp>
    </p:spTree>
    <p:extLst>
      <p:ext uri="{BB962C8B-B14F-4D97-AF65-F5344CB8AC3E}">
        <p14:creationId xmlns:p14="http://schemas.microsoft.com/office/powerpoint/2010/main" val="2623803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use DISC to identify and discuss behavioral tendencies and  learn practical ways to communicate more effectively with others.  DISC cultivates healthy relationships and minimizes personality-driven conflict at home and work. </a:t>
            </a:r>
          </a:p>
          <a:p>
            <a:r>
              <a:rPr lang="en-US" dirty="0"/>
              <a:t>Biblical DISC is a "key" to unlock a "treasure chest" of self-awareness and wisdom for building and maintaining Jesus-centered relationships.  The DISC model measures our motivation for meeting our needs. DISC reveals your unique God-given strengths which creates: Energy, Engagement, and Commitment. Knowing your unique behavioral style builds self-awareness, develops emotional intelligence. And is vital to creating effective communication skills, positive relationships and organizational success.    </a:t>
            </a:r>
          </a:p>
        </p:txBody>
      </p:sp>
      <p:sp>
        <p:nvSpPr>
          <p:cNvPr id="4" name="Slide Number Placeholder 3"/>
          <p:cNvSpPr>
            <a:spLocks noGrp="1"/>
          </p:cNvSpPr>
          <p:nvPr>
            <p:ph type="sldNum" sz="quarter" idx="10"/>
          </p:nvPr>
        </p:nvSpPr>
        <p:spPr/>
        <p:txBody>
          <a:bodyPr/>
          <a:lstStyle/>
          <a:p>
            <a:fld id="{5F3865B5-E0C0-44BE-B39E-E4E6FED2E2F5}" type="slidenum">
              <a:rPr lang="en-US" smtClean="0"/>
              <a:t>2</a:t>
            </a:fld>
            <a:endParaRPr lang="en-US"/>
          </a:p>
        </p:txBody>
      </p:sp>
    </p:spTree>
    <p:extLst>
      <p:ext uri="{BB962C8B-B14F-4D97-AF65-F5344CB8AC3E}">
        <p14:creationId xmlns:p14="http://schemas.microsoft.com/office/powerpoint/2010/main" val="9528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I is </a:t>
            </a:r>
            <a:r>
              <a:rPr lang="en-US" b="1" dirty="0"/>
              <a:t>Influencing Style</a:t>
            </a:r>
            <a:r>
              <a:rPr lang="en-US" dirty="0"/>
              <a:t>. At least 50% or more of their time is centered around People &amp; Contacts. Here are some descriptive words: influential, sociable, optimistic, trusting, friendly, enthusiastic. Life of the party!</a:t>
            </a:r>
          </a:p>
          <a:p>
            <a:endParaRPr lang="en-US" dirty="0"/>
          </a:p>
          <a:p>
            <a:r>
              <a:rPr lang="en-US" dirty="0"/>
              <a:t>The animal we think of with an I is the </a:t>
            </a:r>
            <a:r>
              <a:rPr lang="en-US" b="1" dirty="0"/>
              <a:t>OTTER</a:t>
            </a:r>
            <a:r>
              <a:rPr lang="en-US" dirty="0"/>
              <a:t>. If you go to zoo today to see the otter exhibit, what do you see? More than one otter, playing, sliding, swimming, chasing each other, touching each other, right?! Everyone loves the otters! Well, maybe not everyone….</a:t>
            </a:r>
          </a:p>
          <a:p>
            <a:endParaRPr lang="en-US" dirty="0"/>
          </a:p>
          <a:p>
            <a:r>
              <a:rPr lang="en-US" b="1" dirty="0"/>
              <a:t>Goal</a:t>
            </a:r>
            <a:r>
              <a:rPr lang="en-US" dirty="0"/>
              <a:t>: Building </a:t>
            </a:r>
            <a:r>
              <a:rPr lang="en-US" b="1" u="sng" dirty="0"/>
              <a:t>RELATIONSHIPS</a:t>
            </a:r>
            <a:r>
              <a:rPr lang="en-US" u="none" dirty="0"/>
              <a:t>; approval – like to be liked!</a:t>
            </a:r>
          </a:p>
          <a:p>
            <a:r>
              <a:rPr lang="en-US" b="1" u="none" dirty="0"/>
              <a:t>Fear</a:t>
            </a:r>
            <a:r>
              <a:rPr lang="en-US" u="none" dirty="0"/>
              <a:t>: Rejection; being </a:t>
            </a:r>
            <a:r>
              <a:rPr lang="en-US" b="1" u="sng" dirty="0"/>
              <a:t>BLAMED</a:t>
            </a:r>
          </a:p>
          <a:p>
            <a:r>
              <a:rPr lang="en-US" b="1" u="none" dirty="0"/>
              <a:t>Motivated</a:t>
            </a:r>
            <a:r>
              <a:rPr lang="en-US" u="none" dirty="0"/>
              <a:t> </a:t>
            </a:r>
            <a:r>
              <a:rPr lang="en-US" b="1" u="none" dirty="0"/>
              <a:t>by</a:t>
            </a:r>
            <a:r>
              <a:rPr lang="en-US" u="none" dirty="0"/>
              <a:t>: </a:t>
            </a:r>
            <a:r>
              <a:rPr lang="en-US" b="1" u="sng" dirty="0"/>
              <a:t>POSITIVITY</a:t>
            </a:r>
            <a:r>
              <a:rPr lang="en-US" u="none" dirty="0"/>
              <a:t>; experience – like to try new things; they FEEL stuff</a:t>
            </a:r>
          </a:p>
          <a:p>
            <a:r>
              <a:rPr lang="en-US" b="1" u="none" dirty="0"/>
              <a:t>Strengths</a:t>
            </a:r>
            <a:r>
              <a:rPr lang="en-US" u="none" dirty="0"/>
              <a:t>: Optimistic, appreciative, fun, inclusive</a:t>
            </a:r>
          </a:p>
          <a:p>
            <a:r>
              <a:rPr lang="en-US" b="1" u="none" dirty="0"/>
              <a:t>Under</a:t>
            </a:r>
            <a:r>
              <a:rPr lang="en-US" u="none" dirty="0"/>
              <a:t> </a:t>
            </a:r>
            <a:r>
              <a:rPr lang="en-US" b="1" u="none" dirty="0"/>
              <a:t>pressure</a:t>
            </a:r>
            <a:r>
              <a:rPr lang="en-US" u="none" dirty="0"/>
              <a:t>: Impulsive; lack of </a:t>
            </a:r>
            <a:r>
              <a:rPr lang="en-US" b="1" u="sng" dirty="0"/>
              <a:t>FOLLOW</a:t>
            </a:r>
            <a:r>
              <a:rPr lang="en-US" u="sng" dirty="0"/>
              <a:t> </a:t>
            </a:r>
            <a:r>
              <a:rPr lang="en-US" b="1" u="sng" dirty="0"/>
              <a:t>THROUGH</a:t>
            </a:r>
            <a:r>
              <a:rPr lang="en-US" u="none" dirty="0"/>
              <a:t> – say “yes” to too many things</a:t>
            </a:r>
          </a:p>
          <a:p>
            <a:r>
              <a:rPr lang="en-US" u="none" dirty="0"/>
              <a:t>When communicating with the Influencing style be friendly and positive.  Allow time for socializing.</a:t>
            </a:r>
          </a:p>
          <a:p>
            <a:endParaRPr lang="en-US" u="none" dirty="0"/>
          </a:p>
        </p:txBody>
      </p:sp>
      <p:sp>
        <p:nvSpPr>
          <p:cNvPr id="4" name="Slide Number Placeholder 3"/>
          <p:cNvSpPr>
            <a:spLocks noGrp="1"/>
          </p:cNvSpPr>
          <p:nvPr>
            <p:ph type="sldNum" sz="quarter" idx="10"/>
          </p:nvPr>
        </p:nvSpPr>
        <p:spPr/>
        <p:txBody>
          <a:bodyPr/>
          <a:lstStyle/>
          <a:p>
            <a:fld id="{5F3865B5-E0C0-44BE-B39E-E4E6FED2E2F5}" type="slidenum">
              <a:rPr lang="en-US" smtClean="0"/>
              <a:t>11</a:t>
            </a:fld>
            <a:endParaRPr lang="en-US"/>
          </a:p>
        </p:txBody>
      </p:sp>
    </p:spTree>
    <p:extLst>
      <p:ext uri="{BB962C8B-B14F-4D97-AF65-F5344CB8AC3E}">
        <p14:creationId xmlns:p14="http://schemas.microsoft.com/office/powerpoint/2010/main" val="177497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S is </a:t>
            </a:r>
            <a:r>
              <a:rPr lang="en-US" b="1" dirty="0"/>
              <a:t>Steadiness Style</a:t>
            </a:r>
            <a:r>
              <a:rPr lang="en-US" dirty="0"/>
              <a:t>. They are Good Listeners and Team Players. The S is comfortable with the status quo. Happy with the way things are right now. Here are some words to describe the S: calming, loyal, relaxed, steady, consistent, patient. </a:t>
            </a:r>
          </a:p>
          <a:p>
            <a:endParaRPr lang="en-US" dirty="0"/>
          </a:p>
          <a:p>
            <a:r>
              <a:rPr lang="en-US" dirty="0"/>
              <a:t>The word picture animal for S is the </a:t>
            </a:r>
            <a:r>
              <a:rPr lang="en-US" b="1" dirty="0"/>
              <a:t>GOLDEN RETRIEVER</a:t>
            </a:r>
            <a:r>
              <a:rPr lang="en-US" dirty="0"/>
              <a:t>. What is something you know about a golden retriever? Loyal, stays close to the owner, wants to please, willing (obedient)</a:t>
            </a:r>
          </a:p>
          <a:p>
            <a:endParaRPr lang="en-US" dirty="0"/>
          </a:p>
          <a:p>
            <a:r>
              <a:rPr lang="en-US" b="1" dirty="0"/>
              <a:t>Goal</a:t>
            </a:r>
            <a:r>
              <a:rPr lang="en-US" dirty="0"/>
              <a:t>: Harmony; </a:t>
            </a:r>
            <a:r>
              <a:rPr lang="en-US" b="1" u="sng" dirty="0"/>
              <a:t>Stability</a:t>
            </a:r>
            <a:endParaRPr lang="en-US" b="1" u="none" dirty="0"/>
          </a:p>
          <a:p>
            <a:r>
              <a:rPr lang="en-US" b="1" u="none" dirty="0"/>
              <a:t>Fear</a:t>
            </a:r>
            <a:r>
              <a:rPr lang="en-US" u="none" dirty="0"/>
              <a:t>: Sudden </a:t>
            </a:r>
            <a:r>
              <a:rPr lang="en-US" b="1" u="sng" dirty="0"/>
              <a:t>UNPLANNED</a:t>
            </a:r>
            <a:r>
              <a:rPr lang="en-US" b="0" u="none" dirty="0"/>
              <a:t> changes; ambiguity – don’t like a blank page</a:t>
            </a:r>
          </a:p>
          <a:p>
            <a:r>
              <a:rPr lang="en-US" b="1" u="none" dirty="0"/>
              <a:t>Motivated by</a:t>
            </a:r>
            <a:r>
              <a:rPr lang="en-US" b="0" u="none" dirty="0"/>
              <a:t>: Maintenance of the status quo; </a:t>
            </a:r>
            <a:r>
              <a:rPr lang="en-US" b="1" u="sng" dirty="0"/>
              <a:t>HELPING</a:t>
            </a:r>
            <a:r>
              <a:rPr lang="en-US" b="0" u="none" dirty="0"/>
              <a:t> others – use “we” more than “I” They have a hard time saying “no” and if they say “yes” they will stay up all night to fulfill promise!</a:t>
            </a:r>
          </a:p>
          <a:p>
            <a:r>
              <a:rPr lang="en-US" b="1" u="none" dirty="0"/>
              <a:t>Strengths</a:t>
            </a:r>
            <a:r>
              <a:rPr lang="en-US" b="0" u="none" dirty="0"/>
              <a:t>: Good listener; team player, loyal, patient</a:t>
            </a:r>
          </a:p>
          <a:p>
            <a:r>
              <a:rPr lang="en-US" b="1" u="none" dirty="0"/>
              <a:t>Under pressure</a:t>
            </a:r>
            <a:r>
              <a:rPr lang="en-US" b="0" u="none" dirty="0"/>
              <a:t>: Indirect; </a:t>
            </a:r>
            <a:r>
              <a:rPr lang="en-US" b="1" u="sng" dirty="0"/>
              <a:t>IGNORES</a:t>
            </a:r>
            <a:r>
              <a:rPr lang="en-US" b="0" u="none" dirty="0"/>
              <a:t> own needs – indecisive </a:t>
            </a:r>
          </a:p>
          <a:p>
            <a:r>
              <a:rPr lang="en-US" b="0" u="none" dirty="0"/>
              <a:t>When communicating with the Steadiness style be non-threatening and  patient.  Give time to process information and adjust to change.</a:t>
            </a:r>
          </a:p>
        </p:txBody>
      </p:sp>
      <p:sp>
        <p:nvSpPr>
          <p:cNvPr id="4" name="Slide Number Placeholder 3"/>
          <p:cNvSpPr>
            <a:spLocks noGrp="1"/>
          </p:cNvSpPr>
          <p:nvPr>
            <p:ph type="sldNum" sz="quarter" idx="10"/>
          </p:nvPr>
        </p:nvSpPr>
        <p:spPr/>
        <p:txBody>
          <a:bodyPr/>
          <a:lstStyle/>
          <a:p>
            <a:fld id="{5F3865B5-E0C0-44BE-B39E-E4E6FED2E2F5}" type="slidenum">
              <a:rPr lang="en-US" smtClean="0"/>
              <a:t>12</a:t>
            </a:fld>
            <a:endParaRPr lang="en-US"/>
          </a:p>
        </p:txBody>
      </p:sp>
    </p:spTree>
    <p:extLst>
      <p:ext uri="{BB962C8B-B14F-4D97-AF65-F5344CB8AC3E}">
        <p14:creationId xmlns:p14="http://schemas.microsoft.com/office/powerpoint/2010/main" val="330907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 – </a:t>
            </a:r>
            <a:r>
              <a:rPr lang="en-US" b="1" dirty="0"/>
              <a:t>Conscientious Style</a:t>
            </a:r>
            <a:r>
              <a:rPr lang="en-US" dirty="0"/>
              <a:t>. The C Style is all about </a:t>
            </a:r>
            <a:r>
              <a:rPr lang="en-US" b="1" dirty="0"/>
              <a:t>being Diplomatic and Fact Finders</a:t>
            </a:r>
            <a:r>
              <a:rPr lang="en-US" dirty="0"/>
              <a:t>. More than 50% of their energy is focused on each, fact-finding, checking the rules, and following them. Descriptive words are: courteous, focused, systematic, precise, objective, perfectionist.</a:t>
            </a:r>
          </a:p>
          <a:p>
            <a:endParaRPr lang="en-US" dirty="0"/>
          </a:p>
          <a:p>
            <a:r>
              <a:rPr lang="en-US" dirty="0"/>
              <a:t>The animal representative is the </a:t>
            </a:r>
            <a:r>
              <a:rPr lang="en-US" b="1" dirty="0"/>
              <a:t>BEAVER</a:t>
            </a:r>
            <a:r>
              <a:rPr lang="en-US" dirty="0"/>
              <a:t>. What do you know about beavers? Busy, dam is never done, always working on the dam, gathers all the supplies, adjusts, patches. Yes, Cs are focused on their work. It is always in need of just a little more. A bit more data, A bit more work.</a:t>
            </a:r>
          </a:p>
          <a:p>
            <a:endParaRPr lang="en-US" dirty="0"/>
          </a:p>
          <a:p>
            <a:r>
              <a:rPr lang="en-US" b="1" dirty="0"/>
              <a:t>Goal</a:t>
            </a:r>
            <a:r>
              <a:rPr lang="en-US" dirty="0"/>
              <a:t>: Accuracy and </a:t>
            </a:r>
            <a:r>
              <a:rPr lang="en-US" b="1" u="sng" dirty="0"/>
              <a:t>QUALITY</a:t>
            </a:r>
            <a:r>
              <a:rPr lang="en-US" dirty="0"/>
              <a:t> – “if it’s worth doing, it’s worth doing right!”</a:t>
            </a:r>
          </a:p>
          <a:p>
            <a:r>
              <a:rPr lang="en-US" b="1" dirty="0"/>
              <a:t>Fear</a:t>
            </a:r>
            <a:r>
              <a:rPr lang="en-US" dirty="0"/>
              <a:t>: Criticism of their </a:t>
            </a:r>
            <a:r>
              <a:rPr lang="en-US" b="1" u="none" dirty="0"/>
              <a:t>WORK</a:t>
            </a:r>
            <a:r>
              <a:rPr lang="en-US" dirty="0"/>
              <a:t>; making a mistake</a:t>
            </a:r>
          </a:p>
          <a:p>
            <a:r>
              <a:rPr lang="en-US" b="1" dirty="0"/>
              <a:t>Motivated</a:t>
            </a:r>
            <a:r>
              <a:rPr lang="en-US" dirty="0"/>
              <a:t> </a:t>
            </a:r>
            <a:r>
              <a:rPr lang="en-US" b="1" dirty="0"/>
              <a:t>by</a:t>
            </a:r>
            <a:r>
              <a:rPr lang="en-US" dirty="0"/>
              <a:t>: Being </a:t>
            </a:r>
            <a:r>
              <a:rPr lang="en-US" b="1" u="sng" dirty="0"/>
              <a:t>CORRECT</a:t>
            </a:r>
            <a:r>
              <a:rPr lang="en-US" dirty="0"/>
              <a:t> and data</a:t>
            </a:r>
          </a:p>
          <a:p>
            <a:r>
              <a:rPr lang="en-US" b="1" dirty="0"/>
              <a:t>Strengths</a:t>
            </a:r>
            <a:r>
              <a:rPr lang="en-US" dirty="0"/>
              <a:t>: Analytical, diplomatic, systematic, logical – they will analyze before saying “yes/no”. If yes, then dependable.</a:t>
            </a:r>
          </a:p>
          <a:p>
            <a:r>
              <a:rPr lang="en-US" b="1" dirty="0"/>
              <a:t>Under</a:t>
            </a:r>
            <a:r>
              <a:rPr lang="en-US" dirty="0"/>
              <a:t> </a:t>
            </a:r>
            <a:r>
              <a:rPr lang="en-US" b="1" dirty="0"/>
              <a:t>pressure</a:t>
            </a:r>
            <a:r>
              <a:rPr lang="en-US" dirty="0"/>
              <a:t>: Overly critical of self and others; may appear </a:t>
            </a:r>
            <a:r>
              <a:rPr lang="en-US" b="1" dirty="0"/>
              <a:t>ALOOF</a:t>
            </a:r>
            <a:r>
              <a:rPr lang="en-US" dirty="0"/>
              <a:t> – high standards for self &amp; others</a:t>
            </a:r>
          </a:p>
          <a:p>
            <a:r>
              <a:rPr lang="en-US" dirty="0"/>
              <a:t>When communicating with the Conscientious style be specific and accurate.  Allow freedom to ask questions and validate information.</a:t>
            </a:r>
          </a:p>
          <a:p>
            <a:endParaRPr lang="en-US" dirty="0"/>
          </a:p>
          <a:p>
            <a:endParaRPr lang="en-US" b="0" dirty="0"/>
          </a:p>
        </p:txBody>
      </p:sp>
      <p:sp>
        <p:nvSpPr>
          <p:cNvPr id="4" name="Slide Number Placeholder 3"/>
          <p:cNvSpPr>
            <a:spLocks noGrp="1"/>
          </p:cNvSpPr>
          <p:nvPr>
            <p:ph type="sldNum" sz="quarter" idx="10"/>
          </p:nvPr>
        </p:nvSpPr>
        <p:spPr/>
        <p:txBody>
          <a:bodyPr/>
          <a:lstStyle/>
          <a:p>
            <a:fld id="{5F3865B5-E0C0-44BE-B39E-E4E6FED2E2F5}" type="slidenum">
              <a:rPr lang="en-US" smtClean="0"/>
              <a:t>13</a:t>
            </a:fld>
            <a:endParaRPr lang="en-US"/>
          </a:p>
        </p:txBody>
      </p:sp>
    </p:spTree>
    <p:extLst>
      <p:ext uri="{BB962C8B-B14F-4D97-AF65-F5344CB8AC3E}">
        <p14:creationId xmlns:p14="http://schemas.microsoft.com/office/powerpoint/2010/main" val="229259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Platinum rule – treat others the way they want to be treated.</a:t>
            </a:r>
          </a:p>
          <a:p>
            <a:r>
              <a:rPr lang="en-US" dirty="0"/>
              <a:t>Now learn the </a:t>
            </a:r>
            <a:r>
              <a:rPr lang="en-US"/>
              <a:t>Titanium Rule </a:t>
            </a:r>
            <a:r>
              <a:rPr lang="en-US" dirty="0"/>
              <a:t>“do unto others as Jesus would do unto them.”</a:t>
            </a:r>
            <a:br>
              <a:rPr lang="en-US" dirty="0"/>
            </a:br>
            <a:r>
              <a:rPr lang="en-US" dirty="0"/>
              <a:t>Jesus commanded us to love one another as He loved us.  - John 13:34.  </a:t>
            </a:r>
          </a:p>
          <a:p>
            <a:r>
              <a:rPr lang="en-US" dirty="0"/>
              <a:t> Biblical DISC establishes the foundation for developing the loving relationships that Jesus envisioned for us.</a:t>
            </a:r>
          </a:p>
          <a:p>
            <a:r>
              <a:rPr lang="en-US" dirty="0"/>
              <a:t>God’s Word is always the final authority on all matters in dealing with people and their behavior.</a:t>
            </a:r>
          </a:p>
        </p:txBody>
      </p:sp>
      <p:sp>
        <p:nvSpPr>
          <p:cNvPr id="4" name="Slide Number Placeholder 3"/>
          <p:cNvSpPr>
            <a:spLocks noGrp="1"/>
          </p:cNvSpPr>
          <p:nvPr>
            <p:ph type="sldNum" sz="quarter" idx="5"/>
          </p:nvPr>
        </p:nvSpPr>
        <p:spPr/>
        <p:txBody>
          <a:bodyPr/>
          <a:lstStyle/>
          <a:p>
            <a:fld id="{5F3865B5-E0C0-44BE-B39E-E4E6FED2E2F5}" type="slidenum">
              <a:rPr lang="en-US" smtClean="0"/>
              <a:t>14</a:t>
            </a:fld>
            <a:endParaRPr lang="en-US"/>
          </a:p>
        </p:txBody>
      </p:sp>
    </p:spTree>
    <p:extLst>
      <p:ext uri="{BB962C8B-B14F-4D97-AF65-F5344CB8AC3E}">
        <p14:creationId xmlns:p14="http://schemas.microsoft.com/office/powerpoint/2010/main" val="302292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DISC assessments have nothing to do with intelligence, skills, education, experience, or values. The DISC model  creates “people-smarts” by helping individuals understand the language of DISC to build Jesus-centered personal and professional relationships. </a:t>
            </a:r>
          </a:p>
        </p:txBody>
      </p:sp>
      <p:sp>
        <p:nvSpPr>
          <p:cNvPr id="4" name="Slide Number Placeholder 3"/>
          <p:cNvSpPr>
            <a:spLocks noGrp="1"/>
          </p:cNvSpPr>
          <p:nvPr>
            <p:ph type="sldNum" sz="quarter" idx="10"/>
          </p:nvPr>
        </p:nvSpPr>
        <p:spPr/>
        <p:txBody>
          <a:bodyPr/>
          <a:lstStyle/>
          <a:p>
            <a:fld id="{5F3865B5-E0C0-44BE-B39E-E4E6FED2E2F5}" type="slidenum">
              <a:rPr lang="en-US" smtClean="0"/>
              <a:t>3</a:t>
            </a:fld>
            <a:endParaRPr lang="en-US"/>
          </a:p>
        </p:txBody>
      </p:sp>
    </p:spTree>
    <p:extLst>
      <p:ext uri="{BB962C8B-B14F-4D97-AF65-F5344CB8AC3E}">
        <p14:creationId xmlns:p14="http://schemas.microsoft.com/office/powerpoint/2010/main" val="280187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this diagram we see how the styles differ in their priority, openness and orientation.</a:t>
            </a:r>
          </a:p>
          <a:p>
            <a:endParaRPr lang="en-US" dirty="0"/>
          </a:p>
        </p:txBody>
      </p:sp>
      <p:sp>
        <p:nvSpPr>
          <p:cNvPr id="4" name="Slide Number Placeholder 3"/>
          <p:cNvSpPr>
            <a:spLocks noGrp="1"/>
          </p:cNvSpPr>
          <p:nvPr>
            <p:ph type="sldNum" sz="quarter" idx="5"/>
          </p:nvPr>
        </p:nvSpPr>
        <p:spPr/>
        <p:txBody>
          <a:bodyPr/>
          <a:lstStyle/>
          <a:p>
            <a:fld id="{5F3865B5-E0C0-44BE-B39E-E4E6FED2E2F5}" type="slidenum">
              <a:rPr lang="en-US" smtClean="0"/>
              <a:t>4</a:t>
            </a:fld>
            <a:endParaRPr lang="en-US"/>
          </a:p>
        </p:txBody>
      </p:sp>
    </p:spTree>
    <p:extLst>
      <p:ext uri="{BB962C8B-B14F-4D97-AF65-F5344CB8AC3E}">
        <p14:creationId xmlns:p14="http://schemas.microsoft.com/office/powerpoint/2010/main" val="319374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Biblical DISC is a useful tool to gain new insights into your behavior and the behavior of others. Biblical DISC® uses both research and Biblical truth to help answer why we are so different, what's so special about those differences,  and how accurate self-awareness and a true understanding of others will help solve conflict, build effective teams, foster positive family dynamics and create strong personal and professional relationships</a:t>
            </a:r>
          </a:p>
        </p:txBody>
      </p:sp>
      <p:sp>
        <p:nvSpPr>
          <p:cNvPr id="4" name="Slide Number Placeholder 3"/>
          <p:cNvSpPr>
            <a:spLocks noGrp="1"/>
          </p:cNvSpPr>
          <p:nvPr>
            <p:ph type="sldNum" sz="quarter" idx="5"/>
          </p:nvPr>
        </p:nvSpPr>
        <p:spPr/>
        <p:txBody>
          <a:bodyPr/>
          <a:lstStyle/>
          <a:p>
            <a:fld id="{5F3865B5-E0C0-44BE-B39E-E4E6FED2E2F5}" type="slidenum">
              <a:rPr lang="en-US" smtClean="0"/>
              <a:t>5</a:t>
            </a:fld>
            <a:endParaRPr lang="en-US"/>
          </a:p>
        </p:txBody>
      </p:sp>
    </p:spTree>
    <p:extLst>
      <p:ext uri="{BB962C8B-B14F-4D97-AF65-F5344CB8AC3E}">
        <p14:creationId xmlns:p14="http://schemas.microsoft.com/office/powerpoint/2010/main" val="276503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As we become more aware of our DISC behavioral style we learn the key ingredient to effective communication - ADAPTABILITY. The more I understand about myself, the more I can understand my strengths and limitations. The more I learn about others, the more I can learn to ADAPT to them to have a deeper- lasting  relationship. I learn how to communicate, how to work together, how to resolve conflict, and just overall how to successfully relate to others. That is important at home, work, church, school, and play!</a:t>
            </a:r>
          </a:p>
        </p:txBody>
      </p:sp>
      <p:sp>
        <p:nvSpPr>
          <p:cNvPr id="4" name="Slide Number Placeholder 3"/>
          <p:cNvSpPr>
            <a:spLocks noGrp="1"/>
          </p:cNvSpPr>
          <p:nvPr>
            <p:ph type="sldNum" sz="quarter" idx="10"/>
          </p:nvPr>
        </p:nvSpPr>
        <p:spPr/>
        <p:txBody>
          <a:bodyPr/>
          <a:lstStyle/>
          <a:p>
            <a:fld id="{5F3865B5-E0C0-44BE-B39E-E4E6FED2E2F5}" type="slidenum">
              <a:rPr lang="en-US" smtClean="0"/>
              <a:t>6</a:t>
            </a:fld>
            <a:endParaRPr lang="en-US"/>
          </a:p>
        </p:txBody>
      </p:sp>
    </p:spTree>
    <p:extLst>
      <p:ext uri="{BB962C8B-B14F-4D97-AF65-F5344CB8AC3E}">
        <p14:creationId xmlns:p14="http://schemas.microsoft.com/office/powerpoint/2010/main" val="68690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Bible teaches us the Golden Rule. (Recite) Important rule to live by. Golden Rule, precept in the Gospel of Matthew (7:12): “In everything, do to others what you would have them do to you. . . .” This rule of conduct is a summary of the Christian's duty to his neighbor and states a fundamental ethical principle.</a:t>
            </a:r>
          </a:p>
        </p:txBody>
      </p:sp>
      <p:sp>
        <p:nvSpPr>
          <p:cNvPr id="4" name="Slide Number Placeholder 3"/>
          <p:cNvSpPr>
            <a:spLocks noGrp="1"/>
          </p:cNvSpPr>
          <p:nvPr>
            <p:ph type="sldNum" sz="quarter" idx="10"/>
          </p:nvPr>
        </p:nvSpPr>
        <p:spPr/>
        <p:txBody>
          <a:bodyPr/>
          <a:lstStyle/>
          <a:p>
            <a:fld id="{5F3865B5-E0C0-44BE-B39E-E4E6FED2E2F5}" type="slidenum">
              <a:rPr lang="en-US" smtClean="0"/>
              <a:t>7</a:t>
            </a:fld>
            <a:endParaRPr lang="en-US"/>
          </a:p>
        </p:txBody>
      </p:sp>
    </p:spTree>
    <p:extLst>
      <p:ext uri="{BB962C8B-B14F-4D97-AF65-F5344CB8AC3E}">
        <p14:creationId xmlns:p14="http://schemas.microsoft.com/office/powerpoint/2010/main" val="9123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Platinum Rule teaches us that to have deeper relationships we need to treat others the way they want to be treated. Discover how THEY want to be treated and ADAPT to THEIR style! As a result, professional and personal relationships strengthen, collaboration increases, and everyone's productivity improves. Also, when employees and leaders take the time to understand each other’s behavioral style and communication needs, misunderstandings are less likely to occur, and people feel more included and valued.</a:t>
            </a:r>
          </a:p>
        </p:txBody>
      </p:sp>
      <p:sp>
        <p:nvSpPr>
          <p:cNvPr id="4" name="Slide Number Placeholder 3"/>
          <p:cNvSpPr>
            <a:spLocks noGrp="1"/>
          </p:cNvSpPr>
          <p:nvPr>
            <p:ph type="sldNum" sz="quarter" idx="10"/>
          </p:nvPr>
        </p:nvSpPr>
        <p:spPr/>
        <p:txBody>
          <a:bodyPr/>
          <a:lstStyle/>
          <a:p>
            <a:fld id="{5F3865B5-E0C0-44BE-B39E-E4E6FED2E2F5}" type="slidenum">
              <a:rPr lang="en-US" smtClean="0"/>
              <a:t>8</a:t>
            </a:fld>
            <a:endParaRPr lang="en-US"/>
          </a:p>
        </p:txBody>
      </p:sp>
    </p:spTree>
    <p:extLst>
      <p:ext uri="{BB962C8B-B14F-4D97-AF65-F5344CB8AC3E}">
        <p14:creationId xmlns:p14="http://schemas.microsoft.com/office/powerpoint/2010/main" val="101288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DISC model create a  common language.  DISC  creates “people-smarts” by helping individuals understand the language of DISC to build Jesus-centered personal and professional relationships.   Let’s learn more specifically about each D,I,S,C style</a:t>
            </a:r>
          </a:p>
        </p:txBody>
      </p:sp>
      <p:sp>
        <p:nvSpPr>
          <p:cNvPr id="4" name="Slide Number Placeholder 3"/>
          <p:cNvSpPr>
            <a:spLocks noGrp="1"/>
          </p:cNvSpPr>
          <p:nvPr>
            <p:ph type="sldNum" sz="quarter" idx="10"/>
          </p:nvPr>
        </p:nvSpPr>
        <p:spPr/>
        <p:txBody>
          <a:bodyPr/>
          <a:lstStyle/>
          <a:p>
            <a:fld id="{5F3865B5-E0C0-44BE-B39E-E4E6FED2E2F5}" type="slidenum">
              <a:rPr lang="en-US" smtClean="0"/>
              <a:t>9</a:t>
            </a:fld>
            <a:endParaRPr lang="en-US"/>
          </a:p>
        </p:txBody>
      </p:sp>
    </p:spTree>
    <p:extLst>
      <p:ext uri="{BB962C8B-B14F-4D97-AF65-F5344CB8AC3E}">
        <p14:creationId xmlns:p14="http://schemas.microsoft.com/office/powerpoint/2010/main" val="593886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D  is the </a:t>
            </a:r>
            <a:r>
              <a:rPr lang="en-US" b="1" dirty="0"/>
              <a:t>Dominance Style</a:t>
            </a:r>
            <a:r>
              <a:rPr lang="en-US" dirty="0"/>
              <a:t>. If someone is a “high d” then they spend more than 50% of their time focused on problems and challenges. Here are some descriptive words we use to describe these Ds – Risk-taker, forceful, decisive, direct, self-reliant, competitive.  </a:t>
            </a:r>
          </a:p>
          <a:p>
            <a:endParaRPr lang="en-US" dirty="0"/>
          </a:p>
          <a:p>
            <a:r>
              <a:rPr lang="en-US" dirty="0"/>
              <a:t>We usually associate an EAGLE or lion with the high D.   They dominant their environment, are determined, and strong in their approach.</a:t>
            </a:r>
          </a:p>
          <a:p>
            <a:endParaRPr lang="en-US" dirty="0"/>
          </a:p>
          <a:p>
            <a:r>
              <a:rPr lang="en-US" b="1" dirty="0"/>
              <a:t>Goal</a:t>
            </a:r>
            <a:r>
              <a:rPr lang="en-US" dirty="0"/>
              <a:t>: control, immediate </a:t>
            </a:r>
            <a:r>
              <a:rPr lang="en-US" b="1" u="sng" dirty="0"/>
              <a:t>BOLD</a:t>
            </a:r>
            <a:r>
              <a:rPr lang="en-US" b="1" u="none" dirty="0"/>
              <a:t> </a:t>
            </a:r>
            <a:r>
              <a:rPr lang="en-US" u="none" dirty="0"/>
              <a:t>results – they want to stand out</a:t>
            </a:r>
          </a:p>
          <a:p>
            <a:r>
              <a:rPr lang="en-US" b="1" u="none" dirty="0"/>
              <a:t>Fear</a:t>
            </a:r>
            <a:r>
              <a:rPr lang="en-US" u="none" dirty="0"/>
              <a:t>: </a:t>
            </a:r>
            <a:r>
              <a:rPr lang="en-US" b="1" u="sng" dirty="0"/>
              <a:t>LOSS</a:t>
            </a:r>
            <a:r>
              <a:rPr lang="en-US" u="none" dirty="0"/>
              <a:t> of control; manipulation – will come out fighting if cornered</a:t>
            </a:r>
          </a:p>
          <a:p>
            <a:r>
              <a:rPr lang="en-US" b="1" u="none" dirty="0"/>
              <a:t>Motivated</a:t>
            </a:r>
            <a:r>
              <a:rPr lang="en-US" u="none" dirty="0"/>
              <a:t> </a:t>
            </a:r>
            <a:r>
              <a:rPr lang="en-US" b="1" u="none" dirty="0"/>
              <a:t>by</a:t>
            </a:r>
            <a:r>
              <a:rPr lang="en-US" u="none" dirty="0"/>
              <a:t>: challenges and </a:t>
            </a:r>
            <a:r>
              <a:rPr lang="en-US" b="1" u="sng" dirty="0"/>
              <a:t>PROGRESS</a:t>
            </a:r>
            <a:r>
              <a:rPr lang="en-US" u="none" dirty="0"/>
              <a:t> – it is about accomplishment</a:t>
            </a:r>
          </a:p>
          <a:p>
            <a:r>
              <a:rPr lang="en-US" b="1" u="none" dirty="0"/>
              <a:t>Strengths</a:t>
            </a:r>
            <a:r>
              <a:rPr lang="en-US" u="none" dirty="0"/>
              <a:t>: Risk takers, forceful, problem solvers, self-assured – they don’t mind saying NO. If say yes, they usually delegate which in their mind is them doing it.</a:t>
            </a:r>
          </a:p>
          <a:p>
            <a:r>
              <a:rPr lang="en-US" b="1" u="none" dirty="0"/>
              <a:t>Under</a:t>
            </a:r>
            <a:r>
              <a:rPr lang="en-US" u="none" dirty="0"/>
              <a:t> </a:t>
            </a:r>
            <a:r>
              <a:rPr lang="en-US" b="1" u="none" dirty="0"/>
              <a:t>pressure</a:t>
            </a:r>
            <a:r>
              <a:rPr lang="en-US" u="none" dirty="0"/>
              <a:t>: Lack of </a:t>
            </a:r>
            <a:r>
              <a:rPr lang="en-US" b="1" u="sng" dirty="0"/>
              <a:t>CONCERN</a:t>
            </a:r>
            <a:r>
              <a:rPr lang="en-US" u="none" dirty="0"/>
              <a:t> for other’s feelings; impatient – always looking to the task; </a:t>
            </a:r>
          </a:p>
          <a:p>
            <a:r>
              <a:rPr lang="en-US" u="none" dirty="0"/>
              <a:t>When communicating with the Dominance style be brief and to the point.  Focus on actions and goals.</a:t>
            </a:r>
          </a:p>
        </p:txBody>
      </p:sp>
      <p:sp>
        <p:nvSpPr>
          <p:cNvPr id="4" name="Slide Number Placeholder 3"/>
          <p:cNvSpPr>
            <a:spLocks noGrp="1"/>
          </p:cNvSpPr>
          <p:nvPr>
            <p:ph type="sldNum" sz="quarter" idx="10"/>
          </p:nvPr>
        </p:nvSpPr>
        <p:spPr/>
        <p:txBody>
          <a:bodyPr/>
          <a:lstStyle/>
          <a:p>
            <a:fld id="{5F3865B5-E0C0-44BE-B39E-E4E6FED2E2F5}" type="slidenum">
              <a:rPr lang="en-US" smtClean="0"/>
              <a:t>10</a:t>
            </a:fld>
            <a:endParaRPr lang="en-US"/>
          </a:p>
        </p:txBody>
      </p:sp>
    </p:spTree>
    <p:extLst>
      <p:ext uri="{BB962C8B-B14F-4D97-AF65-F5344CB8AC3E}">
        <p14:creationId xmlns:p14="http://schemas.microsoft.com/office/powerpoint/2010/main" val="332656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10291"/>
            <a:ext cx="9144000" cy="1715048"/>
          </a:xfrm>
        </p:spPr>
        <p:txBody>
          <a:bodyPr lIns="0" tIns="0" rIns="0" bIns="0" anchor="t" anchorCtr="0">
            <a:noAutofit/>
          </a:bodyPr>
          <a:lstStyle>
            <a:lvl1pPr algn="ctr">
              <a:defRPr sz="4500" b="1">
                <a:latin typeface="Corbel" panose="020B0503020204020204" pitchFamily="34" charset="0"/>
              </a:defRPr>
            </a:lvl1pPr>
          </a:lstStyle>
          <a:p>
            <a:r>
              <a:rPr lang="en-US" dirty="0"/>
              <a:t>Click to edit Master title style</a:t>
            </a:r>
          </a:p>
        </p:txBody>
      </p:sp>
      <p:grpSp>
        <p:nvGrpSpPr>
          <p:cNvPr id="12" name="Group 11"/>
          <p:cNvGrpSpPr/>
          <p:nvPr userDrawn="1"/>
        </p:nvGrpSpPr>
        <p:grpSpPr>
          <a:xfrm>
            <a:off x="28755" y="5710730"/>
            <a:ext cx="12122988" cy="559280"/>
            <a:chOff x="28755" y="5311715"/>
            <a:chExt cx="12122988" cy="559280"/>
          </a:xfrm>
        </p:grpSpPr>
        <p:sp>
          <p:nvSpPr>
            <p:cNvPr id="13" name="Rectangle 12"/>
            <p:cNvSpPr/>
            <p:nvPr/>
          </p:nvSpPr>
          <p:spPr>
            <a:xfrm>
              <a:off x="28755" y="5311715"/>
              <a:ext cx="3030747" cy="5592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3059502" y="5311715"/>
              <a:ext cx="3030747" cy="559280"/>
            </a:xfrm>
            <a:prstGeom prst="rect">
              <a:avLst/>
            </a:prstGeom>
            <a:solidFill>
              <a:srgbClr val="E8D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6090249" y="5311715"/>
              <a:ext cx="3030747" cy="5592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9120996" y="5311715"/>
              <a:ext cx="3030747" cy="5592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59586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0403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31393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227296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18878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262936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903035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884654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096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0"/>
            <a:ext cx="27432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0"/>
            <a:ext cx="8026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511483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Chart Placeholder 2"/>
          <p:cNvSpPr>
            <a:spLocks noGrp="1"/>
          </p:cNvSpPr>
          <p:nvPr>
            <p:ph type="chart" idx="1"/>
          </p:nvPr>
        </p:nvSpPr>
        <p:spPr>
          <a:xfrm>
            <a:off x="755651" y="1752600"/>
            <a:ext cx="10668000" cy="4267200"/>
          </a:xfrm>
        </p:spPr>
        <p:txBody>
          <a:bodyPr/>
          <a:lstStyle/>
          <a:p>
            <a:endParaRPr lang="en-US"/>
          </a:p>
        </p:txBody>
      </p:sp>
      <p:sp>
        <p:nvSpPr>
          <p:cNvPr id="4" name="Date Placeholder 3"/>
          <p:cNvSpPr>
            <a:spLocks noGrp="1"/>
          </p:cNvSpPr>
          <p:nvPr>
            <p:ph type="dt" sz="half" idx="10"/>
          </p:nvPr>
        </p:nvSpPr>
        <p:spPr>
          <a:xfrm>
            <a:off x="812800" y="6245225"/>
            <a:ext cx="2641600" cy="476250"/>
          </a:xfrm>
          <a:prstGeom prst="rect">
            <a:avLst/>
          </a:prstGeom>
        </p:spPr>
        <p:txBody>
          <a:bodyPr/>
          <a:lstStyle>
            <a:lvl1pPr>
              <a:defRPr/>
            </a:lvl1pPr>
          </a:lstStyle>
          <a:p>
            <a:pPr algn="ctr" fontAlgn="base">
              <a:spcBef>
                <a:spcPct val="0"/>
              </a:spcBef>
              <a:spcAft>
                <a:spcPct val="0"/>
              </a:spcAft>
            </a:pPr>
            <a:endParaRPr lang="en-US" sz="3200">
              <a:solidFill>
                <a:srgbClr val="000000"/>
              </a:solidFill>
            </a:endParaRPr>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5225"/>
            <a:ext cx="2641600" cy="476250"/>
          </a:xfrm>
          <a:prstGeom prst="rect">
            <a:avLst/>
          </a:prstGeom>
        </p:spPr>
        <p:txBody>
          <a:bodyPr/>
          <a:lstStyle>
            <a:lvl1pPr>
              <a:defRPr/>
            </a:lvl1pPr>
          </a:lstStyle>
          <a:p>
            <a:pPr algn="ctr" fontAlgn="base">
              <a:spcBef>
                <a:spcPct val="0"/>
              </a:spcBef>
              <a:spcAft>
                <a:spcPct val="0"/>
              </a:spcAft>
            </a:pPr>
            <a:fld id="{47611E53-988E-40AA-9FFD-729E0AFF9903}" type="slidenum">
              <a:rPr lang="en-US" sz="3200">
                <a:solidFill>
                  <a:srgbClr val="000000"/>
                </a:solidFill>
              </a:rPr>
              <a:pPr algn="ctr" fontAlgn="base">
                <a:spcBef>
                  <a:spcPct val="0"/>
                </a:spcBef>
                <a:spcAft>
                  <a:spcPct val="0"/>
                </a:spcAft>
              </a:pPr>
              <a:t>‹#›</a:t>
            </a:fld>
            <a:endParaRPr lang="en-US" sz="3200">
              <a:solidFill>
                <a:srgbClr val="000000"/>
              </a:solidFill>
            </a:endParaRPr>
          </a:p>
        </p:txBody>
      </p:sp>
    </p:spTree>
    <p:extLst>
      <p:ext uri="{BB962C8B-B14F-4D97-AF65-F5344CB8AC3E}">
        <p14:creationId xmlns:p14="http://schemas.microsoft.com/office/powerpoint/2010/main" val="181576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p:cNvGrpSpPr/>
          <p:nvPr userDrawn="1"/>
        </p:nvGrpSpPr>
        <p:grpSpPr>
          <a:xfrm>
            <a:off x="28755" y="5710730"/>
            <a:ext cx="12122988" cy="559280"/>
            <a:chOff x="28755" y="5311715"/>
            <a:chExt cx="12122988" cy="559280"/>
          </a:xfrm>
        </p:grpSpPr>
        <p:sp>
          <p:nvSpPr>
            <p:cNvPr id="8" name="Rectangle 7"/>
            <p:cNvSpPr/>
            <p:nvPr/>
          </p:nvSpPr>
          <p:spPr>
            <a:xfrm>
              <a:off x="28755" y="5311715"/>
              <a:ext cx="3030747" cy="5592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3059502" y="5311715"/>
              <a:ext cx="3030747" cy="559280"/>
            </a:xfrm>
            <a:prstGeom prst="rect">
              <a:avLst/>
            </a:prstGeom>
            <a:solidFill>
              <a:srgbClr val="E8D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090249" y="5311715"/>
              <a:ext cx="3030747" cy="5592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9120996" y="5311715"/>
              <a:ext cx="3030747" cy="5592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368311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p:cNvSpPr/>
          <p:nvPr userDrawn="1"/>
        </p:nvSpPr>
        <p:spPr>
          <a:xfrm>
            <a:off x="0" y="1266645"/>
            <a:ext cx="12192000" cy="4324710"/>
          </a:xfrm>
          <a:prstGeom prst="rect">
            <a:avLst/>
          </a:prstGeom>
          <a:solidFill>
            <a:srgbClr val="B50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p:cNvSpPr>
            <a:spLocks noGrp="1"/>
          </p:cNvSpPr>
          <p:nvPr>
            <p:ph type="title"/>
          </p:nvPr>
        </p:nvSpPr>
        <p:spPr>
          <a:xfrm>
            <a:off x="943498" y="2454392"/>
            <a:ext cx="4736871" cy="1325563"/>
          </a:xfrm>
        </p:spPr>
        <p:txBody>
          <a:bodyPr/>
          <a:lstStyle/>
          <a:p>
            <a:r>
              <a:rPr lang="en-US"/>
              <a:t>Click to edit Master title style</a:t>
            </a:r>
          </a:p>
        </p:txBody>
      </p:sp>
      <p:sp>
        <p:nvSpPr>
          <p:cNvPr id="12" name="Picture Placeholder 10"/>
          <p:cNvSpPr>
            <a:spLocks noGrp="1"/>
          </p:cNvSpPr>
          <p:nvPr>
            <p:ph type="pic" sz="quarter" idx="10"/>
          </p:nvPr>
        </p:nvSpPr>
        <p:spPr>
          <a:xfrm>
            <a:off x="6611937" y="1457327"/>
            <a:ext cx="4870451" cy="3840163"/>
          </a:xfrm>
        </p:spPr>
        <p:txBody>
          <a:bodyPr/>
          <a:lstStyle/>
          <a:p>
            <a:endParaRPr lang="en-US"/>
          </a:p>
        </p:txBody>
      </p:sp>
    </p:spTree>
    <p:extLst>
      <p:ext uri="{BB962C8B-B14F-4D97-AF65-F5344CB8AC3E}">
        <p14:creationId xmlns:p14="http://schemas.microsoft.com/office/powerpoint/2010/main" val="192372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Rectangle 4"/>
          <p:cNvSpPr/>
          <p:nvPr userDrawn="1"/>
        </p:nvSpPr>
        <p:spPr>
          <a:xfrm>
            <a:off x="0" y="1266645"/>
            <a:ext cx="12192000" cy="4324710"/>
          </a:xfrm>
          <a:prstGeom prst="rect">
            <a:avLst/>
          </a:prstGeom>
          <a:solidFill>
            <a:srgbClr val="E8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
          <p:cNvSpPr>
            <a:spLocks noGrp="1"/>
          </p:cNvSpPr>
          <p:nvPr>
            <p:ph type="title"/>
          </p:nvPr>
        </p:nvSpPr>
        <p:spPr>
          <a:xfrm>
            <a:off x="943498" y="2454392"/>
            <a:ext cx="4736871" cy="1325563"/>
          </a:xfrm>
        </p:spPr>
        <p:txBody>
          <a:bodyPr/>
          <a:lstStyle/>
          <a:p>
            <a:r>
              <a:rPr lang="en-US"/>
              <a:t>Click to edit Master title style</a:t>
            </a:r>
          </a:p>
        </p:txBody>
      </p:sp>
      <p:sp>
        <p:nvSpPr>
          <p:cNvPr id="7" name="Picture Placeholder 10"/>
          <p:cNvSpPr>
            <a:spLocks noGrp="1"/>
          </p:cNvSpPr>
          <p:nvPr>
            <p:ph type="pic" sz="quarter" idx="10"/>
          </p:nvPr>
        </p:nvSpPr>
        <p:spPr>
          <a:xfrm>
            <a:off x="6611937" y="1457327"/>
            <a:ext cx="4870451" cy="3840163"/>
          </a:xfrm>
        </p:spPr>
        <p:txBody>
          <a:bodyPr/>
          <a:lstStyle/>
          <a:p>
            <a:endParaRPr lang="en-US"/>
          </a:p>
        </p:txBody>
      </p:sp>
    </p:spTree>
    <p:extLst>
      <p:ext uri="{BB962C8B-B14F-4D97-AF65-F5344CB8AC3E}">
        <p14:creationId xmlns:p14="http://schemas.microsoft.com/office/powerpoint/2010/main" val="28554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Rectangle 3"/>
          <p:cNvSpPr/>
          <p:nvPr userDrawn="1"/>
        </p:nvSpPr>
        <p:spPr>
          <a:xfrm>
            <a:off x="0" y="1266645"/>
            <a:ext cx="12192000" cy="4324710"/>
          </a:xfrm>
          <a:prstGeom prst="rect">
            <a:avLst/>
          </a:prstGeom>
          <a:solidFill>
            <a:srgbClr val="109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
          <p:cNvSpPr>
            <a:spLocks noGrp="1"/>
          </p:cNvSpPr>
          <p:nvPr>
            <p:ph type="title"/>
          </p:nvPr>
        </p:nvSpPr>
        <p:spPr>
          <a:xfrm>
            <a:off x="943498" y="2454392"/>
            <a:ext cx="4736871" cy="1325563"/>
          </a:xfrm>
        </p:spPr>
        <p:txBody>
          <a:bodyPr/>
          <a:lstStyle/>
          <a:p>
            <a:r>
              <a:rPr lang="en-US"/>
              <a:t>Click to edit Master title style</a:t>
            </a:r>
          </a:p>
        </p:txBody>
      </p:sp>
      <p:sp>
        <p:nvSpPr>
          <p:cNvPr id="7" name="Picture Placeholder 10"/>
          <p:cNvSpPr>
            <a:spLocks noGrp="1"/>
          </p:cNvSpPr>
          <p:nvPr>
            <p:ph type="pic" sz="quarter" idx="10"/>
          </p:nvPr>
        </p:nvSpPr>
        <p:spPr>
          <a:xfrm>
            <a:off x="6611937" y="1457327"/>
            <a:ext cx="4870451" cy="3840163"/>
          </a:xfrm>
        </p:spPr>
        <p:txBody>
          <a:bodyPr/>
          <a:lstStyle/>
          <a:p>
            <a:endParaRPr lang="en-US"/>
          </a:p>
        </p:txBody>
      </p:sp>
    </p:spTree>
    <p:extLst>
      <p:ext uri="{BB962C8B-B14F-4D97-AF65-F5344CB8AC3E}">
        <p14:creationId xmlns:p14="http://schemas.microsoft.com/office/powerpoint/2010/main" val="173475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266645"/>
            <a:ext cx="12192000" cy="4324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a:spLocks noGrp="1"/>
          </p:cNvSpPr>
          <p:nvPr>
            <p:ph type="title"/>
          </p:nvPr>
        </p:nvSpPr>
        <p:spPr>
          <a:xfrm>
            <a:off x="943498" y="2454392"/>
            <a:ext cx="4736871" cy="1325563"/>
          </a:xfrm>
        </p:spPr>
        <p:txBody>
          <a:bodyPr/>
          <a:lstStyle/>
          <a:p>
            <a:r>
              <a:rPr lang="en-US"/>
              <a:t>Click to edit Master title style</a:t>
            </a:r>
          </a:p>
        </p:txBody>
      </p:sp>
      <p:sp>
        <p:nvSpPr>
          <p:cNvPr id="11" name="Picture Placeholder 10"/>
          <p:cNvSpPr>
            <a:spLocks noGrp="1"/>
          </p:cNvSpPr>
          <p:nvPr>
            <p:ph type="pic" sz="quarter" idx="10"/>
          </p:nvPr>
        </p:nvSpPr>
        <p:spPr>
          <a:xfrm>
            <a:off x="6611937" y="1457327"/>
            <a:ext cx="4870451" cy="3840163"/>
          </a:xfrm>
        </p:spPr>
        <p:txBody>
          <a:bodyPr/>
          <a:lstStyle/>
          <a:p>
            <a:endParaRPr lang="en-US"/>
          </a:p>
        </p:txBody>
      </p:sp>
    </p:spTree>
    <p:extLst>
      <p:ext uri="{BB962C8B-B14F-4D97-AF65-F5344CB8AC3E}">
        <p14:creationId xmlns:p14="http://schemas.microsoft.com/office/powerpoint/2010/main" val="365748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14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4439" y="158497"/>
            <a:ext cx="3230887" cy="716281"/>
          </a:xfrm>
          <a:prstGeom prst="rect">
            <a:avLst/>
          </a:prstGeom>
        </p:spPr>
      </p:pic>
      <p:sp>
        <p:nvSpPr>
          <p:cNvPr id="66563" name="Rectangle 3"/>
          <p:cNvSpPr>
            <a:spLocks noGrp="1" noChangeArrowheads="1"/>
          </p:cNvSpPr>
          <p:nvPr>
            <p:ph type="ctrTitle"/>
          </p:nvPr>
        </p:nvSpPr>
        <p:spPr>
          <a:xfrm>
            <a:off x="1727200" y="1457326"/>
            <a:ext cx="8737600" cy="1470025"/>
          </a:xfrm>
        </p:spPr>
        <p:txBody>
          <a:bodyPr/>
          <a:lstStyle>
            <a:lvl1pPr algn="ctr">
              <a:defRPr sz="4000" b="1"/>
            </a:lvl1pPr>
          </a:lstStyle>
          <a:p>
            <a:pPr lvl="0"/>
            <a:r>
              <a:rPr lang="en-US" noProof="0"/>
              <a:t>Click to edit Master title style</a:t>
            </a:r>
            <a:endParaRPr lang="en-US" noProof="0" dirty="0"/>
          </a:p>
        </p:txBody>
      </p:sp>
      <p:sp>
        <p:nvSpPr>
          <p:cNvPr id="66564" name="Rectangle 4"/>
          <p:cNvSpPr>
            <a:spLocks noGrp="1" noChangeArrowheads="1"/>
          </p:cNvSpPr>
          <p:nvPr>
            <p:ph type="subTitle" idx="1"/>
          </p:nvPr>
        </p:nvSpPr>
        <p:spPr>
          <a:xfrm>
            <a:off x="2032000" y="3200400"/>
            <a:ext cx="8128000" cy="1066800"/>
          </a:xfrm>
        </p:spPr>
        <p:txBody>
          <a:bodyPr/>
          <a:lstStyle>
            <a:lvl1pPr marL="0" indent="0" algn="ctr">
              <a:defRPr/>
            </a:lvl1pPr>
          </a:lstStyle>
          <a:p>
            <a:pPr lvl="0"/>
            <a:r>
              <a:rPr lang="en-US" noProof="0"/>
              <a:t>Click to edit Master subtitle style</a:t>
            </a:r>
          </a:p>
        </p:txBody>
      </p:sp>
      <p:pic>
        <p:nvPicPr>
          <p:cNvPr id="7" name="Picture 15" descr="Everything DiSC Swoosh 2011"/>
          <p:cNvPicPr>
            <a:picLocks noChangeAspect="1" noChangeArrowheads="1"/>
          </p:cNvPicPr>
          <p:nvPr/>
        </p:nvPicPr>
        <p:blipFill>
          <a:blip r:embed="rId3">
            <a:extLst>
              <a:ext uri="{28A0092B-C50C-407E-A947-70E740481C1C}">
                <a14:useLocalDpi xmlns:a14="http://schemas.microsoft.com/office/drawing/2010/main" val="0"/>
              </a:ext>
            </a:extLst>
          </a:blip>
          <a:srcRect b="20639"/>
          <a:stretch>
            <a:fillRect/>
          </a:stretch>
        </p:blipFill>
        <p:spPr bwMode="auto">
          <a:xfrm>
            <a:off x="-4233" y="4257676"/>
            <a:ext cx="12196233" cy="2600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descr="Inscape Logo Horz 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768" y="6523039"/>
            <a:ext cx="1706033" cy="18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76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6400" y="1295400"/>
            <a:ext cx="11582400" cy="4800600"/>
          </a:xfrm>
        </p:spPr>
        <p:txBody>
          <a:bodyPr/>
          <a:lstStyle>
            <a:lvl1pPr marL="457200" indent="-457200">
              <a:buFont typeface="Wingdings" pitchFamily="2" charset="2"/>
              <a:buChar char="§"/>
              <a:defRPr/>
            </a:lvl1pPr>
            <a:lvl2pPr>
              <a:defRPr sz="2400"/>
            </a:lvl2pPr>
            <a:lvl3pPr marL="1257300" indent="-342900">
              <a:buFont typeface="Arial" pitchFamily="34" charset="0"/>
              <a:buChar cha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10793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4303B3-B27C-4E8B-B8EC-68CE0AC07450}" type="datetimeFigureOut">
              <a:rPr lang="en-US" smtClean="0"/>
              <a:t>7/9/2024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A0830C-395C-4949-81B3-0F18E4E83CDA}" type="slidenum">
              <a:rPr lang="en-US" smtClean="0"/>
              <a:t>‹#›</a:t>
            </a:fld>
            <a:endParaRPr lang="en-US"/>
          </a:p>
        </p:txBody>
      </p:sp>
    </p:spTree>
    <p:extLst>
      <p:ext uri="{BB962C8B-B14F-4D97-AF65-F5344CB8AC3E}">
        <p14:creationId xmlns:p14="http://schemas.microsoft.com/office/powerpoint/2010/main" val="3596171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4" r:id="rId6"/>
    <p:sldLayoutId id="2147483655"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9144000" cy="6858000"/>
          </a:xfrm>
        </p:grpSpPr>
        <p:pic>
          <p:nvPicPr>
            <p:cNvPr id="7" name="Picture 14" descr="Everything DiSC Swoosh 2011"/>
            <p:cNvPicPr>
              <a:picLocks noChangeAspect="1" noChangeArrowheads="1"/>
            </p:cNvPicPr>
            <p:nvPr userDrawn="1"/>
          </p:nvPicPr>
          <p:blipFill>
            <a:blip r:embed="rId14">
              <a:extLst>
                <a:ext uri="{28A0092B-C50C-407E-A947-70E740481C1C}">
                  <a14:useLocalDpi xmlns:a14="http://schemas.microsoft.com/office/drawing/2010/main" val="0"/>
                </a:ext>
              </a:extLst>
            </a:blip>
            <a:srcRect b="39070"/>
            <a:stretch>
              <a:fillRect/>
            </a:stretch>
          </p:blipFill>
          <p:spPr bwMode="auto">
            <a:xfrm>
              <a:off x="3175" y="6400800"/>
              <a:ext cx="9140825" cy="457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5"/>
            <p:cNvSpPr>
              <a:spLocks noChangeArrowheads="1"/>
            </p:cNvSpPr>
            <p:nvPr userDrawn="1"/>
          </p:nvSpPr>
          <p:spPr bwMode="auto">
            <a:xfrm>
              <a:off x="0" y="0"/>
              <a:ext cx="9144000" cy="914400"/>
            </a:xfrm>
            <a:prstGeom prst="rect">
              <a:avLst/>
            </a:prstGeom>
            <a:gradFill rotWithShape="1">
              <a:gsLst>
                <a:gs pos="0">
                  <a:srgbClr val="0093D0">
                    <a:gamma/>
                    <a:tint val="34902"/>
                    <a:invGamma/>
                  </a:srgbClr>
                </a:gs>
                <a:gs pos="100000">
                  <a:srgbClr val="0093D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200" dirty="0">
                <a:solidFill>
                  <a:srgbClr val="000000"/>
                </a:solidFill>
              </a:endParaRPr>
            </a:p>
          </p:txBody>
        </p:sp>
        <p:sp>
          <p:nvSpPr>
            <p:cNvPr id="9" name="Rectangle 17"/>
            <p:cNvSpPr>
              <a:spLocks noChangeArrowheads="1"/>
            </p:cNvSpPr>
            <p:nvPr userDrawn="1"/>
          </p:nvSpPr>
          <p:spPr bwMode="auto">
            <a:xfrm>
              <a:off x="0" y="914400"/>
              <a:ext cx="9144000" cy="76200"/>
            </a:xfrm>
            <a:prstGeom prst="rect">
              <a:avLst/>
            </a:prstGeom>
            <a:solidFill>
              <a:srgbClr val="FFD20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200" dirty="0">
                <a:solidFill>
                  <a:srgbClr val="000000"/>
                </a:solidFill>
              </a:endParaRPr>
            </a:p>
          </p:txBody>
        </p:sp>
      </p:grpSp>
      <p:sp>
        <p:nvSpPr>
          <p:cNvPr id="65540" name="Rectangle 4"/>
          <p:cNvSpPr>
            <a:spLocks noGrp="1" noChangeArrowheads="1"/>
          </p:cNvSpPr>
          <p:nvPr>
            <p:ph type="ftr" sz="quarter" idx="3"/>
          </p:nvPr>
        </p:nvSpPr>
        <p:spPr bwMode="auto">
          <a:xfrm>
            <a:off x="609600" y="64008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1400">
                <a:cs typeface="+mn-cs"/>
              </a:defRPr>
            </a:lvl1pPr>
          </a:lstStyle>
          <a:p>
            <a:pPr fontAlgn="base">
              <a:spcBef>
                <a:spcPct val="0"/>
              </a:spcBef>
              <a:spcAft>
                <a:spcPct val="0"/>
              </a:spcAft>
            </a:pPr>
            <a:endParaRPr lang="en-US" dirty="0">
              <a:solidFill>
                <a:srgbClr val="000000"/>
              </a:solidFill>
            </a:endParaRPr>
          </a:p>
        </p:txBody>
      </p:sp>
      <p:sp>
        <p:nvSpPr>
          <p:cNvPr id="65542" name="Rectangle 6"/>
          <p:cNvSpPr>
            <a:spLocks noGrp="1" noChangeArrowheads="1"/>
          </p:cNvSpPr>
          <p:nvPr>
            <p:ph type="title"/>
          </p:nvPr>
        </p:nvSpPr>
        <p:spPr bwMode="auto">
          <a:xfrm>
            <a:off x="101600" y="0"/>
            <a:ext cx="985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43" name="Rectangle 7"/>
          <p:cNvSpPr>
            <a:spLocks noGrp="1" noChangeArrowheads="1"/>
          </p:cNvSpPr>
          <p:nvPr>
            <p:ph type="body" idx="1"/>
          </p:nvPr>
        </p:nvSpPr>
        <p:spPr bwMode="auto">
          <a:xfrm>
            <a:off x="101600" y="1295400"/>
            <a:ext cx="11988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a:t>
            </a:r>
          </a:p>
        </p:txBody>
      </p:sp>
      <p:pic>
        <p:nvPicPr>
          <p:cNvPr id="11" name="Picture 16" descr="Everything DiSC-Reversed"/>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956800" y="228600"/>
            <a:ext cx="2059517" cy="45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65623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cs typeface="Arial" charset="0"/>
        </a:defRPr>
      </a:lvl2pPr>
      <a:lvl3pPr algn="l" rtl="0" eaLnBrk="1" fontAlgn="base" hangingPunct="1">
        <a:spcBef>
          <a:spcPct val="0"/>
        </a:spcBef>
        <a:spcAft>
          <a:spcPct val="0"/>
        </a:spcAft>
        <a:defRPr sz="3600">
          <a:solidFill>
            <a:schemeClr val="tx2"/>
          </a:solidFill>
          <a:latin typeface="Arial" charset="0"/>
          <a:cs typeface="Arial" charset="0"/>
        </a:defRPr>
      </a:lvl3pPr>
      <a:lvl4pPr algn="l" rtl="0" eaLnBrk="1" fontAlgn="base" hangingPunct="1">
        <a:spcBef>
          <a:spcPct val="0"/>
        </a:spcBef>
        <a:spcAft>
          <a:spcPct val="0"/>
        </a:spcAft>
        <a:defRPr sz="3600">
          <a:solidFill>
            <a:schemeClr val="tx2"/>
          </a:solidFill>
          <a:latin typeface="Arial" charset="0"/>
          <a:cs typeface="Arial" charset="0"/>
        </a:defRPr>
      </a:lvl4pPr>
      <a:lvl5pPr algn="l" rtl="0" eaLnBrk="1" fontAlgn="base" hangingPunct="1">
        <a:spcBef>
          <a:spcPct val="0"/>
        </a:spcBef>
        <a:spcAft>
          <a:spcPct val="0"/>
        </a:spcAft>
        <a:defRPr sz="3600">
          <a:solidFill>
            <a:schemeClr val="tx2"/>
          </a:solidFill>
          <a:latin typeface="Arial" charset="0"/>
          <a:cs typeface="Arial" charset="0"/>
        </a:defRPr>
      </a:lvl5pPr>
      <a:lvl6pPr marL="457200" algn="l" rtl="0" eaLnBrk="1" fontAlgn="base" hangingPunct="1">
        <a:spcBef>
          <a:spcPct val="0"/>
        </a:spcBef>
        <a:spcAft>
          <a:spcPct val="0"/>
        </a:spcAft>
        <a:defRPr sz="3600">
          <a:solidFill>
            <a:schemeClr val="tx2"/>
          </a:solidFill>
          <a:latin typeface="Arial" charset="0"/>
          <a:cs typeface="Arial" charset="0"/>
        </a:defRPr>
      </a:lvl6pPr>
      <a:lvl7pPr marL="914400" algn="l" rtl="0" eaLnBrk="1" fontAlgn="base" hangingPunct="1">
        <a:spcBef>
          <a:spcPct val="0"/>
        </a:spcBef>
        <a:spcAft>
          <a:spcPct val="0"/>
        </a:spcAft>
        <a:defRPr sz="3600">
          <a:solidFill>
            <a:schemeClr val="tx2"/>
          </a:solidFill>
          <a:latin typeface="Arial" charset="0"/>
          <a:cs typeface="Arial" charset="0"/>
        </a:defRPr>
      </a:lvl7pPr>
      <a:lvl8pPr marL="1371600" algn="l" rtl="0" eaLnBrk="1" fontAlgn="base" hangingPunct="1">
        <a:spcBef>
          <a:spcPct val="0"/>
        </a:spcBef>
        <a:spcAft>
          <a:spcPct val="0"/>
        </a:spcAft>
        <a:defRPr sz="3600">
          <a:solidFill>
            <a:schemeClr val="tx2"/>
          </a:solidFill>
          <a:latin typeface="Arial" charset="0"/>
          <a:cs typeface="Arial" charset="0"/>
        </a:defRPr>
      </a:lvl8pPr>
      <a:lvl9pPr marL="1828800" algn="l" rtl="0" eaLnBrk="1" fontAlgn="base" hangingPunct="1">
        <a:spcBef>
          <a:spcPct val="0"/>
        </a:spcBef>
        <a:spcAft>
          <a:spcPct val="0"/>
        </a:spcAft>
        <a:defRPr sz="36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Font typeface="Wingdings" pitchFamily="2" charset="2"/>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rot="20596895">
            <a:off x="773831" y="861839"/>
            <a:ext cx="5789990" cy="923330"/>
          </a:xfrm>
          <a:prstGeom prst="rect">
            <a:avLst/>
          </a:prstGeom>
          <a:noFill/>
        </p:spPr>
        <p:txBody>
          <a:bodyPr wrap="square" rtlCol="0">
            <a:spAutoFit/>
          </a:bodyPr>
          <a:lstStyle/>
          <a:p>
            <a:r>
              <a:rPr lang="en-US" sz="5400" b="1" dirty="0">
                <a:latin typeface="+mj-lt"/>
              </a:rPr>
              <a:t> What is DISC?</a:t>
            </a:r>
          </a:p>
        </p:txBody>
      </p:sp>
      <p:grpSp>
        <p:nvGrpSpPr>
          <p:cNvPr id="39" name="Group 38"/>
          <p:cNvGrpSpPr/>
          <p:nvPr/>
        </p:nvGrpSpPr>
        <p:grpSpPr>
          <a:xfrm>
            <a:off x="0" y="2646996"/>
            <a:ext cx="12192000" cy="2245043"/>
            <a:chOff x="0" y="2646997"/>
            <a:chExt cx="9144000" cy="2087672"/>
          </a:xfrm>
        </p:grpSpPr>
        <p:sp>
          <p:nvSpPr>
            <p:cNvPr id="19" name="Rectangle 18"/>
            <p:cNvSpPr/>
            <p:nvPr/>
          </p:nvSpPr>
          <p:spPr>
            <a:xfrm>
              <a:off x="6903722" y="2646997"/>
              <a:ext cx="2240278" cy="2087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602482" y="2646998"/>
              <a:ext cx="2240278" cy="2087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301241" y="2646997"/>
              <a:ext cx="2240278" cy="2087671"/>
            </a:xfrm>
            <a:prstGeom prst="rect">
              <a:avLst/>
            </a:prstGeom>
            <a:solidFill>
              <a:srgbClr val="E8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2646997"/>
              <a:ext cx="2240278" cy="20876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1129002" y="3038557"/>
            <a:ext cx="642731" cy="1323439"/>
          </a:xfrm>
          <a:prstGeom prst="rect">
            <a:avLst/>
          </a:prstGeom>
          <a:noFill/>
        </p:spPr>
        <p:txBody>
          <a:bodyPr wrap="square" rtlCol="0">
            <a:spAutoFit/>
          </a:bodyPr>
          <a:lstStyle/>
          <a:p>
            <a:r>
              <a:rPr lang="en-US" sz="8000" dirty="0"/>
              <a:t>D</a:t>
            </a:r>
          </a:p>
        </p:txBody>
      </p:sp>
      <p:sp>
        <p:nvSpPr>
          <p:cNvPr id="41" name="TextBox 40"/>
          <p:cNvSpPr txBox="1"/>
          <p:nvPr/>
        </p:nvSpPr>
        <p:spPr>
          <a:xfrm>
            <a:off x="4331664" y="3038557"/>
            <a:ext cx="642731" cy="1323439"/>
          </a:xfrm>
          <a:prstGeom prst="rect">
            <a:avLst/>
          </a:prstGeom>
          <a:noFill/>
        </p:spPr>
        <p:txBody>
          <a:bodyPr wrap="square" rtlCol="0">
            <a:spAutoFit/>
          </a:bodyPr>
          <a:lstStyle/>
          <a:p>
            <a:r>
              <a:rPr lang="en-US" sz="8000" dirty="0"/>
              <a:t>I</a:t>
            </a:r>
          </a:p>
        </p:txBody>
      </p:sp>
      <p:sp>
        <p:nvSpPr>
          <p:cNvPr id="42" name="TextBox 41"/>
          <p:cNvSpPr txBox="1"/>
          <p:nvPr/>
        </p:nvSpPr>
        <p:spPr>
          <a:xfrm>
            <a:off x="7224217" y="3038557"/>
            <a:ext cx="642731" cy="1323439"/>
          </a:xfrm>
          <a:prstGeom prst="rect">
            <a:avLst/>
          </a:prstGeom>
          <a:noFill/>
        </p:spPr>
        <p:txBody>
          <a:bodyPr wrap="square" rtlCol="0">
            <a:spAutoFit/>
          </a:bodyPr>
          <a:lstStyle/>
          <a:p>
            <a:r>
              <a:rPr lang="en-US" sz="8000" dirty="0"/>
              <a:t>S</a:t>
            </a:r>
          </a:p>
        </p:txBody>
      </p:sp>
      <p:sp>
        <p:nvSpPr>
          <p:cNvPr id="43" name="TextBox 42"/>
          <p:cNvSpPr txBox="1"/>
          <p:nvPr/>
        </p:nvSpPr>
        <p:spPr>
          <a:xfrm>
            <a:off x="10267392" y="3038557"/>
            <a:ext cx="642731" cy="1323439"/>
          </a:xfrm>
          <a:prstGeom prst="rect">
            <a:avLst/>
          </a:prstGeom>
          <a:noFill/>
        </p:spPr>
        <p:txBody>
          <a:bodyPr wrap="square" rtlCol="0">
            <a:spAutoFit/>
          </a:bodyPr>
          <a:lstStyle/>
          <a:p>
            <a:r>
              <a:rPr lang="en-US" sz="8000" dirty="0"/>
              <a:t>C</a:t>
            </a:r>
          </a:p>
        </p:txBody>
      </p:sp>
      <p:pic>
        <p:nvPicPr>
          <p:cNvPr id="3" name="Picture 2" descr="A black and white logo&#10;&#10;Description automatically generated">
            <a:extLst>
              <a:ext uri="{FF2B5EF4-FFF2-40B4-BE49-F238E27FC236}">
                <a16:creationId xmlns:a16="http://schemas.microsoft.com/office/drawing/2014/main" id="{B1C3DDEC-F3D0-3F72-F61D-883FF671E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370" y="5617426"/>
            <a:ext cx="3210297" cy="662124"/>
          </a:xfrm>
          <a:prstGeom prst="rect">
            <a:avLst/>
          </a:prstGeom>
        </p:spPr>
      </p:pic>
    </p:spTree>
    <p:extLst>
      <p:ext uri="{BB962C8B-B14F-4D97-AF65-F5344CB8AC3E}">
        <p14:creationId xmlns:p14="http://schemas.microsoft.com/office/powerpoint/2010/main" val="3165561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2454392"/>
            <a:ext cx="4513943" cy="2403359"/>
          </a:xfrm>
        </p:spPr>
        <p:txBody>
          <a:bodyPr>
            <a:noAutofit/>
          </a:bodyPr>
          <a:lstStyle/>
          <a:p>
            <a:r>
              <a:rPr lang="en-US" sz="5400" b="1" u="sng" dirty="0"/>
              <a:t>D</a:t>
            </a:r>
            <a:r>
              <a:rPr lang="en-US" sz="5400" b="1" dirty="0"/>
              <a:t>ominance Style</a:t>
            </a:r>
            <a:br>
              <a:rPr lang="en-US" sz="5400" b="1" dirty="0"/>
            </a:br>
            <a:r>
              <a:rPr lang="en-US" sz="4400" dirty="0"/>
              <a:t>Solves Problems &amp; Likes Challenges</a:t>
            </a:r>
            <a:endParaRPr lang="en-US" sz="4400" b="1" dirty="0"/>
          </a:p>
        </p:txBody>
      </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293" r="18293"/>
          <a:stretch>
            <a:fillRect/>
          </a:stretch>
        </p:blipFill>
        <p:spPr>
          <a:xfrm>
            <a:off x="6483350" y="1457326"/>
            <a:ext cx="3652838" cy="3840163"/>
          </a:xfrm>
        </p:spPr>
      </p:pic>
    </p:spTree>
    <p:extLst>
      <p:ext uri="{BB962C8B-B14F-4D97-AF65-F5344CB8AC3E}">
        <p14:creationId xmlns:p14="http://schemas.microsoft.com/office/powerpoint/2010/main" val="383982891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939" r="6939"/>
          <a:stretch>
            <a:fillRect/>
          </a:stretch>
        </p:blipFill>
        <p:spPr/>
      </p:pic>
      <p:sp>
        <p:nvSpPr>
          <p:cNvPr id="4" name="Title 1"/>
          <p:cNvSpPr>
            <a:spLocks noGrp="1"/>
          </p:cNvSpPr>
          <p:nvPr>
            <p:ph type="title"/>
          </p:nvPr>
        </p:nvSpPr>
        <p:spPr>
          <a:xfrm>
            <a:off x="709612" y="2454392"/>
            <a:ext cx="5325877" cy="2403359"/>
          </a:xfrm>
        </p:spPr>
        <p:txBody>
          <a:bodyPr>
            <a:noAutofit/>
          </a:bodyPr>
          <a:lstStyle/>
          <a:p>
            <a:r>
              <a:rPr lang="en-US" sz="5400" b="1" u="sng" dirty="0"/>
              <a:t>I</a:t>
            </a:r>
            <a:r>
              <a:rPr lang="en-US" sz="5400" b="1" dirty="0"/>
              <a:t>nfluencing Style</a:t>
            </a:r>
            <a:br>
              <a:rPr lang="en-US" sz="5400" b="1" dirty="0"/>
            </a:br>
            <a:r>
              <a:rPr lang="en-US" sz="4400" dirty="0"/>
              <a:t>People Oriented &amp; Encourages Others</a:t>
            </a:r>
            <a:endParaRPr lang="en-US" sz="4400" b="1" dirty="0"/>
          </a:p>
        </p:txBody>
      </p:sp>
    </p:spTree>
    <p:extLst>
      <p:ext uri="{BB962C8B-B14F-4D97-AF65-F5344CB8AC3E}">
        <p14:creationId xmlns:p14="http://schemas.microsoft.com/office/powerpoint/2010/main" val="99064573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577" r="10577"/>
          <a:stretch>
            <a:fillRect/>
          </a:stretch>
        </p:blipFill>
        <p:spPr>
          <a:xfrm rot="5400000">
            <a:off x="6389688" y="1550989"/>
            <a:ext cx="3840162" cy="3652837"/>
          </a:xfrm>
        </p:spPr>
      </p:pic>
      <p:sp>
        <p:nvSpPr>
          <p:cNvPr id="4" name="Title 1"/>
          <p:cNvSpPr>
            <a:spLocks noGrp="1"/>
          </p:cNvSpPr>
          <p:nvPr>
            <p:ph type="title"/>
          </p:nvPr>
        </p:nvSpPr>
        <p:spPr>
          <a:xfrm>
            <a:off x="798286" y="2454392"/>
            <a:ext cx="5237203" cy="2403359"/>
          </a:xfrm>
        </p:spPr>
        <p:txBody>
          <a:bodyPr>
            <a:noAutofit/>
          </a:bodyPr>
          <a:lstStyle/>
          <a:p>
            <a:r>
              <a:rPr lang="en-US" sz="5400" b="1" u="sng" dirty="0"/>
              <a:t>S</a:t>
            </a:r>
            <a:r>
              <a:rPr lang="en-US" sz="5400" b="1" dirty="0"/>
              <a:t>teadiness Style</a:t>
            </a:r>
            <a:br>
              <a:rPr lang="en-US" sz="5400" b="1" dirty="0"/>
            </a:br>
            <a:r>
              <a:rPr lang="en-US" sz="4400" dirty="0"/>
              <a:t>Good Listener &amp;Team Player</a:t>
            </a:r>
            <a:endParaRPr lang="en-US" sz="4400" b="1" dirty="0"/>
          </a:p>
        </p:txBody>
      </p:sp>
    </p:spTree>
    <p:extLst>
      <p:ext uri="{BB962C8B-B14F-4D97-AF65-F5344CB8AC3E}">
        <p14:creationId xmlns:p14="http://schemas.microsoft.com/office/powerpoint/2010/main" val="12329854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27" r="2227"/>
          <a:stretch>
            <a:fillRect/>
          </a:stretch>
        </p:blipFill>
        <p:spPr/>
      </p:pic>
      <p:sp>
        <p:nvSpPr>
          <p:cNvPr id="4" name="Title 1"/>
          <p:cNvSpPr>
            <a:spLocks noGrp="1"/>
          </p:cNvSpPr>
          <p:nvPr>
            <p:ph type="title"/>
          </p:nvPr>
        </p:nvSpPr>
        <p:spPr>
          <a:xfrm>
            <a:off x="493486" y="2454392"/>
            <a:ext cx="5989467" cy="2403359"/>
          </a:xfrm>
        </p:spPr>
        <p:txBody>
          <a:bodyPr>
            <a:noAutofit/>
          </a:bodyPr>
          <a:lstStyle/>
          <a:p>
            <a:r>
              <a:rPr lang="en-US" sz="5300" b="1" u="sng" dirty="0"/>
              <a:t>C</a:t>
            </a:r>
            <a:r>
              <a:rPr lang="en-US" sz="5300" b="1" dirty="0"/>
              <a:t>onscientious Style</a:t>
            </a:r>
            <a:br>
              <a:rPr lang="en-US" sz="5400" b="1" dirty="0"/>
            </a:br>
            <a:r>
              <a:rPr lang="en-US" sz="4400" dirty="0"/>
              <a:t>Diplomatic &amp; Fact Finders</a:t>
            </a:r>
            <a:endParaRPr lang="en-US" sz="4400" b="1" dirty="0"/>
          </a:p>
        </p:txBody>
      </p:sp>
    </p:spTree>
    <p:extLst>
      <p:ext uri="{BB962C8B-B14F-4D97-AF65-F5344CB8AC3E}">
        <p14:creationId xmlns:p14="http://schemas.microsoft.com/office/powerpoint/2010/main" val="829700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logo&#10;&#10;Description automatically generated">
            <a:extLst>
              <a:ext uri="{FF2B5EF4-FFF2-40B4-BE49-F238E27FC236}">
                <a16:creationId xmlns:a16="http://schemas.microsoft.com/office/drawing/2014/main" id="{B1C3DDEC-F3D0-3F72-F61D-883FF671E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370" y="5617426"/>
            <a:ext cx="3210297" cy="662124"/>
          </a:xfrm>
          <a:prstGeom prst="rect">
            <a:avLst/>
          </a:prstGeom>
        </p:spPr>
      </p:pic>
      <p:pic>
        <p:nvPicPr>
          <p:cNvPr id="4" name="Snagit_PPTD331">
            <a:extLst>
              <a:ext uri="{FF2B5EF4-FFF2-40B4-BE49-F238E27FC236}">
                <a16:creationId xmlns:a16="http://schemas.microsoft.com/office/drawing/2014/main" id="{9E88032D-E5B6-7759-50F4-953E19CD3E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50312" y="1540701"/>
            <a:ext cx="7214992" cy="507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D1DF1F1C-793F-4A7B-6F87-F31A77F226ED}"/>
              </a:ext>
            </a:extLst>
          </p:cNvPr>
          <p:cNvSpPr txBox="1"/>
          <p:nvPr/>
        </p:nvSpPr>
        <p:spPr>
          <a:xfrm>
            <a:off x="914400" y="237995"/>
            <a:ext cx="10434181" cy="1200329"/>
          </a:xfrm>
          <a:prstGeom prst="rect">
            <a:avLst/>
          </a:prstGeom>
          <a:noFill/>
        </p:spPr>
        <p:txBody>
          <a:bodyPr wrap="square" rtlCol="0">
            <a:spAutoFit/>
          </a:bodyPr>
          <a:lstStyle/>
          <a:p>
            <a:r>
              <a:rPr lang="en-US" sz="1800" b="1" dirty="0"/>
              <a:t> </a:t>
            </a:r>
            <a:r>
              <a:rPr lang="en-US" sz="7200" b="1" dirty="0"/>
              <a:t>Titanium Rule</a:t>
            </a:r>
            <a:endParaRPr lang="en-US" sz="7200" dirty="0"/>
          </a:p>
        </p:txBody>
      </p:sp>
      <p:sp>
        <p:nvSpPr>
          <p:cNvPr id="6" name="TextBox 5">
            <a:extLst>
              <a:ext uri="{FF2B5EF4-FFF2-40B4-BE49-F238E27FC236}">
                <a16:creationId xmlns:a16="http://schemas.microsoft.com/office/drawing/2014/main" id="{A6F3A6B8-A7B3-79EF-0270-B250FEC1999A}"/>
              </a:ext>
            </a:extLst>
          </p:cNvPr>
          <p:cNvSpPr txBox="1"/>
          <p:nvPr/>
        </p:nvSpPr>
        <p:spPr>
          <a:xfrm>
            <a:off x="7853819" y="1540702"/>
            <a:ext cx="3494762" cy="31700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1200" cap="none" spc="0" normalizeH="0" baseline="0" noProof="0" dirty="0">
                <a:ln>
                  <a:noFill/>
                </a:ln>
                <a:solidFill>
                  <a:srgbClr val="000000"/>
                </a:solidFill>
                <a:effectLst/>
                <a:uLnTx/>
                <a:uFillTx/>
                <a:latin typeface="Arial"/>
                <a:ea typeface="ＭＳ Ｐゴシック" charset="0"/>
                <a:cs typeface="Arial"/>
              </a:rPr>
              <a:t>“Do unto others as </a:t>
            </a:r>
            <a:r>
              <a:rPr kumimoji="0" lang="en-US" sz="4000" b="1" i="1" u="sng" strike="noStrike" kern="1200" cap="none" spc="0" normalizeH="0" baseline="0" noProof="0" dirty="0">
                <a:ln>
                  <a:noFill/>
                </a:ln>
                <a:solidFill>
                  <a:srgbClr val="000000"/>
                </a:solidFill>
                <a:effectLst/>
                <a:uLnTx/>
                <a:uFillTx/>
                <a:latin typeface="Arial"/>
                <a:ea typeface="ＭＳ Ｐゴシック" charset="0"/>
                <a:cs typeface="Arial"/>
              </a:rPr>
              <a:t>Jesus</a:t>
            </a:r>
            <a:r>
              <a:rPr kumimoji="0" lang="en-US" sz="4000" b="1" i="1" u="none" strike="noStrike" kern="1200" cap="none" spc="0" normalizeH="0" baseline="0" noProof="0" dirty="0">
                <a:ln>
                  <a:noFill/>
                </a:ln>
                <a:solidFill>
                  <a:srgbClr val="000000"/>
                </a:solidFill>
                <a:effectLst/>
                <a:uLnTx/>
                <a:uFillTx/>
                <a:latin typeface="Arial"/>
                <a:ea typeface="ＭＳ Ｐゴシック" charset="0"/>
                <a:cs typeface="Arial"/>
              </a:rPr>
              <a:t> </a:t>
            </a:r>
            <a:br>
              <a:rPr kumimoji="0" lang="en-US" sz="4000" b="1" i="1" u="none" strike="noStrike" kern="1200" cap="none" spc="0" normalizeH="0" baseline="0" noProof="0" dirty="0">
                <a:ln>
                  <a:noFill/>
                </a:ln>
                <a:solidFill>
                  <a:srgbClr val="000000"/>
                </a:solidFill>
                <a:effectLst/>
                <a:uLnTx/>
                <a:uFillTx/>
                <a:latin typeface="Arial"/>
                <a:ea typeface="ＭＳ Ｐゴシック" charset="0"/>
                <a:cs typeface="Arial"/>
              </a:rPr>
            </a:br>
            <a:r>
              <a:rPr kumimoji="0" lang="en-US" sz="4000" b="1" i="1" u="none" strike="noStrike" kern="1200" cap="none" spc="0" normalizeH="0" baseline="0" noProof="0" dirty="0">
                <a:ln>
                  <a:noFill/>
                </a:ln>
                <a:solidFill>
                  <a:srgbClr val="000000"/>
                </a:solidFill>
                <a:effectLst/>
                <a:uLnTx/>
                <a:uFillTx/>
                <a:latin typeface="Arial"/>
                <a:ea typeface="ＭＳ Ｐゴシック" charset="0"/>
                <a:cs typeface="Arial"/>
              </a:rPr>
              <a:t>would do unto them</a:t>
            </a:r>
            <a:r>
              <a:rPr kumimoji="0" lang="en-US" sz="2400" b="1" i="1" u="none" strike="noStrike" kern="1200" cap="none" spc="0" normalizeH="0" baseline="0" noProof="0" dirty="0">
                <a:ln>
                  <a:noFill/>
                </a:ln>
                <a:solidFill>
                  <a:srgbClr val="000000"/>
                </a:solidFill>
                <a:effectLst/>
                <a:uLnTx/>
                <a:uFillTx/>
                <a:latin typeface="Arial"/>
                <a:ea typeface="ＭＳ Ｐゴシック" charset="0"/>
                <a:cs typeface="Arial"/>
              </a:rPr>
              <a:t>.”</a:t>
            </a:r>
          </a:p>
        </p:txBody>
      </p:sp>
    </p:spTree>
    <p:extLst>
      <p:ext uri="{BB962C8B-B14F-4D97-AF65-F5344CB8AC3E}">
        <p14:creationId xmlns:p14="http://schemas.microsoft.com/office/powerpoint/2010/main" val="45530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7366" y="2106640"/>
            <a:ext cx="6858000" cy="603432"/>
          </a:xfrm>
        </p:spPr>
        <p:txBody>
          <a:bodyPr/>
          <a:lstStyle/>
          <a:p>
            <a:r>
              <a:rPr lang="en-US" dirty="0"/>
              <a:t>Motivation</a:t>
            </a:r>
          </a:p>
        </p:txBody>
      </p:sp>
      <p:sp>
        <p:nvSpPr>
          <p:cNvPr id="3" name="Title 1"/>
          <p:cNvSpPr txBox="1">
            <a:spLocks/>
          </p:cNvSpPr>
          <p:nvPr/>
        </p:nvSpPr>
        <p:spPr>
          <a:xfrm>
            <a:off x="2607366" y="2985699"/>
            <a:ext cx="6858000" cy="603432"/>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b="1" kern="1200">
                <a:solidFill>
                  <a:schemeClr val="tx1"/>
                </a:solidFill>
                <a:latin typeface="Corbel" panose="020B0503020204020204" pitchFamily="34" charset="0"/>
                <a:ea typeface="+mj-ea"/>
                <a:cs typeface="+mj-cs"/>
              </a:defRPr>
            </a:lvl1pPr>
          </a:lstStyle>
          <a:p>
            <a:r>
              <a:rPr lang="en-US" dirty="0"/>
              <a:t>Behavior</a:t>
            </a:r>
          </a:p>
        </p:txBody>
      </p:sp>
      <p:sp>
        <p:nvSpPr>
          <p:cNvPr id="4" name="Title 1"/>
          <p:cNvSpPr txBox="1">
            <a:spLocks/>
          </p:cNvSpPr>
          <p:nvPr/>
        </p:nvSpPr>
        <p:spPr>
          <a:xfrm>
            <a:off x="2607366" y="3864758"/>
            <a:ext cx="6858000" cy="603432"/>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b="1" kern="1200">
                <a:solidFill>
                  <a:schemeClr val="tx1"/>
                </a:solidFill>
                <a:latin typeface="Corbel" panose="020B0503020204020204" pitchFamily="34" charset="0"/>
                <a:ea typeface="+mj-ea"/>
                <a:cs typeface="+mj-cs"/>
              </a:defRPr>
            </a:lvl1pPr>
          </a:lstStyle>
          <a:p>
            <a:r>
              <a:rPr lang="en-US" dirty="0"/>
              <a:t>Emotion</a:t>
            </a:r>
          </a:p>
        </p:txBody>
      </p:sp>
      <p:sp>
        <p:nvSpPr>
          <p:cNvPr id="5" name="Title 1"/>
          <p:cNvSpPr txBox="1">
            <a:spLocks/>
          </p:cNvSpPr>
          <p:nvPr/>
        </p:nvSpPr>
        <p:spPr>
          <a:xfrm>
            <a:off x="1214203" y="4743816"/>
            <a:ext cx="9039069" cy="603432"/>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b="1" kern="1200">
                <a:solidFill>
                  <a:schemeClr val="tx1"/>
                </a:solidFill>
                <a:latin typeface="Corbel" panose="020B0503020204020204" pitchFamily="34" charset="0"/>
                <a:ea typeface="+mj-ea"/>
                <a:cs typeface="+mj-cs"/>
              </a:defRPr>
            </a:lvl1pPr>
          </a:lstStyle>
          <a:p>
            <a:r>
              <a:rPr lang="en-US" dirty="0"/>
              <a:t>All About Communicating with Style</a:t>
            </a:r>
          </a:p>
        </p:txBody>
      </p:sp>
      <p:sp>
        <p:nvSpPr>
          <p:cNvPr id="6" name="TextBox 5"/>
          <p:cNvSpPr txBox="1"/>
          <p:nvPr/>
        </p:nvSpPr>
        <p:spPr>
          <a:xfrm rot="20596895">
            <a:off x="1800981" y="657186"/>
            <a:ext cx="4745421" cy="1200329"/>
          </a:xfrm>
          <a:prstGeom prst="rect">
            <a:avLst/>
          </a:prstGeom>
          <a:noFill/>
        </p:spPr>
        <p:txBody>
          <a:bodyPr wrap="square" rtlCol="0">
            <a:spAutoFit/>
          </a:bodyPr>
          <a:lstStyle/>
          <a:p>
            <a:r>
              <a:rPr lang="en-US" sz="7200" b="1" dirty="0">
                <a:latin typeface="+mj-lt"/>
              </a:rPr>
              <a:t>DISC is…</a:t>
            </a:r>
          </a:p>
        </p:txBody>
      </p:sp>
    </p:spTree>
    <p:extLst>
      <p:ext uri="{BB962C8B-B14F-4D97-AF65-F5344CB8AC3E}">
        <p14:creationId xmlns:p14="http://schemas.microsoft.com/office/powerpoint/2010/main" val="254749627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3627" y="1669318"/>
            <a:ext cx="6858000" cy="603432"/>
          </a:xfrm>
        </p:spPr>
        <p:txBody>
          <a:bodyPr/>
          <a:lstStyle/>
          <a:p>
            <a:r>
              <a:rPr lang="en-US" dirty="0"/>
              <a:t>Intelligence</a:t>
            </a:r>
          </a:p>
        </p:txBody>
      </p:sp>
      <p:sp>
        <p:nvSpPr>
          <p:cNvPr id="3" name="Title 1"/>
          <p:cNvSpPr txBox="1">
            <a:spLocks/>
          </p:cNvSpPr>
          <p:nvPr/>
        </p:nvSpPr>
        <p:spPr>
          <a:xfrm>
            <a:off x="2673627" y="2429244"/>
            <a:ext cx="6858000" cy="603432"/>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b="1" kern="1200">
                <a:solidFill>
                  <a:schemeClr val="tx1"/>
                </a:solidFill>
                <a:latin typeface="Corbel" panose="020B0503020204020204" pitchFamily="34" charset="0"/>
                <a:ea typeface="+mj-ea"/>
                <a:cs typeface="+mj-cs"/>
              </a:defRPr>
            </a:lvl1pPr>
          </a:lstStyle>
          <a:p>
            <a:r>
              <a:rPr lang="en-US" dirty="0"/>
              <a:t>Skills</a:t>
            </a:r>
          </a:p>
        </p:txBody>
      </p:sp>
      <p:sp>
        <p:nvSpPr>
          <p:cNvPr id="4" name="Title 1"/>
          <p:cNvSpPr txBox="1">
            <a:spLocks/>
          </p:cNvSpPr>
          <p:nvPr/>
        </p:nvSpPr>
        <p:spPr>
          <a:xfrm>
            <a:off x="2673627" y="3189170"/>
            <a:ext cx="6858000" cy="603432"/>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b="1" kern="1200">
                <a:solidFill>
                  <a:schemeClr val="tx1"/>
                </a:solidFill>
                <a:latin typeface="Corbel" panose="020B0503020204020204" pitchFamily="34" charset="0"/>
                <a:ea typeface="+mj-ea"/>
                <a:cs typeface="+mj-cs"/>
              </a:defRPr>
            </a:lvl1pPr>
          </a:lstStyle>
          <a:p>
            <a:r>
              <a:rPr lang="en-US" dirty="0"/>
              <a:t>Education</a:t>
            </a:r>
          </a:p>
        </p:txBody>
      </p:sp>
      <p:sp>
        <p:nvSpPr>
          <p:cNvPr id="5" name="Title 1"/>
          <p:cNvSpPr txBox="1">
            <a:spLocks/>
          </p:cNvSpPr>
          <p:nvPr/>
        </p:nvSpPr>
        <p:spPr>
          <a:xfrm>
            <a:off x="2673627" y="3949096"/>
            <a:ext cx="6858000" cy="603432"/>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b="1" kern="1200">
                <a:solidFill>
                  <a:schemeClr val="tx1"/>
                </a:solidFill>
                <a:latin typeface="Corbel" panose="020B0503020204020204" pitchFamily="34" charset="0"/>
                <a:ea typeface="+mj-ea"/>
                <a:cs typeface="+mj-cs"/>
              </a:defRPr>
            </a:lvl1pPr>
          </a:lstStyle>
          <a:p>
            <a:r>
              <a:rPr lang="en-US" dirty="0"/>
              <a:t>Experience</a:t>
            </a:r>
          </a:p>
        </p:txBody>
      </p:sp>
      <p:sp>
        <p:nvSpPr>
          <p:cNvPr id="6" name="TextBox 5"/>
          <p:cNvSpPr txBox="1"/>
          <p:nvPr/>
        </p:nvSpPr>
        <p:spPr>
          <a:xfrm rot="20596895">
            <a:off x="1788739" y="573875"/>
            <a:ext cx="5324635" cy="1200329"/>
          </a:xfrm>
          <a:prstGeom prst="rect">
            <a:avLst/>
          </a:prstGeom>
          <a:noFill/>
        </p:spPr>
        <p:txBody>
          <a:bodyPr wrap="square" rtlCol="0">
            <a:spAutoFit/>
          </a:bodyPr>
          <a:lstStyle/>
          <a:p>
            <a:r>
              <a:rPr lang="en-US" sz="7200" b="1" dirty="0">
                <a:latin typeface="+mj-lt"/>
              </a:rPr>
              <a:t>DISC is not…</a:t>
            </a:r>
          </a:p>
        </p:txBody>
      </p:sp>
      <p:sp>
        <p:nvSpPr>
          <p:cNvPr id="7" name="Title 1"/>
          <p:cNvSpPr txBox="1">
            <a:spLocks/>
          </p:cNvSpPr>
          <p:nvPr/>
        </p:nvSpPr>
        <p:spPr>
          <a:xfrm>
            <a:off x="2673627" y="4709022"/>
            <a:ext cx="6858000" cy="603432"/>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b="1" kern="1200">
                <a:solidFill>
                  <a:schemeClr val="tx1"/>
                </a:solidFill>
                <a:latin typeface="Corbel" panose="020B0503020204020204" pitchFamily="34" charset="0"/>
                <a:ea typeface="+mj-ea"/>
                <a:cs typeface="+mj-cs"/>
              </a:defRPr>
            </a:lvl1pPr>
          </a:lstStyle>
          <a:p>
            <a:r>
              <a:rPr lang="en-US" dirty="0"/>
              <a:t>Values</a:t>
            </a:r>
          </a:p>
        </p:txBody>
      </p:sp>
    </p:spTree>
    <p:extLst>
      <p:ext uri="{BB962C8B-B14F-4D97-AF65-F5344CB8AC3E}">
        <p14:creationId xmlns:p14="http://schemas.microsoft.com/office/powerpoint/2010/main" val="112568378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F8E02-7B99-9515-922F-EC64590E5E5E}"/>
              </a:ext>
            </a:extLst>
          </p:cNvPr>
          <p:cNvSpPr txBox="1"/>
          <p:nvPr/>
        </p:nvSpPr>
        <p:spPr>
          <a:xfrm>
            <a:off x="789140" y="1089763"/>
            <a:ext cx="5987441" cy="350729"/>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89E14A0-BD22-A014-64E9-A049D9EF7B22}"/>
              </a:ext>
            </a:extLst>
          </p:cNvPr>
          <p:cNvSpPr txBox="1"/>
          <p:nvPr/>
        </p:nvSpPr>
        <p:spPr>
          <a:xfrm>
            <a:off x="432919" y="400832"/>
            <a:ext cx="11642171" cy="707886"/>
          </a:xfrm>
          <a:prstGeom prst="rect">
            <a:avLst/>
          </a:prstGeom>
          <a:noFill/>
        </p:spPr>
        <p:txBody>
          <a:bodyPr wrap="square" rtlCol="0">
            <a:spAutoFit/>
          </a:bodyPr>
          <a:lstStyle/>
          <a:p>
            <a:r>
              <a:rPr lang="en-US" sz="4000" b="1" dirty="0"/>
              <a:t>The Four Behavioral Styles Measured by DISC:</a:t>
            </a:r>
          </a:p>
        </p:txBody>
      </p:sp>
      <p:sp>
        <p:nvSpPr>
          <p:cNvPr id="2" name="TextBox 1">
            <a:extLst>
              <a:ext uri="{FF2B5EF4-FFF2-40B4-BE49-F238E27FC236}">
                <a16:creationId xmlns:a16="http://schemas.microsoft.com/office/drawing/2014/main" id="{F619747F-5A2F-6549-B8EF-DD43DCEB1D6B}"/>
              </a:ext>
            </a:extLst>
          </p:cNvPr>
          <p:cNvSpPr txBox="1"/>
          <p:nvPr/>
        </p:nvSpPr>
        <p:spPr>
          <a:xfrm>
            <a:off x="9457151" y="3068877"/>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D2D4EB38-F897-96C4-EC43-21FE993FD5A0}"/>
              </a:ext>
            </a:extLst>
          </p:cNvPr>
          <p:cNvPicPr>
            <a:picLocks noChangeAspect="1"/>
          </p:cNvPicPr>
          <p:nvPr/>
        </p:nvPicPr>
        <p:blipFill>
          <a:blip r:embed="rId3"/>
          <a:stretch>
            <a:fillRect/>
          </a:stretch>
        </p:blipFill>
        <p:spPr>
          <a:xfrm>
            <a:off x="7139836" y="1315233"/>
            <a:ext cx="4747364" cy="4146115"/>
          </a:xfrm>
          <a:prstGeom prst="rect">
            <a:avLst/>
          </a:prstGeom>
        </p:spPr>
      </p:pic>
      <p:sp>
        <p:nvSpPr>
          <p:cNvPr id="8" name="TextBox 7">
            <a:extLst>
              <a:ext uri="{FF2B5EF4-FFF2-40B4-BE49-F238E27FC236}">
                <a16:creationId xmlns:a16="http://schemas.microsoft.com/office/drawing/2014/main" id="{610F36FA-B8E1-B34B-D323-F1E3CABCA4F5}"/>
              </a:ext>
            </a:extLst>
          </p:cNvPr>
          <p:cNvSpPr txBox="1"/>
          <p:nvPr/>
        </p:nvSpPr>
        <p:spPr>
          <a:xfrm>
            <a:off x="688932" y="1665962"/>
            <a:ext cx="5774498" cy="3539430"/>
          </a:xfrm>
          <a:prstGeom prst="rect">
            <a:avLst/>
          </a:prstGeom>
          <a:noFill/>
        </p:spPr>
        <p:txBody>
          <a:bodyPr wrap="square" rtlCol="0">
            <a:spAutoFit/>
          </a:bodyPr>
          <a:lstStyle/>
          <a:p>
            <a:r>
              <a:rPr lang="en-US" sz="2800" b="1" dirty="0">
                <a:solidFill>
                  <a:srgbClr val="FF0000"/>
                </a:solidFill>
              </a:rPr>
              <a:t>Dominance Style </a:t>
            </a:r>
            <a:r>
              <a:rPr lang="en-US" sz="2800" b="1" dirty="0"/>
              <a:t>is Direct, Guarded and Task-Oriented</a:t>
            </a:r>
          </a:p>
          <a:p>
            <a:r>
              <a:rPr lang="en-US" sz="2800" b="1" dirty="0">
                <a:solidFill>
                  <a:srgbClr val="FFC000"/>
                </a:solidFill>
              </a:rPr>
              <a:t>Influencing Style </a:t>
            </a:r>
            <a:r>
              <a:rPr lang="en-US" sz="2800" b="1" dirty="0"/>
              <a:t>is Direct, Open and People-Oriented</a:t>
            </a:r>
          </a:p>
          <a:p>
            <a:r>
              <a:rPr lang="en-US" sz="2800" b="1" dirty="0">
                <a:solidFill>
                  <a:srgbClr val="109041"/>
                </a:solidFill>
              </a:rPr>
              <a:t>Steadiness Style </a:t>
            </a:r>
            <a:r>
              <a:rPr lang="en-US" sz="2800" b="1" dirty="0"/>
              <a:t>is Indirect, Open and People-Oriented</a:t>
            </a:r>
          </a:p>
          <a:p>
            <a:r>
              <a:rPr lang="en-US" sz="2800" b="1" dirty="0">
                <a:solidFill>
                  <a:srgbClr val="0315BD"/>
                </a:solidFill>
              </a:rPr>
              <a:t>Conscientious Style </a:t>
            </a:r>
            <a:r>
              <a:rPr lang="en-US" sz="2800" b="1" dirty="0"/>
              <a:t>is Indirect, Guarded and Task-Oriented</a:t>
            </a:r>
          </a:p>
        </p:txBody>
      </p:sp>
    </p:spTree>
    <p:extLst>
      <p:ext uri="{BB962C8B-B14F-4D97-AF65-F5344CB8AC3E}">
        <p14:creationId xmlns:p14="http://schemas.microsoft.com/office/powerpoint/2010/main" val="1765394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circle with text&#10;&#10;Description automatically generated">
            <a:extLst>
              <a:ext uri="{FF2B5EF4-FFF2-40B4-BE49-F238E27FC236}">
                <a16:creationId xmlns:a16="http://schemas.microsoft.com/office/drawing/2014/main" id="{B8383EAA-0154-D489-EFA5-5CB51BA83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172" y="145143"/>
            <a:ext cx="3728349" cy="5015436"/>
          </a:xfrm>
          <a:prstGeom prst="rect">
            <a:avLst/>
          </a:prstGeom>
        </p:spPr>
      </p:pic>
      <p:sp>
        <p:nvSpPr>
          <p:cNvPr id="2" name="TextBox 1">
            <a:extLst>
              <a:ext uri="{FF2B5EF4-FFF2-40B4-BE49-F238E27FC236}">
                <a16:creationId xmlns:a16="http://schemas.microsoft.com/office/drawing/2014/main" id="{2A2357E3-E799-0F00-9DE1-A3305077E870}"/>
              </a:ext>
            </a:extLst>
          </p:cNvPr>
          <p:cNvSpPr txBox="1"/>
          <p:nvPr/>
        </p:nvSpPr>
        <p:spPr>
          <a:xfrm>
            <a:off x="594663" y="1386203"/>
            <a:ext cx="5965795" cy="2246769"/>
          </a:xfrm>
          <a:prstGeom prst="rect">
            <a:avLst/>
          </a:prstGeom>
          <a:noFill/>
        </p:spPr>
        <p:txBody>
          <a:bodyPr wrap="square" rtlCol="0">
            <a:spAutoFit/>
          </a:bodyPr>
          <a:lstStyle/>
          <a:p>
            <a:r>
              <a:rPr lang="en-US" sz="3500" b="1" dirty="0"/>
              <a:t>Biblical DISC</a:t>
            </a:r>
            <a:r>
              <a:rPr lang="en-US" sz="2000" b="1" dirty="0"/>
              <a:t>®</a:t>
            </a:r>
            <a:r>
              <a:rPr lang="en-US" sz="3500" b="1" dirty="0"/>
              <a:t> establishes the foundation for building the loving relationships that Jesus envisioned for us </a:t>
            </a:r>
          </a:p>
        </p:txBody>
      </p:sp>
    </p:spTree>
    <p:extLst>
      <p:ext uri="{BB962C8B-B14F-4D97-AF65-F5344CB8AC3E}">
        <p14:creationId xmlns:p14="http://schemas.microsoft.com/office/powerpoint/2010/main" val="78409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rot="20596895">
            <a:off x="1800981" y="657186"/>
            <a:ext cx="4745421" cy="1200329"/>
          </a:xfrm>
          <a:prstGeom prst="rect">
            <a:avLst/>
          </a:prstGeom>
          <a:noFill/>
        </p:spPr>
        <p:txBody>
          <a:bodyPr wrap="square" rtlCol="0">
            <a:spAutoFit/>
          </a:bodyPr>
          <a:lstStyle/>
          <a:p>
            <a:r>
              <a:rPr lang="en-US" sz="7200" b="1" dirty="0">
                <a:latin typeface="+mj-lt"/>
              </a:rPr>
              <a:t>DISC is…</a:t>
            </a:r>
          </a:p>
        </p:txBody>
      </p:sp>
      <p:grpSp>
        <p:nvGrpSpPr>
          <p:cNvPr id="39" name="Group 38"/>
          <p:cNvGrpSpPr/>
          <p:nvPr/>
        </p:nvGrpSpPr>
        <p:grpSpPr>
          <a:xfrm>
            <a:off x="0" y="2646997"/>
            <a:ext cx="12192000" cy="2303826"/>
            <a:chOff x="0" y="2646997"/>
            <a:chExt cx="9144000" cy="2087672"/>
          </a:xfrm>
        </p:grpSpPr>
        <p:sp>
          <p:nvSpPr>
            <p:cNvPr id="19" name="Rectangle 18"/>
            <p:cNvSpPr/>
            <p:nvPr/>
          </p:nvSpPr>
          <p:spPr>
            <a:xfrm>
              <a:off x="6903722" y="2646997"/>
              <a:ext cx="2240278" cy="2087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602482" y="2646998"/>
              <a:ext cx="2240278" cy="2087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301241" y="2646997"/>
              <a:ext cx="2240278" cy="2087671"/>
            </a:xfrm>
            <a:prstGeom prst="rect">
              <a:avLst/>
            </a:prstGeom>
            <a:solidFill>
              <a:srgbClr val="E8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2646997"/>
              <a:ext cx="2240278" cy="20876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2627901" y="2924248"/>
            <a:ext cx="6936198" cy="1569660"/>
          </a:xfrm>
          <a:prstGeom prst="rect">
            <a:avLst/>
          </a:prstGeom>
          <a:noFill/>
        </p:spPr>
        <p:txBody>
          <a:bodyPr wrap="square" rtlCol="0">
            <a:spAutoFit/>
          </a:bodyPr>
          <a:lstStyle/>
          <a:p>
            <a:r>
              <a:rPr lang="en-US" sz="9600" b="1" dirty="0"/>
              <a:t>Adaptability</a:t>
            </a:r>
          </a:p>
        </p:txBody>
      </p:sp>
    </p:spTree>
    <p:extLst>
      <p:ext uri="{BB962C8B-B14F-4D97-AF65-F5344CB8AC3E}">
        <p14:creationId xmlns:p14="http://schemas.microsoft.com/office/powerpoint/2010/main" val="98505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268" y="618305"/>
            <a:ext cx="5015741" cy="1200329"/>
          </a:xfrm>
          <a:prstGeom prst="rect">
            <a:avLst/>
          </a:prstGeom>
          <a:noFill/>
        </p:spPr>
        <p:txBody>
          <a:bodyPr wrap="square" rtlCol="0">
            <a:spAutoFit/>
          </a:bodyPr>
          <a:lstStyle/>
          <a:p>
            <a:r>
              <a:rPr lang="en-US" sz="7200" b="1" dirty="0">
                <a:latin typeface="+mj-lt"/>
              </a:rPr>
              <a:t>Golden Rule</a:t>
            </a:r>
          </a:p>
        </p:txBody>
      </p:sp>
      <p:sp>
        <p:nvSpPr>
          <p:cNvPr id="5" name="Title 1"/>
          <p:cNvSpPr txBox="1">
            <a:spLocks/>
          </p:cNvSpPr>
          <p:nvPr/>
        </p:nvSpPr>
        <p:spPr>
          <a:xfrm>
            <a:off x="2492680" y="2514700"/>
            <a:ext cx="7899656" cy="14635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500" b="1" dirty="0"/>
              <a:t>“Do unto others as you would have them do to you.”</a:t>
            </a:r>
          </a:p>
        </p:txBody>
      </p:sp>
    </p:spTree>
    <p:extLst>
      <p:ext uri="{BB962C8B-B14F-4D97-AF65-F5344CB8AC3E}">
        <p14:creationId xmlns:p14="http://schemas.microsoft.com/office/powerpoint/2010/main" val="269349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268" y="618305"/>
            <a:ext cx="6553115" cy="1200329"/>
          </a:xfrm>
          <a:prstGeom prst="rect">
            <a:avLst/>
          </a:prstGeom>
          <a:noFill/>
        </p:spPr>
        <p:txBody>
          <a:bodyPr wrap="square" rtlCol="0">
            <a:spAutoFit/>
          </a:bodyPr>
          <a:lstStyle/>
          <a:p>
            <a:r>
              <a:rPr lang="en-US" sz="7200" b="1" dirty="0">
                <a:latin typeface="+mj-lt"/>
              </a:rPr>
              <a:t>Platinum Rule®</a:t>
            </a:r>
          </a:p>
        </p:txBody>
      </p:sp>
      <p:sp>
        <p:nvSpPr>
          <p:cNvPr id="5" name="Title 1"/>
          <p:cNvSpPr txBox="1">
            <a:spLocks/>
          </p:cNvSpPr>
          <p:nvPr/>
        </p:nvSpPr>
        <p:spPr>
          <a:xfrm>
            <a:off x="3266272" y="2514700"/>
            <a:ext cx="7126063" cy="14635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500" b="1" dirty="0"/>
              <a:t>“Treat others the way THEY want to be treated.”</a:t>
            </a:r>
          </a:p>
        </p:txBody>
      </p:sp>
    </p:spTree>
    <p:extLst>
      <p:ext uri="{BB962C8B-B14F-4D97-AF65-F5344CB8AC3E}">
        <p14:creationId xmlns:p14="http://schemas.microsoft.com/office/powerpoint/2010/main" val="4121243831"/>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05244" y="1"/>
            <a:ext cx="7920467" cy="6637867"/>
            <a:chOff x="681243" y="0"/>
            <a:chExt cx="7920467" cy="6637867"/>
          </a:xfrm>
        </p:grpSpPr>
        <p:grpSp>
          <p:nvGrpSpPr>
            <p:cNvPr id="16" name="Group 15"/>
            <p:cNvGrpSpPr/>
            <p:nvPr/>
          </p:nvGrpSpPr>
          <p:grpSpPr>
            <a:xfrm>
              <a:off x="681243" y="0"/>
              <a:ext cx="7920467" cy="6637867"/>
              <a:chOff x="2135767" y="110067"/>
              <a:chExt cx="7920467" cy="6637867"/>
            </a:xfrm>
          </p:grpSpPr>
          <p:cxnSp>
            <p:nvCxnSpPr>
              <p:cNvPr id="21" name="Straight Arrow Connector 20"/>
              <p:cNvCxnSpPr/>
              <p:nvPr/>
            </p:nvCxnSpPr>
            <p:spPr>
              <a:xfrm flipH="1">
                <a:off x="6069370" y="110067"/>
                <a:ext cx="53261" cy="6637867"/>
              </a:xfrm>
              <a:prstGeom prst="straightConnector1">
                <a:avLst/>
              </a:prstGeom>
              <a:noFill/>
              <a:ln w="127000" cap="flat" cmpd="sng" algn="ctr">
                <a:solidFill>
                  <a:srgbClr val="F2F2F2">
                    <a:lumMod val="10000"/>
                  </a:srgbClr>
                </a:solidFill>
                <a:prstDash val="solid"/>
                <a:headEnd type="triangle"/>
                <a:tailEnd type="triangle"/>
              </a:ln>
              <a:effectLst/>
            </p:spPr>
          </p:cxnSp>
          <p:cxnSp>
            <p:nvCxnSpPr>
              <p:cNvPr id="22" name="Straight Arrow Connector 21"/>
              <p:cNvCxnSpPr/>
              <p:nvPr/>
            </p:nvCxnSpPr>
            <p:spPr>
              <a:xfrm>
                <a:off x="2135767" y="3426884"/>
                <a:ext cx="7920467" cy="4233"/>
              </a:xfrm>
              <a:prstGeom prst="straightConnector1">
                <a:avLst/>
              </a:prstGeom>
              <a:noFill/>
              <a:ln w="127000" cap="flat" cmpd="sng" algn="ctr">
                <a:solidFill>
                  <a:srgbClr val="F2F2F2">
                    <a:lumMod val="10000"/>
                  </a:srgbClr>
                </a:solidFill>
                <a:prstDash val="solid"/>
                <a:headEnd type="triangle"/>
                <a:tailEnd type="triangle"/>
              </a:ln>
              <a:effectLst/>
            </p:spPr>
          </p:cxnSp>
        </p:grpSp>
        <p:sp>
          <p:nvSpPr>
            <p:cNvPr id="17" name="Rectangle 16"/>
            <p:cNvSpPr/>
            <p:nvPr/>
          </p:nvSpPr>
          <p:spPr>
            <a:xfrm>
              <a:off x="1136276" y="465666"/>
              <a:ext cx="3352800" cy="2709334"/>
            </a:xfrm>
            <a:prstGeom prst="rect">
              <a:avLst/>
            </a:prstGeom>
            <a:solidFill>
              <a:srgbClr val="0070C0"/>
            </a:solidFill>
            <a:ln w="12700" cap="flat" cmpd="sng" algn="ctr">
              <a:solidFill>
                <a:srgbClr val="FFD965">
                  <a:shade val="50000"/>
                </a:srgbClr>
              </a:solidFill>
              <a:prstDash val="solid"/>
            </a:ln>
            <a:effectLst/>
          </p:spPr>
          <p:txBody>
            <a:bodyPr rtlCol="0" anchor="ctr"/>
            <a:lstStyle/>
            <a:p>
              <a:pPr algn="ctr" defTabSz="457200">
                <a:defRPr/>
              </a:pPr>
              <a:endParaRPr lang="en-US" kern="0">
                <a:solidFill>
                  <a:srgbClr val="FFFFFF"/>
                </a:solidFill>
                <a:latin typeface="Corbel" panose="020B0503020204020204"/>
              </a:endParaRPr>
            </a:p>
          </p:txBody>
        </p:sp>
        <p:sp>
          <p:nvSpPr>
            <p:cNvPr id="18" name="Rectangle 17"/>
            <p:cNvSpPr/>
            <p:nvPr/>
          </p:nvSpPr>
          <p:spPr>
            <a:xfrm>
              <a:off x="4793877" y="465666"/>
              <a:ext cx="3352800" cy="2709334"/>
            </a:xfrm>
            <a:prstGeom prst="rect">
              <a:avLst/>
            </a:prstGeom>
            <a:solidFill>
              <a:srgbClr val="C00000"/>
            </a:solidFill>
            <a:ln w="12700" cap="flat" cmpd="sng" algn="ctr">
              <a:solidFill>
                <a:srgbClr val="FFD965">
                  <a:shade val="50000"/>
                </a:srgbClr>
              </a:solidFill>
              <a:prstDash val="solid"/>
            </a:ln>
            <a:effectLst/>
          </p:spPr>
          <p:txBody>
            <a:bodyPr rtlCol="0" anchor="ctr"/>
            <a:lstStyle/>
            <a:p>
              <a:pPr algn="ctr" defTabSz="457200">
                <a:defRPr/>
              </a:pPr>
              <a:endParaRPr lang="en-US" kern="0">
                <a:solidFill>
                  <a:srgbClr val="FFFFFF"/>
                </a:solidFill>
                <a:latin typeface="Corbel" panose="020B0503020204020204"/>
              </a:endParaRPr>
            </a:p>
          </p:txBody>
        </p:sp>
        <p:sp>
          <p:nvSpPr>
            <p:cNvPr id="19" name="Rectangle 18"/>
            <p:cNvSpPr/>
            <p:nvPr/>
          </p:nvSpPr>
          <p:spPr>
            <a:xfrm>
              <a:off x="1136276" y="3462867"/>
              <a:ext cx="3352800" cy="2709334"/>
            </a:xfrm>
            <a:prstGeom prst="rect">
              <a:avLst/>
            </a:prstGeom>
            <a:solidFill>
              <a:srgbClr val="00B050"/>
            </a:solidFill>
            <a:ln w="12700" cap="flat" cmpd="sng" algn="ctr">
              <a:solidFill>
                <a:srgbClr val="FFD965">
                  <a:shade val="50000"/>
                </a:srgbClr>
              </a:solidFill>
              <a:prstDash val="solid"/>
            </a:ln>
            <a:effectLst/>
          </p:spPr>
          <p:txBody>
            <a:bodyPr rtlCol="0" anchor="ctr"/>
            <a:lstStyle/>
            <a:p>
              <a:pPr algn="ctr" defTabSz="457200">
                <a:defRPr/>
              </a:pPr>
              <a:endParaRPr lang="en-US" kern="0">
                <a:solidFill>
                  <a:srgbClr val="FFFFFF"/>
                </a:solidFill>
                <a:latin typeface="Corbel" panose="020B0503020204020204"/>
              </a:endParaRPr>
            </a:p>
          </p:txBody>
        </p:sp>
        <p:sp>
          <p:nvSpPr>
            <p:cNvPr id="20" name="Rectangle 19"/>
            <p:cNvSpPr/>
            <p:nvPr/>
          </p:nvSpPr>
          <p:spPr>
            <a:xfrm>
              <a:off x="4793877" y="3462867"/>
              <a:ext cx="3352800" cy="2709334"/>
            </a:xfrm>
            <a:prstGeom prst="rect">
              <a:avLst/>
            </a:prstGeom>
            <a:solidFill>
              <a:srgbClr val="E8D97C"/>
            </a:solidFill>
            <a:ln w="12700" cap="flat" cmpd="sng" algn="ctr">
              <a:noFill/>
              <a:prstDash val="solid"/>
            </a:ln>
            <a:effectLst/>
          </p:spPr>
          <p:txBody>
            <a:bodyPr rtlCol="0" anchor="ctr"/>
            <a:lstStyle/>
            <a:p>
              <a:pPr algn="ctr" defTabSz="457200">
                <a:defRPr/>
              </a:pPr>
              <a:endParaRPr lang="en-US" kern="0">
                <a:solidFill>
                  <a:srgbClr val="FFFFFF"/>
                </a:solidFill>
                <a:latin typeface="Corbel" panose="020B0503020204020204"/>
              </a:endParaRPr>
            </a:p>
          </p:txBody>
        </p:sp>
        <p:sp>
          <p:nvSpPr>
            <p:cNvPr id="10" name="TextBox 9"/>
            <p:cNvSpPr txBox="1"/>
            <p:nvPr/>
          </p:nvSpPr>
          <p:spPr>
            <a:xfrm>
              <a:off x="2436701" y="3887808"/>
              <a:ext cx="751950" cy="1569660"/>
            </a:xfrm>
            <a:prstGeom prst="rect">
              <a:avLst/>
            </a:prstGeom>
            <a:noFill/>
          </p:spPr>
          <p:txBody>
            <a:bodyPr wrap="square" rtlCol="0">
              <a:spAutoFit/>
            </a:bodyPr>
            <a:lstStyle/>
            <a:p>
              <a:pPr defTabSz="457200">
                <a:defRPr/>
              </a:pPr>
              <a:r>
                <a:rPr lang="en-US" sz="9600" b="1" kern="0" dirty="0"/>
                <a:t>S</a:t>
              </a:r>
            </a:p>
          </p:txBody>
        </p:sp>
        <p:sp>
          <p:nvSpPr>
            <p:cNvPr id="23" name="TextBox 22"/>
            <p:cNvSpPr txBox="1"/>
            <p:nvPr/>
          </p:nvSpPr>
          <p:spPr>
            <a:xfrm>
              <a:off x="6079902" y="3887808"/>
              <a:ext cx="751950" cy="1569660"/>
            </a:xfrm>
            <a:prstGeom prst="rect">
              <a:avLst/>
            </a:prstGeom>
            <a:noFill/>
          </p:spPr>
          <p:txBody>
            <a:bodyPr wrap="square" rtlCol="0">
              <a:spAutoFit/>
            </a:bodyPr>
            <a:lstStyle/>
            <a:p>
              <a:pPr defTabSz="457200">
                <a:defRPr/>
              </a:pPr>
              <a:r>
                <a:rPr lang="en-US" sz="9600" b="1" kern="0" dirty="0"/>
                <a:t>I</a:t>
              </a:r>
            </a:p>
          </p:txBody>
        </p:sp>
        <p:sp>
          <p:nvSpPr>
            <p:cNvPr id="24" name="TextBox 23"/>
            <p:cNvSpPr txBox="1"/>
            <p:nvPr/>
          </p:nvSpPr>
          <p:spPr>
            <a:xfrm>
              <a:off x="6079902" y="940660"/>
              <a:ext cx="751950" cy="1569660"/>
            </a:xfrm>
            <a:prstGeom prst="rect">
              <a:avLst/>
            </a:prstGeom>
            <a:noFill/>
          </p:spPr>
          <p:txBody>
            <a:bodyPr wrap="square" rtlCol="0">
              <a:spAutoFit/>
            </a:bodyPr>
            <a:lstStyle/>
            <a:p>
              <a:pPr defTabSz="457200">
                <a:defRPr/>
              </a:pPr>
              <a:r>
                <a:rPr lang="en-US" sz="9600" b="1" kern="0" dirty="0"/>
                <a:t>D</a:t>
              </a:r>
            </a:p>
          </p:txBody>
        </p:sp>
        <p:sp>
          <p:nvSpPr>
            <p:cNvPr id="25" name="TextBox 24"/>
            <p:cNvSpPr txBox="1"/>
            <p:nvPr/>
          </p:nvSpPr>
          <p:spPr>
            <a:xfrm>
              <a:off x="2306172" y="873579"/>
              <a:ext cx="751950" cy="1569660"/>
            </a:xfrm>
            <a:prstGeom prst="rect">
              <a:avLst/>
            </a:prstGeom>
            <a:noFill/>
          </p:spPr>
          <p:txBody>
            <a:bodyPr wrap="square" rtlCol="0">
              <a:spAutoFit/>
            </a:bodyPr>
            <a:lstStyle/>
            <a:p>
              <a:pPr defTabSz="457200">
                <a:defRPr/>
              </a:pPr>
              <a:r>
                <a:rPr lang="en-US" sz="9600" b="1" kern="0" dirty="0"/>
                <a:t>C</a:t>
              </a:r>
            </a:p>
          </p:txBody>
        </p:sp>
      </p:grpSp>
    </p:spTree>
    <p:extLst>
      <p:ext uri="{BB962C8B-B14F-4D97-AF65-F5344CB8AC3E}">
        <p14:creationId xmlns:p14="http://schemas.microsoft.com/office/powerpoint/2010/main" val="1084051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SC Template New" id="{A0D7CBD2-66D0-4E03-9938-19CAF037B1BA}" vid="{39E7CB88-B833-4452-B6C8-03C7A80D2797}"/>
    </a:ext>
  </a:extLst>
</a:theme>
</file>

<file path=ppt/theme/theme2.xml><?xml version="1.0" encoding="utf-8"?>
<a:theme xmlns:a="http://schemas.openxmlformats.org/drawingml/2006/main" name="Webinar PPT Template ala ED">
  <a:themeElements>
    <a:clrScheme name="ED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ED 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lgn="l">
          <a:defRPr sz="2800" dirty="0" smtClean="0"/>
        </a:defPPr>
      </a:lstStyle>
    </a:txDef>
  </a:objectDefaults>
  <a:extraClrSchemeLst>
    <a:extraClrScheme>
      <a:clrScheme name="ED 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D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D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D 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D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D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D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BB6296A-F111-47E4-846B-CE44C2BECABE}">
  <we:reference id="wa104379997" version="1.0.0.2"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28506086832749839043310CAA4F8E" ma:contentTypeVersion="8" ma:contentTypeDescription="Create a new document." ma:contentTypeScope="" ma:versionID="0638a909b64f8d9c32af46c24ba3c765">
  <xsd:schema xmlns:xsd="http://www.w3.org/2001/XMLSchema" xmlns:xs="http://www.w3.org/2001/XMLSchema" xmlns:p="http://schemas.microsoft.com/office/2006/metadata/properties" xmlns:ns3="1d11e404-1af0-41b1-876c-27e31ec13fc7" targetNamespace="http://schemas.microsoft.com/office/2006/metadata/properties" ma:root="true" ma:fieldsID="686f73a9360c24346d6456b17dc860fc" ns3:_="">
    <xsd:import namespace="1d11e404-1af0-41b1-876c-27e31ec13fc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_activity"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11e404-1af0-41b1-876c-27e31ec13f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d11e404-1af0-41b1-876c-27e31ec13f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5F6577-DB7E-4F5C-B308-CC72034031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11e404-1af0-41b1-876c-27e31ec13f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A7FAEB-8223-4A97-A86F-B27C181BE906}">
  <ds:schemaRefs>
    <ds:schemaRef ds:uri="http://schemas.microsoft.com/office/infopath/2007/PartnerControls"/>
    <ds:schemaRef ds:uri="http://schemas.microsoft.com/office/2006/documentManagement/types"/>
    <ds:schemaRef ds:uri="http://purl.org/dc/dcmitype/"/>
    <ds:schemaRef ds:uri="http://purl.org/dc/elements/1.1/"/>
    <ds:schemaRef ds:uri="http://www.w3.org/XML/1998/namespace"/>
    <ds:schemaRef ds:uri="http://schemas.microsoft.com/office/2006/metadata/properties"/>
    <ds:schemaRef ds:uri="http://purl.org/dc/terms/"/>
    <ds:schemaRef ds:uri="http://schemas.openxmlformats.org/package/2006/metadata/core-properties"/>
    <ds:schemaRef ds:uri="1d11e404-1af0-41b1-876c-27e31ec13fc7"/>
  </ds:schemaRefs>
</ds:datastoreItem>
</file>

<file path=customXml/itemProps3.xml><?xml version="1.0" encoding="utf-8"?>
<ds:datastoreItem xmlns:ds="http://schemas.openxmlformats.org/officeDocument/2006/customXml" ds:itemID="{F8FC1399-921D-46AA-A983-CA787E5497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901</TotalTime>
  <Words>1602</Words>
  <Application>Microsoft Office PowerPoint</Application>
  <PresentationFormat>Widescreen</PresentationFormat>
  <Paragraphs>104</Paragraphs>
  <Slides>14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Corbel</vt:lpstr>
      <vt:lpstr>Wingdings</vt:lpstr>
      <vt:lpstr>Office Theme</vt:lpstr>
      <vt:lpstr>Webinar PPT Template ala ED</vt:lpstr>
      <vt:lpstr>PowerPoint Presentation</vt:lpstr>
      <vt:lpstr>Motivation</vt:lpstr>
      <vt:lpstr>Intelligence</vt:lpstr>
      <vt:lpstr>PowerPoint Presentation</vt:lpstr>
      <vt:lpstr>PowerPoint Presentation</vt:lpstr>
      <vt:lpstr>PowerPoint Presentation</vt:lpstr>
      <vt:lpstr>PowerPoint Presentation</vt:lpstr>
      <vt:lpstr>PowerPoint Presentation</vt:lpstr>
      <vt:lpstr>PowerPoint Presentation</vt:lpstr>
      <vt:lpstr>Dominance Style Solves Problems &amp; Likes Challenges</vt:lpstr>
      <vt:lpstr>Influencing Style People Oriented &amp; Encourages Others</vt:lpstr>
      <vt:lpstr>Steadiness Style Good Listener &amp;Team Player</vt:lpstr>
      <vt:lpstr>Conscientious Style Diplomatic &amp; Fact Finders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Barnhill</dc:creator>
  <cp:lastModifiedBy>Barbara Meiss</cp:lastModifiedBy>
  <cp:revision>48</cp:revision>
  <dcterms:created xsi:type="dcterms:W3CDTF">2017-06-13T21:19:11Z</dcterms:created>
  <dcterms:modified xsi:type="dcterms:W3CDTF">2024-07-10T02:25:43Z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0x010100D728506086832749839043310CAA4F8E</vt:lpwstr>
  </property>
</Properties>
</file>