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98" r:id="rId2"/>
    <p:sldMasterId id="2147483713" r:id="rId3"/>
    <p:sldMasterId id="2147483734" r:id="rId4"/>
    <p:sldMasterId id="2147483740" r:id="rId5"/>
    <p:sldMasterId id="2147483776" r:id="rId6"/>
    <p:sldMasterId id="2147483837" r:id="rId7"/>
    <p:sldMasterId id="2147483839" r:id="rId8"/>
    <p:sldMasterId id="2147483866" r:id="rId9"/>
    <p:sldMasterId id="2147483878" r:id="rId10"/>
    <p:sldMasterId id="2147483975" r:id="rId11"/>
    <p:sldMasterId id="2147484029" r:id="rId12"/>
  </p:sldMasterIdLst>
  <p:notesMasterIdLst>
    <p:notesMasterId r:id="rId86"/>
  </p:notesMasterIdLst>
  <p:handoutMasterIdLst>
    <p:handoutMasterId r:id="rId87"/>
  </p:handoutMasterIdLst>
  <p:sldIdLst>
    <p:sldId id="579" r:id="rId13"/>
    <p:sldId id="582" r:id="rId14"/>
    <p:sldId id="850" r:id="rId15"/>
    <p:sldId id="851" r:id="rId16"/>
    <p:sldId id="470" r:id="rId17"/>
    <p:sldId id="852" r:id="rId18"/>
    <p:sldId id="853" r:id="rId19"/>
    <p:sldId id="854" r:id="rId20"/>
    <p:sldId id="474" r:id="rId21"/>
    <p:sldId id="764" r:id="rId22"/>
    <p:sldId id="673" r:id="rId23"/>
    <p:sldId id="771" r:id="rId24"/>
    <p:sldId id="855" r:id="rId25"/>
    <p:sldId id="856" r:id="rId26"/>
    <p:sldId id="857" r:id="rId27"/>
    <p:sldId id="858" r:id="rId28"/>
    <p:sldId id="859" r:id="rId29"/>
    <p:sldId id="860" r:id="rId30"/>
    <p:sldId id="861" r:id="rId31"/>
    <p:sldId id="862" r:id="rId32"/>
    <p:sldId id="863" r:id="rId33"/>
    <p:sldId id="458" r:id="rId34"/>
    <p:sldId id="864" r:id="rId35"/>
    <p:sldId id="865" r:id="rId36"/>
    <p:sldId id="866" r:id="rId37"/>
    <p:sldId id="867" r:id="rId38"/>
    <p:sldId id="868" r:id="rId39"/>
    <p:sldId id="869" r:id="rId40"/>
    <p:sldId id="834" r:id="rId41"/>
    <p:sldId id="870" r:id="rId42"/>
    <p:sldId id="871" r:id="rId43"/>
    <p:sldId id="836" r:id="rId44"/>
    <p:sldId id="838" r:id="rId45"/>
    <p:sldId id="809" r:id="rId46"/>
    <p:sldId id="841" r:id="rId47"/>
    <p:sldId id="842" r:id="rId48"/>
    <p:sldId id="843" r:id="rId49"/>
    <p:sldId id="783" r:id="rId50"/>
    <p:sldId id="752" r:id="rId51"/>
    <p:sldId id="753" r:id="rId52"/>
    <p:sldId id="754" r:id="rId53"/>
    <p:sldId id="782" r:id="rId54"/>
    <p:sldId id="811" r:id="rId55"/>
    <p:sldId id="784" r:id="rId56"/>
    <p:sldId id="610" r:id="rId57"/>
    <p:sldId id="810" r:id="rId58"/>
    <p:sldId id="785" r:id="rId59"/>
    <p:sldId id="536" r:id="rId60"/>
    <p:sldId id="812" r:id="rId61"/>
    <p:sldId id="786" r:id="rId62"/>
    <p:sldId id="537" r:id="rId63"/>
    <p:sldId id="787" r:id="rId64"/>
    <p:sldId id="665" r:id="rId65"/>
    <p:sldId id="457" r:id="rId66"/>
    <p:sldId id="596" r:id="rId67"/>
    <p:sldId id="540" r:id="rId68"/>
    <p:sldId id="622" r:id="rId69"/>
    <p:sldId id="586" r:id="rId70"/>
    <p:sldId id="603" r:id="rId71"/>
    <p:sldId id="604" r:id="rId72"/>
    <p:sldId id="712" r:id="rId73"/>
    <p:sldId id="845" r:id="rId74"/>
    <p:sldId id="848" r:id="rId75"/>
    <p:sldId id="849" r:id="rId76"/>
    <p:sldId id="846" r:id="rId77"/>
    <p:sldId id="469" r:id="rId78"/>
    <p:sldId id="591" r:id="rId79"/>
    <p:sldId id="590" r:id="rId80"/>
    <p:sldId id="588" r:id="rId81"/>
    <p:sldId id="477" r:id="rId82"/>
    <p:sldId id="747" r:id="rId83"/>
    <p:sldId id="770" r:id="rId84"/>
    <p:sldId id="478" r:id="rId85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D050"/>
    <a:srgbClr val="3AE6A0"/>
    <a:srgbClr val="105C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86301" autoAdjust="0"/>
  </p:normalViewPr>
  <p:slideViewPr>
    <p:cSldViewPr>
      <p:cViewPr varScale="1">
        <p:scale>
          <a:sx n="109" d="100"/>
          <a:sy n="109" d="100"/>
        </p:scale>
        <p:origin x="216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125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slide" Target="slides/slide72.xml"/><Relationship Id="rId89" Type="http://schemas.openxmlformats.org/officeDocument/2006/relationships/viewProps" Target="viewProps.xml"/><Relationship Id="rId16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5" Type="http://schemas.openxmlformats.org/officeDocument/2006/relationships/slideMaster" Target="slideMasters/slideMaster5.xml"/><Relationship Id="rId90" Type="http://schemas.openxmlformats.org/officeDocument/2006/relationships/theme" Target="theme/theme1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slide" Target="slides/slide6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slide" Target="slides/slide7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slide" Target="slides/slide69.xml"/><Relationship Id="rId86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1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2F0A9E17-A1CF-4C70-9031-E498E69F01E3}" type="datetimeFigureOut">
              <a:rPr lang="en-US" smtClean="0"/>
              <a:t>7/12/24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AB7FFA97-6141-404A-B7D2-C893D4B66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074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75218976-E1B7-4EBB-9339-27320D8C05EC}" type="datetimeFigureOut">
              <a:rPr lang="en-US" smtClean="0"/>
              <a:t>7/12/24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C6E56C46-BD35-4F9B-825F-1A1638535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91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56C46-BD35-4F9B-825F-1A16385350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93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75" y="692150"/>
            <a:ext cx="6156325" cy="3463925"/>
          </a:xfrm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263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1494" indent="-28903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6145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8602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81060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3518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5976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8434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30891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8E3D6-A12E-41B5-95C0-F471A180165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382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75" y="692150"/>
            <a:ext cx="6156325" cy="3463925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37359" indent="-283599"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34399" indent="-226880"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88157" indent="-226880"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41918" indent="-226880"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495676" indent="-226880" defTabSz="915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49435" indent="-226880" defTabSz="915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03195" indent="-226880" defTabSz="915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56954" indent="-226880" defTabSz="915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r" defTabSz="91539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49F110-F2CE-4EE4-B48F-318B797793D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1539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622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  <a:ln/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196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56C46-BD35-4F9B-825F-1A16385350E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832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75" y="692150"/>
            <a:ext cx="6156325" cy="3463925"/>
          </a:xfrm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37359" indent="-283599"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34399" indent="-226880"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88157" indent="-226880"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41918" indent="-226880"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495676" indent="-226880" defTabSz="915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49435" indent="-226880" defTabSz="915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03195" indent="-226880" defTabSz="915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56954" indent="-226880" defTabSz="915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r" defTabSz="91539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03B181-7392-498C-8EA1-1052CF412B1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1539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4439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  <a:ln/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1365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75" y="692150"/>
            <a:ext cx="6156325" cy="3463925"/>
          </a:xfrm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37359" indent="-283599"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34399" indent="-226880"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88157" indent="-226880"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41918" indent="-226880"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495676" indent="-226880" defTabSz="915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49435" indent="-226880" defTabSz="915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03195" indent="-226880" defTabSz="915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56954" indent="-226880" defTabSz="915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r" defTabSz="91539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EA34C3-1E02-4C9D-A68C-E8AF7A0BA83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1539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217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  <a:ln/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5038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75" y="692150"/>
            <a:ext cx="6156325" cy="3463925"/>
          </a:xfrm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37359" indent="-283599"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34399" indent="-226880"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88157" indent="-226880"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41918" indent="-226880" defTabSz="915396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495676" indent="-226880" defTabSz="915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49435" indent="-226880" defTabSz="915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03195" indent="-226880" defTabSz="915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56954" indent="-226880" defTabSz="9153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0" marR="0" lvl="0" indent="0" algn="r" defTabSz="91539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6F07D4-FE0B-4E10-890D-31D2409226F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1539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5006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  <a:ln/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271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75" y="692150"/>
            <a:ext cx="6156325" cy="3463925"/>
          </a:xfrm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263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1494" indent="-28903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6145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8602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81060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3518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5976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8434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30891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3338E3D6-A12E-41B5-95C0-F471A1801653}" type="slidenum">
              <a:rPr lang="en-US" altLang="en-US" sz="120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75" y="692150"/>
            <a:ext cx="6156325" cy="3463925"/>
          </a:xfrm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263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1494" indent="-28903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6145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8602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81060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3518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5976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8434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30891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8E3D6-A12E-41B5-95C0-F471A180165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4748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75" y="692150"/>
            <a:ext cx="6156325" cy="3463925"/>
          </a:xfrm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263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1494" indent="-28903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6145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8602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81060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3518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5976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8434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30891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3338E3D6-A12E-41B5-95C0-F471A1801653}" type="slidenum">
              <a:rPr lang="en-US" altLang="en-US" sz="1200">
                <a:solidFill>
                  <a:srgbClr val="000000"/>
                </a:solidFill>
              </a:rPr>
              <a:pPr>
                <a:defRPr/>
              </a:pPr>
              <a:t>54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56C46-BD35-4F9B-825F-1A16385350E3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270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75" y="692150"/>
            <a:ext cx="6156325" cy="3463925"/>
          </a:xfrm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263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1494" indent="-28903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6145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8602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81060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3518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5976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8434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30891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3338E3D6-A12E-41B5-95C0-F471A1801653}" type="slidenum">
              <a:rPr lang="en-US" altLang="en-US" sz="1200">
                <a:solidFill>
                  <a:srgbClr val="000000"/>
                </a:solidFill>
              </a:rPr>
              <a:pPr>
                <a:defRPr/>
              </a:pPr>
              <a:t>73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75" y="692150"/>
            <a:ext cx="6156325" cy="3463925"/>
          </a:xfrm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37452" indent="-283635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34542" indent="-226908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88359" indent="-226908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42175" indent="-226908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495992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49809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03625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57442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1B585C8-6FDC-468B-BB43-41AEFBD60396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75" y="692150"/>
            <a:ext cx="6156325" cy="3463925"/>
          </a:xfrm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37452" indent="-283635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34542" indent="-226908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88359" indent="-226908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42175" indent="-226908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495992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49809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03625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57442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1B585C8-6FDC-468B-BB43-41AEFBD60396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10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591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75" y="692150"/>
            <a:ext cx="6156325" cy="3463925"/>
          </a:xfrm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37452" indent="-283635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34542" indent="-226908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588359" indent="-226908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42175" indent="-226908" defTabSz="9155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495992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49809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03625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57442" indent="-226908" defTabSz="91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1B585C8-6FDC-468B-BB43-41AEFBD60396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218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75" y="692150"/>
            <a:ext cx="6156325" cy="3463925"/>
          </a:xfrm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263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1494" indent="-28903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6145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8602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81060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3518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5976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8434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30891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8E3D6-A12E-41B5-95C0-F471A180165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01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75" y="692150"/>
            <a:ext cx="6156325" cy="3463925"/>
          </a:xfrm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263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1494" indent="-28903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6145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8602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81060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3518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5976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8434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30891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3338E3D6-A12E-41B5-95C0-F471A1801653}" type="slidenum">
              <a:rPr lang="en-US" altLang="en-US" sz="120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6875" y="692150"/>
            <a:ext cx="6156325" cy="3463925"/>
          </a:xfrm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263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1494" indent="-289036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6145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8602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81060" indent="-231229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3518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5976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8434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30891" indent="-2312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8E3D6-A12E-41B5-95C0-F471A180165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159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888FF-4823-4546-B231-67A64CA6E8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698500"/>
            <a:ext cx="6132513" cy="3451225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070" y="4387136"/>
            <a:ext cx="5098330" cy="4156234"/>
          </a:xfrm>
          <a:noFill/>
          <a:ln/>
        </p:spPr>
        <p:txBody>
          <a:bodyPr lIns="90029" tIns="45015" rIns="90029" bIns="45015"/>
          <a:lstStyle/>
          <a:p>
            <a:pPr eaLnBrk="1" hangingPunct="1"/>
            <a:r>
              <a:rPr lang="en-US" sz="1000" dirty="0">
                <a:latin typeface="Arial" charset="0"/>
              </a:rPr>
              <a:t>In this model, we can see how it was all integrated and made alive with bringing together theory and explanation. </a:t>
            </a:r>
          </a:p>
          <a:p>
            <a:pPr eaLnBrk="1" hangingPunct="1"/>
            <a:endParaRPr lang="en-US" sz="1000" dirty="0">
              <a:latin typeface="Arial" charset="0"/>
            </a:endParaRPr>
          </a:p>
          <a:p>
            <a:pPr eaLnBrk="1" hangingPunct="1"/>
            <a:r>
              <a:rPr lang="en-US" sz="1000" dirty="0">
                <a:latin typeface="Arial" charset="0"/>
              </a:rPr>
              <a:t>Explain each </a:t>
            </a:r>
            <a:r>
              <a:rPr lang="en-US" sz="1000" dirty="0" err="1">
                <a:latin typeface="Arial" charset="0"/>
              </a:rPr>
              <a:t>DiSC</a:t>
            </a:r>
            <a:r>
              <a:rPr lang="en-US" sz="1000" dirty="0">
                <a:latin typeface="Arial" charset="0"/>
              </a:rPr>
              <a:t> style: </a:t>
            </a:r>
          </a:p>
          <a:p>
            <a:pPr eaLnBrk="1" hangingPunct="1"/>
            <a:r>
              <a:rPr lang="en-US" sz="1000" dirty="0">
                <a:latin typeface="Arial" charset="0"/>
              </a:rPr>
              <a:t>D: D’s see the environment and ask what is it that I can change, move, alter, control? </a:t>
            </a:r>
          </a:p>
          <a:p>
            <a:pPr eaLnBrk="1" hangingPunct="1"/>
            <a:r>
              <a:rPr lang="en-US" sz="1000" dirty="0">
                <a:latin typeface="Arial" charset="0"/>
              </a:rPr>
              <a:t>I: I’s have a high social need, high need for affiliation, loves people, likes to socialize and gets their energy from others.</a:t>
            </a:r>
          </a:p>
          <a:p>
            <a:pPr eaLnBrk="1" hangingPunct="1"/>
            <a:endParaRPr lang="en-US" sz="1000" dirty="0">
              <a:latin typeface="Arial" charset="0"/>
            </a:endParaRPr>
          </a:p>
          <a:p>
            <a:pPr eaLnBrk="1" hangingPunct="1"/>
            <a:endParaRPr lang="en-US" sz="1000" dirty="0">
              <a:latin typeface="Arial" charset="0"/>
            </a:endParaRPr>
          </a:p>
          <a:p>
            <a:pPr eaLnBrk="1" hangingPunct="1"/>
            <a:r>
              <a:rPr lang="en-US" sz="1000" dirty="0">
                <a:latin typeface="Arial" charset="0"/>
              </a:rPr>
              <a:t>Marston had a theory – never developed an instrument</a:t>
            </a:r>
          </a:p>
          <a:p>
            <a:pPr eaLnBrk="1" hangingPunct="1"/>
            <a:endParaRPr lang="en-US" sz="1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41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7.jpeg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7.jpe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4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4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4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4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5235140"/>
            <a:ext cx="103632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3193474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08572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9487160" y="0"/>
            <a:ext cx="270484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/>
        </p:nvSpPr>
        <p:spPr>
          <a:xfrm>
            <a:off x="1727200" y="0"/>
            <a:ext cx="98552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470400" y="1335319"/>
            <a:ext cx="7315200" cy="23207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500" b="0" i="0" spc="-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68800" y="3864988"/>
            <a:ext cx="7416800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pic>
        <p:nvPicPr>
          <p:cNvPr id="7" name="Picture 6" descr="S:\Barb\jobs\branding\working images\from Jamie\small\iStock_000007384989-sma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 t="11154" r="29982" b="39924"/>
          <a:stretch/>
        </p:blipFill>
        <p:spPr bwMode="auto">
          <a:xfrm>
            <a:off x="0" y="2255130"/>
            <a:ext cx="1910403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S:\Barb\jobs\branding\working images\from Jamie\small\iStock_000016259757-sma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17534" r="29816" b="49270"/>
          <a:stretch/>
        </p:blipFill>
        <p:spPr bwMode="auto">
          <a:xfrm>
            <a:off x="2129865" y="3452815"/>
            <a:ext cx="1953761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:\Barb\jobs\branding\working images\from Jamie\small\iStock_000009383757-smal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3158" r="56655" b="54181"/>
          <a:stretch/>
        </p:blipFill>
        <p:spPr bwMode="auto">
          <a:xfrm>
            <a:off x="2123515" y="1203570"/>
            <a:ext cx="1910400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:\Barb\jobs\branding\working images\from Jamie\small\iStock_000004003387-smal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1" r="22690" b="36720"/>
          <a:stretch/>
        </p:blipFill>
        <p:spPr bwMode="auto">
          <a:xfrm>
            <a:off x="0" y="0"/>
            <a:ext cx="1910403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" y="6629400"/>
            <a:ext cx="1042644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Parallelogram 16"/>
          <p:cNvSpPr/>
          <p:nvPr/>
        </p:nvSpPr>
        <p:spPr>
          <a:xfrm>
            <a:off x="10061933" y="6629400"/>
            <a:ext cx="23368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9487160" y="0"/>
            <a:ext cx="270484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Parallelogram 13"/>
          <p:cNvSpPr/>
          <p:nvPr userDrawn="1"/>
        </p:nvSpPr>
        <p:spPr>
          <a:xfrm>
            <a:off x="1727200" y="0"/>
            <a:ext cx="98552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5" name="Picture 14" descr="S:\Barb\jobs\branding\working images\from Jamie\small\iStock_000007384989-small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 t="11154" r="29982" b="39924"/>
          <a:stretch/>
        </p:blipFill>
        <p:spPr bwMode="auto">
          <a:xfrm>
            <a:off x="0" y="2255130"/>
            <a:ext cx="1910403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S:\Barb\jobs\branding\working images\from Jamie\small\iStock_000016259757-small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17534" r="29816" b="49270"/>
          <a:stretch/>
        </p:blipFill>
        <p:spPr bwMode="auto">
          <a:xfrm>
            <a:off x="2129865" y="3452815"/>
            <a:ext cx="1953761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S:\Barb\jobs\branding\working images\from Jamie\small\iStock_000009383757-small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3158" r="56655" b="54181"/>
          <a:stretch/>
        </p:blipFill>
        <p:spPr bwMode="auto">
          <a:xfrm>
            <a:off x="2123515" y="1203570"/>
            <a:ext cx="1910400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7201" y="4953001"/>
            <a:ext cx="2902185" cy="82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:\Barb\jobs\branding\working images\from Jamie\small\iStock_000004003387-small.jp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1" r="22690" b="36720"/>
          <a:stretch/>
        </p:blipFill>
        <p:spPr bwMode="auto">
          <a:xfrm>
            <a:off x="0" y="0"/>
            <a:ext cx="1910403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1" y="6629400"/>
            <a:ext cx="1042644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5" name="Parallelogram 24"/>
          <p:cNvSpPr/>
          <p:nvPr userDrawn="1"/>
        </p:nvSpPr>
        <p:spPr>
          <a:xfrm>
            <a:off x="10061933" y="6629400"/>
            <a:ext cx="23368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95201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487160" y="0"/>
            <a:ext cx="270484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Parallelogram 3"/>
          <p:cNvSpPr/>
          <p:nvPr/>
        </p:nvSpPr>
        <p:spPr>
          <a:xfrm>
            <a:off x="1727200" y="0"/>
            <a:ext cx="98552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957357" y="838201"/>
            <a:ext cx="5892800" cy="14840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500" b="0" i="0" spc="-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" y="6629400"/>
            <a:ext cx="1042644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10061933" y="6629400"/>
            <a:ext cx="23368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9487160" y="0"/>
            <a:ext cx="270484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Parallelogram 10"/>
          <p:cNvSpPr/>
          <p:nvPr userDrawn="1"/>
        </p:nvSpPr>
        <p:spPr>
          <a:xfrm>
            <a:off x="-304800" y="0"/>
            <a:ext cx="118872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" y="6629400"/>
            <a:ext cx="1042644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 userDrawn="1"/>
        </p:nvSpPr>
        <p:spPr>
          <a:xfrm>
            <a:off x="10061933" y="6629400"/>
            <a:ext cx="23368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-304800" y="228600"/>
            <a:ext cx="5943600" cy="6400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8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8067" y="5105400"/>
            <a:ext cx="4768968" cy="12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28523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487160" y="0"/>
            <a:ext cx="270484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Parallelogram 3"/>
          <p:cNvSpPr/>
          <p:nvPr/>
        </p:nvSpPr>
        <p:spPr>
          <a:xfrm>
            <a:off x="1727200" y="0"/>
            <a:ext cx="98552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191624" y="1066800"/>
            <a:ext cx="5593976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0" i="0" spc="-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" y="6629400"/>
            <a:ext cx="1042644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10061933" y="6629400"/>
            <a:ext cx="23368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9487160" y="0"/>
            <a:ext cx="270484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Parallelogram 10"/>
          <p:cNvSpPr/>
          <p:nvPr userDrawn="1"/>
        </p:nvSpPr>
        <p:spPr>
          <a:xfrm>
            <a:off x="-304800" y="0"/>
            <a:ext cx="118872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" y="6629400"/>
            <a:ext cx="1042644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 userDrawn="1"/>
        </p:nvSpPr>
        <p:spPr>
          <a:xfrm>
            <a:off x="10061933" y="6629400"/>
            <a:ext cx="23368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-304800" y="228600"/>
            <a:ext cx="5943600" cy="6400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7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8001" y="5930576"/>
            <a:ext cx="2020953" cy="52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8067" y="2590800"/>
            <a:ext cx="4768968" cy="12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98670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487160" y="0"/>
            <a:ext cx="270484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Parallelogram 3"/>
          <p:cNvSpPr/>
          <p:nvPr/>
        </p:nvSpPr>
        <p:spPr>
          <a:xfrm>
            <a:off x="-304800" y="0"/>
            <a:ext cx="118872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6629400"/>
            <a:ext cx="1042644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Parallelogram 5"/>
          <p:cNvSpPr/>
          <p:nvPr/>
        </p:nvSpPr>
        <p:spPr>
          <a:xfrm>
            <a:off x="10061933" y="6629400"/>
            <a:ext cx="23368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14400" y="228600"/>
            <a:ext cx="107696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914400" y="1905000"/>
            <a:ext cx="10838293" cy="434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-100" baseline="0"/>
            </a:lvl1pPr>
            <a:lvl2pPr marL="742950" indent="-285750">
              <a:spcBef>
                <a:spcPts val="0"/>
              </a:spcBef>
              <a:spcAft>
                <a:spcPts val="1800"/>
              </a:spcAft>
              <a:buClr>
                <a:schemeClr val="accent6"/>
              </a:buClr>
              <a:buFont typeface="Arial" pitchFamily="34" charset="0"/>
              <a:buChar char="•"/>
              <a:defRPr spc="-100" baseline="0"/>
            </a:lvl2pPr>
            <a:lvl3pPr marL="1143000" indent="-228600">
              <a:buFont typeface="Calibri" pitchFamily="34" charset="0"/>
              <a:buChar char="‒"/>
              <a:defRPr spc="-100" baseline="0"/>
            </a:lvl3pPr>
            <a:lvl4pPr marL="1600200" indent="-228600">
              <a:buFont typeface="Courier New" pitchFamily="49" charset="0"/>
              <a:buChar char="o"/>
              <a:defRPr spc="-100" baseline="0"/>
            </a:lvl4pPr>
            <a:lvl5pPr>
              <a:defRPr spc="-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487160" y="0"/>
            <a:ext cx="270484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Parallelogram 10"/>
          <p:cNvSpPr/>
          <p:nvPr userDrawn="1"/>
        </p:nvSpPr>
        <p:spPr>
          <a:xfrm>
            <a:off x="-304800" y="0"/>
            <a:ext cx="118872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" y="6629400"/>
            <a:ext cx="1042644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Parallelogram 12"/>
          <p:cNvSpPr/>
          <p:nvPr userDrawn="1"/>
        </p:nvSpPr>
        <p:spPr>
          <a:xfrm>
            <a:off x="10061933" y="6629400"/>
            <a:ext cx="23368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4746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14400" y="228600"/>
            <a:ext cx="107696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914400" y="1905000"/>
            <a:ext cx="10838293" cy="4343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spc="0" baseline="0"/>
            </a:lvl1pPr>
            <a:lvl2pPr marL="623888" indent="-227013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Wingdings" panose="05000000000000000000" pitchFamily="2" charset="2"/>
              <a:buChar char="§"/>
              <a:tabLst/>
              <a:defRPr sz="2400" spc="0" baseline="0"/>
            </a:lvl2pPr>
            <a:lvl3pPr marL="1143000" indent="-228600">
              <a:buFont typeface="Calibri" pitchFamily="34" charset="0"/>
              <a:buChar char="‒"/>
              <a:defRPr spc="-100" baseline="0"/>
            </a:lvl3pPr>
            <a:lvl4pPr marL="1600200" indent="-228600">
              <a:buFont typeface="Courier New" pitchFamily="49" charset="0"/>
              <a:buChar char="o"/>
              <a:defRPr spc="-100" baseline="0"/>
            </a:lvl4pPr>
            <a:lvl5pPr>
              <a:defRPr spc="-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Isosceles Triangle 5"/>
          <p:cNvSpPr/>
          <p:nvPr/>
        </p:nvSpPr>
        <p:spPr>
          <a:xfrm rot="5400000">
            <a:off x="-644660" y="625343"/>
            <a:ext cx="2000519" cy="711200"/>
          </a:xfrm>
          <a:prstGeom prst="triangle">
            <a:avLst>
              <a:gd name="adj" fmla="val 50477"/>
            </a:avLst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2800" y="1371600"/>
            <a:ext cx="113792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rgbClr val="F5833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/>
          <p:nvPr userDrawn="1"/>
        </p:nvSpPr>
        <p:spPr>
          <a:xfrm rot="5400000">
            <a:off x="-644660" y="625343"/>
            <a:ext cx="2000519" cy="7112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12800" y="1371600"/>
            <a:ext cx="113792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61600" y="6324601"/>
            <a:ext cx="1548333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73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14400" y="228600"/>
            <a:ext cx="107696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1"/>
          </p:nvPr>
        </p:nvSpPr>
        <p:spPr>
          <a:xfrm>
            <a:off x="914400" y="1676400"/>
            <a:ext cx="10769600" cy="4419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Isosceles Triangle 13"/>
          <p:cNvSpPr/>
          <p:nvPr userDrawn="1"/>
        </p:nvSpPr>
        <p:spPr>
          <a:xfrm rot="5400000">
            <a:off x="-644660" y="625343"/>
            <a:ext cx="2000519" cy="7112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812800" y="1371600"/>
            <a:ext cx="113792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61600" y="6324601"/>
            <a:ext cx="1548333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74487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14400" y="228600"/>
            <a:ext cx="107696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016000" y="1981200"/>
            <a:ext cx="10769600" cy="3962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Isosceles Triangle 12"/>
          <p:cNvSpPr/>
          <p:nvPr userDrawn="1"/>
        </p:nvSpPr>
        <p:spPr>
          <a:xfrm rot="5400000">
            <a:off x="-644660" y="625343"/>
            <a:ext cx="2000519" cy="7112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12800" y="1371600"/>
            <a:ext cx="113792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61600" y="6324601"/>
            <a:ext cx="1548333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51095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908800" y="1828800"/>
            <a:ext cx="467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14400" y="228600"/>
            <a:ext cx="107696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12800" y="1752600"/>
            <a:ext cx="5689600" cy="43957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Isosceles Triangle 12"/>
          <p:cNvSpPr/>
          <p:nvPr userDrawn="1"/>
        </p:nvSpPr>
        <p:spPr>
          <a:xfrm rot="5400000">
            <a:off x="-644660" y="625343"/>
            <a:ext cx="2000519" cy="7112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12800" y="1371600"/>
            <a:ext cx="113792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61600" y="6324601"/>
            <a:ext cx="1548333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99954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1016000" y="1828800"/>
            <a:ext cx="48768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14400" y="228600"/>
            <a:ext cx="107696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502400" y="1828800"/>
            <a:ext cx="52832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Isosceles Triangle 12"/>
          <p:cNvSpPr/>
          <p:nvPr userDrawn="1"/>
        </p:nvSpPr>
        <p:spPr>
          <a:xfrm rot="5400000">
            <a:off x="-644660" y="625343"/>
            <a:ext cx="2000519" cy="7112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12800" y="1371600"/>
            <a:ext cx="113792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61600" y="6324601"/>
            <a:ext cx="1548333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4969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812800" y="1371600"/>
            <a:ext cx="113792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1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6307184"/>
            <a:ext cx="1548333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sosceles Triangle 11"/>
          <p:cNvSpPr/>
          <p:nvPr userDrawn="1"/>
        </p:nvSpPr>
        <p:spPr>
          <a:xfrm rot="5400000">
            <a:off x="-644660" y="625343"/>
            <a:ext cx="2000519" cy="7112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5599" y="528878"/>
            <a:ext cx="1625604" cy="1798319"/>
            <a:chOff x="266699" y="528877"/>
            <a:chExt cx="1219203" cy="1798319"/>
          </a:xfrm>
        </p:grpSpPr>
        <p:sp>
          <p:nvSpPr>
            <p:cNvPr id="6" name="Oval 5"/>
            <p:cNvSpPr/>
            <p:nvPr/>
          </p:nvSpPr>
          <p:spPr>
            <a:xfrm>
              <a:off x="266699" y="528877"/>
              <a:ext cx="1219203" cy="1219203"/>
            </a:xfrm>
            <a:prstGeom prst="ellipse">
              <a:avLst/>
            </a:prstGeom>
            <a:gradFill flip="none" rotWithShape="1">
              <a:gsLst>
                <a:gs pos="57000">
                  <a:schemeClr val="bg1"/>
                </a:gs>
                <a:gs pos="100000">
                  <a:schemeClr val="bg2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4445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71499" y="1633779"/>
              <a:ext cx="609600" cy="34289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61983" y="2014781"/>
              <a:ext cx="457200" cy="1381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97702" y="2194327"/>
              <a:ext cx="395284" cy="457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45332" y="2281477"/>
              <a:ext cx="292887" cy="457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1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438400" y="228600"/>
            <a:ext cx="9855200" cy="1143000"/>
          </a:xfrm>
          <a:prstGeom prst="rect">
            <a:avLst/>
          </a:prstGeom>
        </p:spPr>
        <p:txBody>
          <a:bodyPr anchor="b" anchorCtr="0"/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022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154455"/>
            <a:ext cx="4267200" cy="131206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3" y="2666999"/>
            <a:ext cx="10972799" cy="29718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2" y="1154455"/>
            <a:ext cx="6502399" cy="130060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24605"/>
            <a:ext cx="2844800" cy="365125"/>
          </a:xfrm>
        </p:spPr>
        <p:txBody>
          <a:bodyPr/>
          <a:lstStyle/>
          <a:p>
            <a:fld id="{63B6E3A7-88CB-4F43-8279-CCB19FC9784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4055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934200" y="-19317"/>
            <a:ext cx="5257800" cy="68773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6" t="1" r="17625" b="296"/>
          <a:stretch/>
        </p:blipFill>
        <p:spPr bwMode="auto">
          <a:xfrm>
            <a:off x="2117" y="-76200"/>
            <a:ext cx="6932084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6307184"/>
            <a:ext cx="1548333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7084484" y="280446"/>
            <a:ext cx="4978400" cy="5891755"/>
          </a:xfrm>
          <a:prstGeom prst="rect">
            <a:avLst/>
          </a:prstGeom>
        </p:spPr>
        <p:txBody>
          <a:bodyPr anchor="t" anchorCtr="0"/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90845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934200" y="0"/>
            <a:ext cx="52578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1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6307184"/>
            <a:ext cx="1548333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7084484" y="280446"/>
            <a:ext cx="4978400" cy="5891755"/>
          </a:xfrm>
          <a:prstGeom prst="rect">
            <a:avLst/>
          </a:prstGeom>
        </p:spPr>
        <p:txBody>
          <a:bodyPr anchor="t" anchorCtr="0"/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90"/>
          <a:stretch/>
        </p:blipFill>
        <p:spPr bwMode="auto">
          <a:xfrm>
            <a:off x="-492827" y="-77824"/>
            <a:ext cx="7427028" cy="693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213448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09" y="0"/>
            <a:ext cx="121794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6307184"/>
            <a:ext cx="1548333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406401" y="3276600"/>
            <a:ext cx="8229600" cy="3429000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58194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/>
          <a:stretch/>
        </p:blipFill>
        <p:spPr bwMode="auto">
          <a:xfrm>
            <a:off x="0" y="-12700"/>
            <a:ext cx="12192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6248401"/>
            <a:ext cx="1548333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4470400" y="228600"/>
            <a:ext cx="7823200" cy="1143000"/>
          </a:xfrm>
          <a:prstGeom prst="rect">
            <a:avLst/>
          </a:prstGeom>
        </p:spPr>
        <p:txBody>
          <a:bodyPr anchor="b" anchorCtr="0"/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63202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9302213" y="0"/>
            <a:ext cx="3096521" cy="10668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Parallelogram 3"/>
          <p:cNvSpPr/>
          <p:nvPr userDrawn="1"/>
        </p:nvSpPr>
        <p:spPr>
          <a:xfrm>
            <a:off x="-1117600" y="0"/>
            <a:ext cx="12700000" cy="10668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78107" y="228600"/>
            <a:ext cx="11413893" cy="7620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" y="6629400"/>
            <a:ext cx="1042644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Parallelogram 6"/>
          <p:cNvSpPr/>
          <p:nvPr userDrawn="1"/>
        </p:nvSpPr>
        <p:spPr>
          <a:xfrm>
            <a:off x="10061933" y="6629400"/>
            <a:ext cx="23368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5405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3"/>
          <a:stretch/>
        </p:blipFill>
        <p:spPr bwMode="auto">
          <a:xfrm>
            <a:off x="1" y="0"/>
            <a:ext cx="12189884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6248401"/>
            <a:ext cx="1548333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37264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1828801" y="1828802"/>
            <a:ext cx="8045673" cy="6034255"/>
          </a:xfrm>
          <a:prstGeom prst="ellipse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16200000" scaled="0"/>
          </a:gradFill>
          <a:ln w="12700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4454755" y="3194237"/>
            <a:ext cx="4572000" cy="2404424"/>
            <a:chOff x="2743200" y="1905000"/>
            <a:chExt cx="5290270" cy="3709552"/>
          </a:xfrm>
        </p:grpSpPr>
        <p:sp>
          <p:nvSpPr>
            <p:cNvPr id="5" name="Rectangle 4"/>
            <p:cNvSpPr/>
            <p:nvPr userDrawn="1"/>
          </p:nvSpPr>
          <p:spPr>
            <a:xfrm rot="19080339">
              <a:off x="2743200" y="3311413"/>
              <a:ext cx="5290270" cy="319889"/>
            </a:xfrm>
            <a:custGeom>
              <a:avLst/>
              <a:gdLst>
                <a:gd name="connsiteX0" fmla="*/ 0 w 5334000"/>
                <a:gd name="connsiteY0" fmla="*/ 0 h 152400"/>
                <a:gd name="connsiteX1" fmla="*/ 5334000 w 5334000"/>
                <a:gd name="connsiteY1" fmla="*/ 0 h 152400"/>
                <a:gd name="connsiteX2" fmla="*/ 5334000 w 5334000"/>
                <a:gd name="connsiteY2" fmla="*/ 152400 h 152400"/>
                <a:gd name="connsiteX3" fmla="*/ 0 w 5334000"/>
                <a:gd name="connsiteY3" fmla="*/ 152400 h 152400"/>
                <a:gd name="connsiteX4" fmla="*/ 0 w 5334000"/>
                <a:gd name="connsiteY4" fmla="*/ 0 h 152400"/>
                <a:gd name="connsiteX0" fmla="*/ 10757 w 5344757"/>
                <a:gd name="connsiteY0" fmla="*/ 0 h 507402"/>
                <a:gd name="connsiteX1" fmla="*/ 5344757 w 5344757"/>
                <a:gd name="connsiteY1" fmla="*/ 0 h 507402"/>
                <a:gd name="connsiteX2" fmla="*/ 5344757 w 5344757"/>
                <a:gd name="connsiteY2" fmla="*/ 152400 h 507402"/>
                <a:gd name="connsiteX3" fmla="*/ 0 w 5344757"/>
                <a:gd name="connsiteY3" fmla="*/ 507402 h 507402"/>
                <a:gd name="connsiteX4" fmla="*/ 10757 w 5344757"/>
                <a:gd name="connsiteY4" fmla="*/ 0 h 507402"/>
                <a:gd name="connsiteX0" fmla="*/ 10757 w 5354282"/>
                <a:gd name="connsiteY0" fmla="*/ 0 h 507402"/>
                <a:gd name="connsiteX1" fmla="*/ 5344757 w 5354282"/>
                <a:gd name="connsiteY1" fmla="*/ 0 h 507402"/>
                <a:gd name="connsiteX2" fmla="*/ 5354282 w 5354282"/>
                <a:gd name="connsiteY2" fmla="*/ 9525 h 507402"/>
                <a:gd name="connsiteX3" fmla="*/ 0 w 5354282"/>
                <a:gd name="connsiteY3" fmla="*/ 507402 h 507402"/>
                <a:gd name="connsiteX4" fmla="*/ 10757 w 5354282"/>
                <a:gd name="connsiteY4" fmla="*/ 0 h 507402"/>
                <a:gd name="connsiteX0" fmla="*/ 1232 w 5344757"/>
                <a:gd name="connsiteY0" fmla="*/ 0 h 502640"/>
                <a:gd name="connsiteX1" fmla="*/ 5335232 w 5344757"/>
                <a:gd name="connsiteY1" fmla="*/ 0 h 502640"/>
                <a:gd name="connsiteX2" fmla="*/ 5344757 w 5344757"/>
                <a:gd name="connsiteY2" fmla="*/ 9525 h 502640"/>
                <a:gd name="connsiteX3" fmla="*/ 0 w 5344757"/>
                <a:gd name="connsiteY3" fmla="*/ 502640 h 502640"/>
                <a:gd name="connsiteX4" fmla="*/ 1232 w 5344757"/>
                <a:gd name="connsiteY4" fmla="*/ 0 h 502640"/>
                <a:gd name="connsiteX0" fmla="*/ 1232 w 5335232"/>
                <a:gd name="connsiteY0" fmla="*/ 0 h 502640"/>
                <a:gd name="connsiteX1" fmla="*/ 5335232 w 5335232"/>
                <a:gd name="connsiteY1" fmla="*/ 0 h 502640"/>
                <a:gd name="connsiteX2" fmla="*/ 5333999 w 5335232"/>
                <a:gd name="connsiteY2" fmla="*/ 127859 h 502640"/>
                <a:gd name="connsiteX3" fmla="*/ 0 w 5335232"/>
                <a:gd name="connsiteY3" fmla="*/ 502640 h 502640"/>
                <a:gd name="connsiteX4" fmla="*/ 1232 w 5335232"/>
                <a:gd name="connsiteY4" fmla="*/ 0 h 502640"/>
                <a:gd name="connsiteX0" fmla="*/ 1232 w 5333999"/>
                <a:gd name="connsiteY0" fmla="*/ 0 h 502640"/>
                <a:gd name="connsiteX1" fmla="*/ 5302960 w 5333999"/>
                <a:gd name="connsiteY1" fmla="*/ 118334 h 502640"/>
                <a:gd name="connsiteX2" fmla="*/ 5333999 w 5333999"/>
                <a:gd name="connsiteY2" fmla="*/ 127859 h 502640"/>
                <a:gd name="connsiteX3" fmla="*/ 0 w 5333999"/>
                <a:gd name="connsiteY3" fmla="*/ 502640 h 502640"/>
                <a:gd name="connsiteX4" fmla="*/ 1232 w 5333999"/>
                <a:gd name="connsiteY4" fmla="*/ 0 h 5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3999" h="502640">
                  <a:moveTo>
                    <a:pt x="1232" y="0"/>
                  </a:moveTo>
                  <a:lnTo>
                    <a:pt x="5302960" y="118334"/>
                  </a:lnTo>
                  <a:lnTo>
                    <a:pt x="5333999" y="127859"/>
                  </a:lnTo>
                  <a:lnTo>
                    <a:pt x="0" y="502640"/>
                  </a:lnTo>
                  <a:cubicBezTo>
                    <a:pt x="411" y="335093"/>
                    <a:pt x="821" y="167547"/>
                    <a:pt x="1232" y="0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" name="Rectangle 4"/>
            <p:cNvSpPr/>
            <p:nvPr userDrawn="1"/>
          </p:nvSpPr>
          <p:spPr>
            <a:xfrm rot="14203996">
              <a:off x="1310865" y="3592291"/>
              <a:ext cx="3709552" cy="334969"/>
            </a:xfrm>
            <a:custGeom>
              <a:avLst/>
              <a:gdLst>
                <a:gd name="connsiteX0" fmla="*/ 0 w 5334000"/>
                <a:gd name="connsiteY0" fmla="*/ 0 h 152400"/>
                <a:gd name="connsiteX1" fmla="*/ 5334000 w 5334000"/>
                <a:gd name="connsiteY1" fmla="*/ 0 h 152400"/>
                <a:gd name="connsiteX2" fmla="*/ 5334000 w 5334000"/>
                <a:gd name="connsiteY2" fmla="*/ 152400 h 152400"/>
                <a:gd name="connsiteX3" fmla="*/ 0 w 5334000"/>
                <a:gd name="connsiteY3" fmla="*/ 152400 h 152400"/>
                <a:gd name="connsiteX4" fmla="*/ 0 w 5334000"/>
                <a:gd name="connsiteY4" fmla="*/ 0 h 152400"/>
                <a:gd name="connsiteX0" fmla="*/ 10757 w 5344757"/>
                <a:gd name="connsiteY0" fmla="*/ 0 h 507402"/>
                <a:gd name="connsiteX1" fmla="*/ 5344757 w 5344757"/>
                <a:gd name="connsiteY1" fmla="*/ 0 h 507402"/>
                <a:gd name="connsiteX2" fmla="*/ 5344757 w 5344757"/>
                <a:gd name="connsiteY2" fmla="*/ 152400 h 507402"/>
                <a:gd name="connsiteX3" fmla="*/ 0 w 5344757"/>
                <a:gd name="connsiteY3" fmla="*/ 507402 h 507402"/>
                <a:gd name="connsiteX4" fmla="*/ 10757 w 5344757"/>
                <a:gd name="connsiteY4" fmla="*/ 0 h 507402"/>
                <a:gd name="connsiteX0" fmla="*/ 10757 w 5354282"/>
                <a:gd name="connsiteY0" fmla="*/ 0 h 507402"/>
                <a:gd name="connsiteX1" fmla="*/ 5344757 w 5354282"/>
                <a:gd name="connsiteY1" fmla="*/ 0 h 507402"/>
                <a:gd name="connsiteX2" fmla="*/ 5354282 w 5354282"/>
                <a:gd name="connsiteY2" fmla="*/ 9525 h 507402"/>
                <a:gd name="connsiteX3" fmla="*/ 0 w 5354282"/>
                <a:gd name="connsiteY3" fmla="*/ 507402 h 507402"/>
                <a:gd name="connsiteX4" fmla="*/ 10757 w 5354282"/>
                <a:gd name="connsiteY4" fmla="*/ 0 h 507402"/>
                <a:gd name="connsiteX0" fmla="*/ 1232 w 5344757"/>
                <a:gd name="connsiteY0" fmla="*/ 0 h 502640"/>
                <a:gd name="connsiteX1" fmla="*/ 5335232 w 5344757"/>
                <a:gd name="connsiteY1" fmla="*/ 0 h 502640"/>
                <a:gd name="connsiteX2" fmla="*/ 5344757 w 5344757"/>
                <a:gd name="connsiteY2" fmla="*/ 9525 h 502640"/>
                <a:gd name="connsiteX3" fmla="*/ 0 w 5344757"/>
                <a:gd name="connsiteY3" fmla="*/ 502640 h 502640"/>
                <a:gd name="connsiteX4" fmla="*/ 1232 w 5344757"/>
                <a:gd name="connsiteY4" fmla="*/ 0 h 502640"/>
                <a:gd name="connsiteX0" fmla="*/ 1232 w 5335232"/>
                <a:gd name="connsiteY0" fmla="*/ 0 h 502640"/>
                <a:gd name="connsiteX1" fmla="*/ 5335232 w 5335232"/>
                <a:gd name="connsiteY1" fmla="*/ 0 h 502640"/>
                <a:gd name="connsiteX2" fmla="*/ 5333999 w 5335232"/>
                <a:gd name="connsiteY2" fmla="*/ 127859 h 502640"/>
                <a:gd name="connsiteX3" fmla="*/ 0 w 5335232"/>
                <a:gd name="connsiteY3" fmla="*/ 502640 h 502640"/>
                <a:gd name="connsiteX4" fmla="*/ 1232 w 5335232"/>
                <a:gd name="connsiteY4" fmla="*/ 0 h 502640"/>
                <a:gd name="connsiteX0" fmla="*/ 1232 w 5333999"/>
                <a:gd name="connsiteY0" fmla="*/ 0 h 502640"/>
                <a:gd name="connsiteX1" fmla="*/ 5302960 w 5333999"/>
                <a:gd name="connsiteY1" fmla="*/ 118334 h 502640"/>
                <a:gd name="connsiteX2" fmla="*/ 5333999 w 5333999"/>
                <a:gd name="connsiteY2" fmla="*/ 127859 h 502640"/>
                <a:gd name="connsiteX3" fmla="*/ 0 w 5333999"/>
                <a:gd name="connsiteY3" fmla="*/ 502640 h 502640"/>
                <a:gd name="connsiteX4" fmla="*/ 1232 w 5333999"/>
                <a:gd name="connsiteY4" fmla="*/ 0 h 5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3999" h="502640">
                  <a:moveTo>
                    <a:pt x="1232" y="0"/>
                  </a:moveTo>
                  <a:lnTo>
                    <a:pt x="5302960" y="118334"/>
                  </a:lnTo>
                  <a:lnTo>
                    <a:pt x="5333999" y="127859"/>
                  </a:lnTo>
                  <a:lnTo>
                    <a:pt x="0" y="502640"/>
                  </a:lnTo>
                  <a:cubicBezTo>
                    <a:pt x="411" y="335093"/>
                    <a:pt x="821" y="167547"/>
                    <a:pt x="1232" y="0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 userDrawn="1"/>
          </p:nvSpPr>
          <p:spPr>
            <a:xfrm>
              <a:off x="3532190" y="4491191"/>
              <a:ext cx="685800" cy="68580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" name="Rectangle 4"/>
            <p:cNvSpPr/>
            <p:nvPr userDrawn="1"/>
          </p:nvSpPr>
          <p:spPr>
            <a:xfrm rot="755984">
              <a:off x="3173034" y="5118223"/>
              <a:ext cx="4479741" cy="170868"/>
            </a:xfrm>
            <a:custGeom>
              <a:avLst/>
              <a:gdLst>
                <a:gd name="connsiteX0" fmla="*/ 0 w 5334000"/>
                <a:gd name="connsiteY0" fmla="*/ 0 h 152400"/>
                <a:gd name="connsiteX1" fmla="*/ 5334000 w 5334000"/>
                <a:gd name="connsiteY1" fmla="*/ 0 h 152400"/>
                <a:gd name="connsiteX2" fmla="*/ 5334000 w 5334000"/>
                <a:gd name="connsiteY2" fmla="*/ 152400 h 152400"/>
                <a:gd name="connsiteX3" fmla="*/ 0 w 5334000"/>
                <a:gd name="connsiteY3" fmla="*/ 152400 h 152400"/>
                <a:gd name="connsiteX4" fmla="*/ 0 w 5334000"/>
                <a:gd name="connsiteY4" fmla="*/ 0 h 152400"/>
                <a:gd name="connsiteX0" fmla="*/ 10757 w 5344757"/>
                <a:gd name="connsiteY0" fmla="*/ 0 h 507402"/>
                <a:gd name="connsiteX1" fmla="*/ 5344757 w 5344757"/>
                <a:gd name="connsiteY1" fmla="*/ 0 h 507402"/>
                <a:gd name="connsiteX2" fmla="*/ 5344757 w 5344757"/>
                <a:gd name="connsiteY2" fmla="*/ 152400 h 507402"/>
                <a:gd name="connsiteX3" fmla="*/ 0 w 5344757"/>
                <a:gd name="connsiteY3" fmla="*/ 507402 h 507402"/>
                <a:gd name="connsiteX4" fmla="*/ 10757 w 5344757"/>
                <a:gd name="connsiteY4" fmla="*/ 0 h 507402"/>
                <a:gd name="connsiteX0" fmla="*/ 10757 w 5354282"/>
                <a:gd name="connsiteY0" fmla="*/ 0 h 507402"/>
                <a:gd name="connsiteX1" fmla="*/ 5344757 w 5354282"/>
                <a:gd name="connsiteY1" fmla="*/ 0 h 507402"/>
                <a:gd name="connsiteX2" fmla="*/ 5354282 w 5354282"/>
                <a:gd name="connsiteY2" fmla="*/ 9525 h 507402"/>
                <a:gd name="connsiteX3" fmla="*/ 0 w 5354282"/>
                <a:gd name="connsiteY3" fmla="*/ 507402 h 507402"/>
                <a:gd name="connsiteX4" fmla="*/ 10757 w 5354282"/>
                <a:gd name="connsiteY4" fmla="*/ 0 h 507402"/>
                <a:gd name="connsiteX0" fmla="*/ 1232 w 5344757"/>
                <a:gd name="connsiteY0" fmla="*/ 0 h 502640"/>
                <a:gd name="connsiteX1" fmla="*/ 5335232 w 5344757"/>
                <a:gd name="connsiteY1" fmla="*/ 0 h 502640"/>
                <a:gd name="connsiteX2" fmla="*/ 5344757 w 5344757"/>
                <a:gd name="connsiteY2" fmla="*/ 9525 h 502640"/>
                <a:gd name="connsiteX3" fmla="*/ 0 w 5344757"/>
                <a:gd name="connsiteY3" fmla="*/ 502640 h 502640"/>
                <a:gd name="connsiteX4" fmla="*/ 1232 w 5344757"/>
                <a:gd name="connsiteY4" fmla="*/ 0 h 502640"/>
                <a:gd name="connsiteX0" fmla="*/ 1232 w 5335232"/>
                <a:gd name="connsiteY0" fmla="*/ 0 h 502640"/>
                <a:gd name="connsiteX1" fmla="*/ 5335232 w 5335232"/>
                <a:gd name="connsiteY1" fmla="*/ 0 h 502640"/>
                <a:gd name="connsiteX2" fmla="*/ 5333999 w 5335232"/>
                <a:gd name="connsiteY2" fmla="*/ 127859 h 502640"/>
                <a:gd name="connsiteX3" fmla="*/ 0 w 5335232"/>
                <a:gd name="connsiteY3" fmla="*/ 502640 h 502640"/>
                <a:gd name="connsiteX4" fmla="*/ 1232 w 5335232"/>
                <a:gd name="connsiteY4" fmla="*/ 0 h 502640"/>
                <a:gd name="connsiteX0" fmla="*/ 1232 w 5333999"/>
                <a:gd name="connsiteY0" fmla="*/ 0 h 502640"/>
                <a:gd name="connsiteX1" fmla="*/ 5302960 w 5333999"/>
                <a:gd name="connsiteY1" fmla="*/ 118334 h 502640"/>
                <a:gd name="connsiteX2" fmla="*/ 5333999 w 5333999"/>
                <a:gd name="connsiteY2" fmla="*/ 127859 h 502640"/>
                <a:gd name="connsiteX3" fmla="*/ 0 w 5333999"/>
                <a:gd name="connsiteY3" fmla="*/ 502640 h 502640"/>
                <a:gd name="connsiteX4" fmla="*/ 1232 w 5333999"/>
                <a:gd name="connsiteY4" fmla="*/ 0 h 5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3999" h="502640">
                  <a:moveTo>
                    <a:pt x="1232" y="0"/>
                  </a:moveTo>
                  <a:lnTo>
                    <a:pt x="5302960" y="118334"/>
                  </a:lnTo>
                  <a:lnTo>
                    <a:pt x="5333999" y="127859"/>
                  </a:lnTo>
                  <a:lnTo>
                    <a:pt x="0" y="502640"/>
                  </a:lnTo>
                  <a:cubicBezTo>
                    <a:pt x="411" y="335093"/>
                    <a:pt x="821" y="167547"/>
                    <a:pt x="1232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3608390" y="4584489"/>
              <a:ext cx="498764" cy="49876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 userDrawn="1"/>
          </p:nvSpPr>
          <p:spPr>
            <a:xfrm>
              <a:off x="3705372" y="4681691"/>
              <a:ext cx="304800" cy="304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1800">
                <a:solidFill>
                  <a:prstClr val="white"/>
                </a:solidFill>
              </a:endParaRPr>
            </a:p>
          </p:txBody>
        </p:sp>
      </p:grpSp>
      <p:pic>
        <p:nvPicPr>
          <p:cNvPr id="12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6248401"/>
            <a:ext cx="1548333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Isosceles Triangle 14"/>
          <p:cNvSpPr/>
          <p:nvPr userDrawn="1"/>
        </p:nvSpPr>
        <p:spPr>
          <a:xfrm rot="5400000">
            <a:off x="-644660" y="625343"/>
            <a:ext cx="2000519" cy="7112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812800" y="1371600"/>
            <a:ext cx="113792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8" name="Text Placeholder 7"/>
          <p:cNvSpPr>
            <a:spLocks noGrp="1"/>
          </p:cNvSpPr>
          <p:nvPr userDrawn="1">
            <p:ph type="body" sz="quarter" idx="10"/>
          </p:nvPr>
        </p:nvSpPr>
        <p:spPr>
          <a:xfrm>
            <a:off x="914400" y="228600"/>
            <a:ext cx="107696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5851636" y="1981204"/>
            <a:ext cx="0" cy="38099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5738945" y="7162801"/>
            <a:ext cx="0" cy="38099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9110133" y="4724400"/>
            <a:ext cx="508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2032000" y="4743450"/>
            <a:ext cx="508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 flipV="1">
            <a:off x="7620000" y="2514600"/>
            <a:ext cx="203200" cy="1524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V="1">
            <a:off x="8904304" y="3543300"/>
            <a:ext cx="237067" cy="1143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>
          <a:xfrm rot="4765861" flipV="1">
            <a:off x="8915420" y="5780540"/>
            <a:ext cx="152400" cy="203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>
          <a:xfrm rot="4765861" flipV="1">
            <a:off x="7827227" y="6860316"/>
            <a:ext cx="177800" cy="1524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rot="649513" flipV="1">
            <a:off x="2622007" y="5895095"/>
            <a:ext cx="203200" cy="1524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 userDrawn="1"/>
        </p:nvCxnSpPr>
        <p:spPr>
          <a:xfrm flipV="1">
            <a:off x="3598788" y="6936516"/>
            <a:ext cx="220749" cy="15900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>
            <a:off x="4100997" y="2378436"/>
            <a:ext cx="166204" cy="13616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2738563" y="3318106"/>
            <a:ext cx="207837" cy="11089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847646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714" y="-293914"/>
            <a:ext cx="8883125" cy="544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"/>
          <p:cNvSpPr>
            <a:spLocks noGrp="1"/>
          </p:cNvSpPr>
          <p:nvPr>
            <p:ph sz="quarter" idx="10"/>
          </p:nvPr>
        </p:nvSpPr>
        <p:spPr>
          <a:xfrm>
            <a:off x="716292" y="477607"/>
            <a:ext cx="5977467" cy="153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endParaRPr lang="en-US" sz="4500" b="1" dirty="0">
              <a:solidFill>
                <a:srgbClr val="FFC000"/>
              </a:solidFill>
            </a:endParaRPr>
          </a:p>
        </p:txBody>
      </p:sp>
      <p:sp>
        <p:nvSpPr>
          <p:cNvPr id="9" name="Content Placeholder 14"/>
          <p:cNvSpPr>
            <a:spLocks noGrp="1"/>
          </p:cNvSpPr>
          <p:nvPr>
            <p:ph sz="quarter" idx="11"/>
          </p:nvPr>
        </p:nvSpPr>
        <p:spPr>
          <a:xfrm>
            <a:off x="834826" y="2146301"/>
            <a:ext cx="8063641" cy="4111625"/>
          </a:xfrm>
          <a:prstGeom prst="rect">
            <a:avLst/>
          </a:prstGeom>
        </p:spPr>
        <p:txBody>
          <a:bodyPr>
            <a:normAutofit/>
          </a:bodyPr>
          <a:lstStyle>
            <a:lvl1pPr marL="514350" indent="-514350">
              <a:buClr>
                <a:schemeClr val="bg1"/>
              </a:buClr>
              <a:buSzPct val="100000"/>
              <a:buFont typeface="+mj-lt"/>
              <a:buAutoNum type="arabicPeriod"/>
              <a:defRPr/>
            </a:lvl1pPr>
          </a:lstStyle>
          <a:p>
            <a:pPr marL="514350" indent="-514350">
              <a:buClr>
                <a:schemeClr val="bg1"/>
              </a:buClr>
              <a:buSzPct val="100000"/>
              <a:buFont typeface="+mj-lt"/>
              <a:buAutoNum type="arabicPeriod"/>
            </a:pP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0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6248401"/>
            <a:ext cx="1548333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48036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25833665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311386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1143000"/>
            <a:ext cx="10951775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24605"/>
            <a:ext cx="2844800" cy="365125"/>
          </a:xfrm>
        </p:spPr>
        <p:txBody>
          <a:bodyPr/>
          <a:lstStyle/>
          <a:p>
            <a:fld id="{63B6E3A7-88CB-4F43-8279-CCB19FC9784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32470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2284933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88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1812601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3652067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7379528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096590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3504639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340820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3579323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228600"/>
            <a:ext cx="25908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28600"/>
            <a:ext cx="75692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9632110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8288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749573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32001" y="1143000"/>
            <a:ext cx="9550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24605"/>
            <a:ext cx="284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3B6E3A7-88CB-4F43-8279-CCB19FC97848}" type="slidenum">
              <a:rPr lang="en-US" smtClean="0">
                <a:solidFill>
                  <a:srgbClr val="4F2C1D"/>
                </a:solidFill>
              </a:rPr>
              <a:pPr/>
              <a:t>‹#›</a:t>
            </a:fld>
            <a:endParaRPr lang="en-US" dirty="0">
              <a:solidFill>
                <a:srgbClr val="4F2C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75985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47275430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6317231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3976455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88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0206494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8513615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4784729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535898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7458537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2359267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375184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6E3A7-88CB-4F43-8279-CCB19FC9784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610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1" y="228600"/>
            <a:ext cx="25908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228600"/>
            <a:ext cx="75692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7942668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8288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521514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84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12901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46B3F3C1-90CA-4654-AC36-C262D190AE85}" type="datetimeFigureOut">
              <a:rPr lang="en-US" smtClean="0"/>
              <a:t>7/12/24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99A6F-3229-4CCF-84EF-01E3CB983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03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B7AE08E-7BCA-45B3-93F7-529D9D7BCC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952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F13FC56-7F86-45A3-AFFA-A052840ADD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46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143004"/>
            <a:ext cx="10972800" cy="10215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18704"/>
            <a:ext cx="10972800" cy="3305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24605"/>
            <a:ext cx="2844800" cy="365125"/>
          </a:xfrm>
        </p:spPr>
        <p:txBody>
          <a:bodyPr/>
          <a:lstStyle/>
          <a:p>
            <a:fld id="{63B6E3A7-88CB-4F43-8279-CCB19FC9784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5683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1FF05E7-8E11-45FC-8C18-7110993A68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075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D324FFDB-6D7C-4568-B731-C77272346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992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DD0824FC-2CA0-4BD1-A7E1-C3D6D747F7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841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F3C4A06-2AD4-4427-923C-65E06288E2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215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5ED486B-8E74-42FE-9558-917419BD2A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370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CCDB43F4-DB92-4887-B48A-44666CCF94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4406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7E158B53-247C-4EF6-B1B7-0E15C78CD6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7962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2F8BFE82-7076-437F-B030-0C0420EC5B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870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26D384C-AEC0-4B95-9AF3-5C93B494D1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459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0" y="228601"/>
            <a:ext cx="12192000" cy="1470025"/>
          </a:xfrm>
        </p:spPr>
        <p:txBody>
          <a:bodyPr/>
          <a:lstStyle>
            <a:lvl1pPr>
              <a:defRPr sz="4000">
                <a:solidFill>
                  <a:srgbClr val="FFFF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219200" y="1981200"/>
            <a:ext cx="9956800" cy="3733800"/>
          </a:xfrm>
        </p:spPr>
        <p:txBody>
          <a:bodyPr/>
          <a:lstStyle>
            <a:lvl1pPr marL="0" indent="0" algn="l">
              <a:buNone/>
              <a:defRPr sz="4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01381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527907"/>
            <a:ext cx="5384800" cy="31108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527906"/>
            <a:ext cx="5384800" cy="31108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24605"/>
            <a:ext cx="2844800" cy="365125"/>
          </a:xfrm>
        </p:spPr>
        <p:txBody>
          <a:bodyPr/>
          <a:lstStyle/>
          <a:p>
            <a:fld id="{63B6E3A7-88CB-4F43-8279-CCB19FC9784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4532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9487160" y="0"/>
            <a:ext cx="270484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/>
        </p:nvSpPr>
        <p:spPr>
          <a:xfrm>
            <a:off x="1727200" y="0"/>
            <a:ext cx="98552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470400" y="1335319"/>
            <a:ext cx="7315200" cy="23207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500" b="0" i="0" spc="-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68800" y="3864988"/>
            <a:ext cx="7416800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pic>
        <p:nvPicPr>
          <p:cNvPr id="7" name="Picture 6" descr="S:\Barb\jobs\branding\working images\from Jamie\small\iStock_000007384989-sma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 t="11154" r="29982" b="39924"/>
          <a:stretch/>
        </p:blipFill>
        <p:spPr bwMode="auto">
          <a:xfrm>
            <a:off x="0" y="2255130"/>
            <a:ext cx="1910403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S:\Barb\jobs\branding\working images\from Jamie\small\iStock_000016259757-sma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17534" r="29816" b="49270"/>
          <a:stretch/>
        </p:blipFill>
        <p:spPr bwMode="auto">
          <a:xfrm>
            <a:off x="2129865" y="3452815"/>
            <a:ext cx="1953761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:\Barb\jobs\branding\working images\from Jamie\small\iStock_000009383757-smal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3158" r="56655" b="54181"/>
          <a:stretch/>
        </p:blipFill>
        <p:spPr bwMode="auto">
          <a:xfrm>
            <a:off x="2123515" y="1203570"/>
            <a:ext cx="1910400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9201" y="4826426"/>
            <a:ext cx="3187959" cy="82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:\Barb\jobs\branding\working images\from Jamie\small\iStock_000004003387-small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1" r="22690" b="36720"/>
          <a:stretch/>
        </p:blipFill>
        <p:spPr bwMode="auto">
          <a:xfrm>
            <a:off x="0" y="0"/>
            <a:ext cx="1910403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" y="6629400"/>
            <a:ext cx="1042644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Parallelogram 16"/>
          <p:cNvSpPr/>
          <p:nvPr/>
        </p:nvSpPr>
        <p:spPr>
          <a:xfrm>
            <a:off x="10061933" y="6629400"/>
            <a:ext cx="23368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9487160" y="0"/>
            <a:ext cx="270484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Parallelogram 13"/>
          <p:cNvSpPr/>
          <p:nvPr userDrawn="1"/>
        </p:nvSpPr>
        <p:spPr>
          <a:xfrm>
            <a:off x="1727200" y="0"/>
            <a:ext cx="98552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5" name="Picture 14" descr="S:\Barb\jobs\branding\working images\from Jamie\small\iStock_000007384989-small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 t="11154" r="29982" b="39924"/>
          <a:stretch/>
        </p:blipFill>
        <p:spPr bwMode="auto">
          <a:xfrm>
            <a:off x="0" y="2255130"/>
            <a:ext cx="1910403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S:\Barb\jobs\branding\working images\from Jamie\small\iStock_000016259757-small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17534" r="29816" b="49270"/>
          <a:stretch/>
        </p:blipFill>
        <p:spPr bwMode="auto">
          <a:xfrm>
            <a:off x="2129865" y="3452815"/>
            <a:ext cx="1953761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S:\Barb\jobs\branding\working images\from Jamie\small\iStock_000009383757-small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3158" r="56655" b="54181"/>
          <a:stretch/>
        </p:blipFill>
        <p:spPr bwMode="auto">
          <a:xfrm>
            <a:off x="2123515" y="1203570"/>
            <a:ext cx="1910400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9201" y="4826426"/>
            <a:ext cx="3187959" cy="82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:\Barb\jobs\branding\working images\from Jamie\small\iStock_000004003387-small.jp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1" r="22690" b="36720"/>
          <a:stretch/>
        </p:blipFill>
        <p:spPr bwMode="auto">
          <a:xfrm>
            <a:off x="0" y="0"/>
            <a:ext cx="1910403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1" y="6629400"/>
            <a:ext cx="1042644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5" name="Parallelogram 24"/>
          <p:cNvSpPr/>
          <p:nvPr userDrawn="1"/>
        </p:nvSpPr>
        <p:spPr>
          <a:xfrm>
            <a:off x="10061933" y="6629400"/>
            <a:ext cx="23368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6010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9487160" y="0"/>
            <a:ext cx="270484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/>
        </p:nvSpPr>
        <p:spPr>
          <a:xfrm>
            <a:off x="1727200" y="0"/>
            <a:ext cx="98552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470400" y="1335319"/>
            <a:ext cx="7315200" cy="23207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500" b="0" i="0" spc="-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68800" y="3864988"/>
            <a:ext cx="7416800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pic>
        <p:nvPicPr>
          <p:cNvPr id="7" name="Picture 6" descr="S:\Barb\jobs\branding\working images\from Jamie\small\iStock_000007384989-sma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 t="11154" r="29982" b="39924"/>
          <a:stretch/>
        </p:blipFill>
        <p:spPr bwMode="auto">
          <a:xfrm>
            <a:off x="0" y="2255130"/>
            <a:ext cx="1910403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S:\Barb\jobs\branding\working images\from Jamie\small\iStock_000016259757-sma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17534" r="29816" b="49270"/>
          <a:stretch/>
        </p:blipFill>
        <p:spPr bwMode="auto">
          <a:xfrm>
            <a:off x="2129865" y="3452815"/>
            <a:ext cx="1953761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:\Barb\jobs\branding\working images\from Jamie\small\iStock_000009383757-smal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3158" r="56655" b="54181"/>
          <a:stretch/>
        </p:blipFill>
        <p:spPr bwMode="auto">
          <a:xfrm>
            <a:off x="2123515" y="1203570"/>
            <a:ext cx="1910400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:\Barb\jobs\branding\working images\from Jamie\small\iStock_000004003387-smal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1" r="22690" b="36720"/>
          <a:stretch/>
        </p:blipFill>
        <p:spPr bwMode="auto">
          <a:xfrm>
            <a:off x="0" y="0"/>
            <a:ext cx="1910403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" y="6629400"/>
            <a:ext cx="1042644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Parallelogram 16"/>
          <p:cNvSpPr/>
          <p:nvPr/>
        </p:nvSpPr>
        <p:spPr>
          <a:xfrm>
            <a:off x="10061933" y="6629400"/>
            <a:ext cx="23368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9487160" y="0"/>
            <a:ext cx="270484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Parallelogram 13"/>
          <p:cNvSpPr/>
          <p:nvPr userDrawn="1"/>
        </p:nvSpPr>
        <p:spPr>
          <a:xfrm>
            <a:off x="1727200" y="0"/>
            <a:ext cx="98552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5" name="Picture 14" descr="S:\Barb\jobs\branding\working images\from Jamie\small\iStock_000007384989-small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 t="11154" r="29982" b="39924"/>
          <a:stretch/>
        </p:blipFill>
        <p:spPr bwMode="auto">
          <a:xfrm>
            <a:off x="0" y="2255130"/>
            <a:ext cx="1910403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S:\Barb\jobs\branding\working images\from Jamie\small\iStock_000016259757-small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17534" r="29816" b="49270"/>
          <a:stretch/>
        </p:blipFill>
        <p:spPr bwMode="auto">
          <a:xfrm>
            <a:off x="2129865" y="3452815"/>
            <a:ext cx="1953761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S:\Barb\jobs\branding\working images\from Jamie\small\iStock_000009383757-small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3158" r="56655" b="54181"/>
          <a:stretch/>
        </p:blipFill>
        <p:spPr bwMode="auto">
          <a:xfrm>
            <a:off x="2123515" y="1203570"/>
            <a:ext cx="1910400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7201" y="4953001"/>
            <a:ext cx="2902185" cy="82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:\Barb\jobs\branding\working images\from Jamie\small\iStock_000004003387-small.jp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1" r="22690" b="36720"/>
          <a:stretch/>
        </p:blipFill>
        <p:spPr bwMode="auto">
          <a:xfrm>
            <a:off x="0" y="0"/>
            <a:ext cx="1910403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1" y="6629400"/>
            <a:ext cx="1042644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5" name="Parallelogram 24"/>
          <p:cNvSpPr/>
          <p:nvPr userDrawn="1"/>
        </p:nvSpPr>
        <p:spPr>
          <a:xfrm>
            <a:off x="10061933" y="6629400"/>
            <a:ext cx="23368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5413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487160" y="0"/>
            <a:ext cx="270484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Parallelogram 3"/>
          <p:cNvSpPr/>
          <p:nvPr/>
        </p:nvSpPr>
        <p:spPr>
          <a:xfrm>
            <a:off x="1727200" y="0"/>
            <a:ext cx="98552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957357" y="838201"/>
            <a:ext cx="5892800" cy="14840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500" b="0" i="0" spc="-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" y="6629400"/>
            <a:ext cx="1042644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10061933" y="6629400"/>
            <a:ext cx="23368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9487160" y="0"/>
            <a:ext cx="270484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Parallelogram 10"/>
          <p:cNvSpPr/>
          <p:nvPr userDrawn="1"/>
        </p:nvSpPr>
        <p:spPr>
          <a:xfrm>
            <a:off x="-304800" y="0"/>
            <a:ext cx="118872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" y="6629400"/>
            <a:ext cx="1042644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 userDrawn="1"/>
        </p:nvSpPr>
        <p:spPr>
          <a:xfrm>
            <a:off x="10061933" y="6629400"/>
            <a:ext cx="23368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-304800" y="228600"/>
            <a:ext cx="5943600" cy="6400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8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8067" y="5105400"/>
            <a:ext cx="4768968" cy="12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3493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487160" y="0"/>
            <a:ext cx="270484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Parallelogram 3"/>
          <p:cNvSpPr/>
          <p:nvPr/>
        </p:nvSpPr>
        <p:spPr>
          <a:xfrm>
            <a:off x="1727200" y="0"/>
            <a:ext cx="98552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191624" y="1066800"/>
            <a:ext cx="5593976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0" i="0" spc="-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" y="6629400"/>
            <a:ext cx="1042644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Parallelogram 12"/>
          <p:cNvSpPr/>
          <p:nvPr/>
        </p:nvSpPr>
        <p:spPr>
          <a:xfrm>
            <a:off x="10061933" y="6629400"/>
            <a:ext cx="23368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9487160" y="0"/>
            <a:ext cx="270484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Parallelogram 10"/>
          <p:cNvSpPr/>
          <p:nvPr userDrawn="1"/>
        </p:nvSpPr>
        <p:spPr>
          <a:xfrm>
            <a:off x="-304800" y="0"/>
            <a:ext cx="118872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" y="6629400"/>
            <a:ext cx="1042644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 userDrawn="1"/>
        </p:nvSpPr>
        <p:spPr>
          <a:xfrm>
            <a:off x="10061933" y="6629400"/>
            <a:ext cx="23368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-304800" y="228600"/>
            <a:ext cx="5943600" cy="6400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7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8001" y="5930576"/>
            <a:ext cx="2020953" cy="52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8067" y="2590800"/>
            <a:ext cx="4768968" cy="12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1357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487160" y="0"/>
            <a:ext cx="270484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Parallelogram 3"/>
          <p:cNvSpPr/>
          <p:nvPr/>
        </p:nvSpPr>
        <p:spPr>
          <a:xfrm>
            <a:off x="-304800" y="0"/>
            <a:ext cx="118872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6629400"/>
            <a:ext cx="1042644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Parallelogram 5"/>
          <p:cNvSpPr/>
          <p:nvPr/>
        </p:nvSpPr>
        <p:spPr>
          <a:xfrm>
            <a:off x="10061933" y="6629400"/>
            <a:ext cx="23368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14400" y="228600"/>
            <a:ext cx="107696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914400" y="1905000"/>
            <a:ext cx="10838293" cy="434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-100" baseline="0"/>
            </a:lvl1pPr>
            <a:lvl2pPr marL="742950" indent="-285750">
              <a:spcBef>
                <a:spcPts val="0"/>
              </a:spcBef>
              <a:spcAft>
                <a:spcPts val="1800"/>
              </a:spcAft>
              <a:buClr>
                <a:schemeClr val="accent6"/>
              </a:buClr>
              <a:buFont typeface="Arial" pitchFamily="34" charset="0"/>
              <a:buChar char="•"/>
              <a:defRPr spc="-100" baseline="0"/>
            </a:lvl2pPr>
            <a:lvl3pPr marL="1143000" indent="-228600">
              <a:buFont typeface="Calibri" pitchFamily="34" charset="0"/>
              <a:buChar char="‒"/>
              <a:defRPr spc="-100" baseline="0"/>
            </a:lvl3pPr>
            <a:lvl4pPr marL="1600200" indent="-228600">
              <a:buFont typeface="Courier New" pitchFamily="49" charset="0"/>
              <a:buChar char="o"/>
              <a:defRPr spc="-100" baseline="0"/>
            </a:lvl4pPr>
            <a:lvl5pPr>
              <a:defRPr spc="-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487160" y="0"/>
            <a:ext cx="270484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Parallelogram 10"/>
          <p:cNvSpPr/>
          <p:nvPr userDrawn="1"/>
        </p:nvSpPr>
        <p:spPr>
          <a:xfrm>
            <a:off x="-304800" y="0"/>
            <a:ext cx="118872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" y="6629400"/>
            <a:ext cx="1042644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Parallelogram 12"/>
          <p:cNvSpPr/>
          <p:nvPr userDrawn="1"/>
        </p:nvSpPr>
        <p:spPr>
          <a:xfrm>
            <a:off x="10061933" y="6629400"/>
            <a:ext cx="23368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6425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14400" y="228600"/>
            <a:ext cx="107696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914400" y="1905000"/>
            <a:ext cx="10838293" cy="4343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800" spc="0" baseline="0"/>
            </a:lvl1pPr>
            <a:lvl2pPr marL="623888" indent="-227013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Wingdings" panose="05000000000000000000" pitchFamily="2" charset="2"/>
              <a:buChar char="§"/>
              <a:tabLst/>
              <a:defRPr sz="2400" spc="0" baseline="0"/>
            </a:lvl2pPr>
            <a:lvl3pPr marL="1143000" indent="-228600">
              <a:buFont typeface="Calibri" pitchFamily="34" charset="0"/>
              <a:buChar char="‒"/>
              <a:defRPr spc="-100" baseline="0"/>
            </a:lvl3pPr>
            <a:lvl4pPr marL="1600200" indent="-228600">
              <a:buFont typeface="Courier New" pitchFamily="49" charset="0"/>
              <a:buChar char="o"/>
              <a:defRPr spc="-100" baseline="0"/>
            </a:lvl4pPr>
            <a:lvl5pPr>
              <a:defRPr spc="-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Isosceles Triangle 5"/>
          <p:cNvSpPr/>
          <p:nvPr/>
        </p:nvSpPr>
        <p:spPr>
          <a:xfrm rot="5400000">
            <a:off x="-644660" y="625343"/>
            <a:ext cx="2000519" cy="711200"/>
          </a:xfrm>
          <a:prstGeom prst="triangle">
            <a:avLst>
              <a:gd name="adj" fmla="val 50477"/>
            </a:avLst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2800" y="1371600"/>
            <a:ext cx="113792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rgbClr val="F5833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/>
          <p:nvPr userDrawn="1"/>
        </p:nvSpPr>
        <p:spPr>
          <a:xfrm rot="5400000">
            <a:off x="-644660" y="625343"/>
            <a:ext cx="2000519" cy="7112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12800" y="1371600"/>
            <a:ext cx="113792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61600" y="6324601"/>
            <a:ext cx="1548333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0051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14400" y="228600"/>
            <a:ext cx="107696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1"/>
          </p:nvPr>
        </p:nvSpPr>
        <p:spPr>
          <a:xfrm>
            <a:off x="914400" y="1676400"/>
            <a:ext cx="10769600" cy="4419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Isosceles Triangle 13"/>
          <p:cNvSpPr/>
          <p:nvPr userDrawn="1"/>
        </p:nvSpPr>
        <p:spPr>
          <a:xfrm rot="5400000">
            <a:off x="-644660" y="625343"/>
            <a:ext cx="2000519" cy="7112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812800" y="1371600"/>
            <a:ext cx="113792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61600" y="6324601"/>
            <a:ext cx="1548333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7344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14400" y="228600"/>
            <a:ext cx="107696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016000" y="1981200"/>
            <a:ext cx="10769600" cy="3962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Isosceles Triangle 12"/>
          <p:cNvSpPr/>
          <p:nvPr userDrawn="1"/>
        </p:nvSpPr>
        <p:spPr>
          <a:xfrm rot="5400000">
            <a:off x="-644660" y="625343"/>
            <a:ext cx="2000519" cy="7112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12800" y="1371600"/>
            <a:ext cx="113792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61600" y="6324601"/>
            <a:ext cx="1548333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3020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908800" y="1828800"/>
            <a:ext cx="467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14400" y="228600"/>
            <a:ext cx="107696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12800" y="1752600"/>
            <a:ext cx="5689600" cy="43957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Isosceles Triangle 12"/>
          <p:cNvSpPr/>
          <p:nvPr userDrawn="1"/>
        </p:nvSpPr>
        <p:spPr>
          <a:xfrm rot="5400000">
            <a:off x="-644660" y="625343"/>
            <a:ext cx="2000519" cy="7112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12800" y="1371600"/>
            <a:ext cx="113792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61600" y="6324601"/>
            <a:ext cx="1548333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1921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1016000" y="1828800"/>
            <a:ext cx="48768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3000"/>
            </a:lvl2pPr>
            <a:lvl3pPr marL="914400" indent="0">
              <a:buNone/>
              <a:defRPr sz="3000"/>
            </a:lvl3pPr>
            <a:lvl4pPr marL="1371600" indent="0">
              <a:buNone/>
              <a:defRPr sz="3000"/>
            </a:lvl4pPr>
            <a:lvl5pPr marL="1828800" indent="0">
              <a:buNone/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914400" y="228600"/>
            <a:ext cx="107696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502400" y="1828800"/>
            <a:ext cx="52832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Isosceles Triangle 12"/>
          <p:cNvSpPr/>
          <p:nvPr userDrawn="1"/>
        </p:nvSpPr>
        <p:spPr>
          <a:xfrm rot="5400000">
            <a:off x="-644660" y="625343"/>
            <a:ext cx="2000519" cy="7112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12800" y="1371600"/>
            <a:ext cx="113792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61600" y="6324601"/>
            <a:ext cx="1548333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991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419047"/>
            <a:ext cx="5386917" cy="580570"/>
          </a:xfrm>
        </p:spPr>
        <p:txBody>
          <a:bodyPr anchor="b"/>
          <a:lstStyle>
            <a:lvl1pPr marL="0" indent="0">
              <a:lnSpc>
                <a:spcPct val="70000"/>
              </a:lnSpc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168952"/>
            <a:ext cx="5386917" cy="2469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2419052"/>
            <a:ext cx="5389033" cy="580571"/>
          </a:xfrm>
        </p:spPr>
        <p:txBody>
          <a:bodyPr anchor="b"/>
          <a:lstStyle>
            <a:lvl1pPr marL="0" indent="0">
              <a:lnSpc>
                <a:spcPct val="70000"/>
              </a:lnSpc>
              <a:buNone/>
              <a:defRPr sz="24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3168952"/>
            <a:ext cx="5389033" cy="24698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24605"/>
            <a:ext cx="2844800" cy="365125"/>
          </a:xfrm>
        </p:spPr>
        <p:txBody>
          <a:bodyPr/>
          <a:lstStyle/>
          <a:p>
            <a:fld id="{63B6E3A7-88CB-4F43-8279-CCB19FC9784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7131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812800" y="1371600"/>
            <a:ext cx="113792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1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6307184"/>
            <a:ext cx="1548333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sosceles Triangle 11"/>
          <p:cNvSpPr/>
          <p:nvPr userDrawn="1"/>
        </p:nvSpPr>
        <p:spPr>
          <a:xfrm rot="5400000">
            <a:off x="-644660" y="625343"/>
            <a:ext cx="2000519" cy="7112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5599" y="528878"/>
            <a:ext cx="1625604" cy="1798319"/>
            <a:chOff x="266699" y="528877"/>
            <a:chExt cx="1219203" cy="1798319"/>
          </a:xfrm>
        </p:grpSpPr>
        <p:sp>
          <p:nvSpPr>
            <p:cNvPr id="6" name="Oval 5"/>
            <p:cNvSpPr/>
            <p:nvPr/>
          </p:nvSpPr>
          <p:spPr>
            <a:xfrm>
              <a:off x="266699" y="528877"/>
              <a:ext cx="1219203" cy="1219203"/>
            </a:xfrm>
            <a:prstGeom prst="ellipse">
              <a:avLst/>
            </a:prstGeom>
            <a:gradFill flip="none" rotWithShape="1">
              <a:gsLst>
                <a:gs pos="57000">
                  <a:schemeClr val="bg1"/>
                </a:gs>
                <a:gs pos="100000">
                  <a:schemeClr val="bg2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glow rad="4445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71499" y="1633779"/>
              <a:ext cx="609600" cy="34289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61983" y="2014781"/>
              <a:ext cx="457200" cy="1381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97702" y="2194327"/>
              <a:ext cx="395284" cy="457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45332" y="2281477"/>
              <a:ext cx="292887" cy="457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1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438400" y="228600"/>
            <a:ext cx="9855200" cy="1143000"/>
          </a:xfrm>
          <a:prstGeom prst="rect">
            <a:avLst/>
          </a:prstGeom>
        </p:spPr>
        <p:txBody>
          <a:bodyPr anchor="b" anchorCtr="0"/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016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934200" y="-19317"/>
            <a:ext cx="5257800" cy="68773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6" t="1" r="17625" b="296"/>
          <a:stretch/>
        </p:blipFill>
        <p:spPr bwMode="auto">
          <a:xfrm>
            <a:off x="2117" y="-76200"/>
            <a:ext cx="6932084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6307184"/>
            <a:ext cx="1548333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7084484" y="280446"/>
            <a:ext cx="4978400" cy="5891755"/>
          </a:xfrm>
          <a:prstGeom prst="rect">
            <a:avLst/>
          </a:prstGeom>
        </p:spPr>
        <p:txBody>
          <a:bodyPr anchor="t" anchorCtr="0"/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7301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934200" y="0"/>
            <a:ext cx="52578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1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6307184"/>
            <a:ext cx="1548333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7084484" y="280446"/>
            <a:ext cx="4978400" cy="5891755"/>
          </a:xfrm>
          <a:prstGeom prst="rect">
            <a:avLst/>
          </a:prstGeom>
        </p:spPr>
        <p:txBody>
          <a:bodyPr anchor="t" anchorCtr="0"/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90"/>
          <a:stretch/>
        </p:blipFill>
        <p:spPr bwMode="auto">
          <a:xfrm>
            <a:off x="-492827" y="-77824"/>
            <a:ext cx="7427028" cy="693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5739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09" y="0"/>
            <a:ext cx="121794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6307184"/>
            <a:ext cx="1548333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406401" y="3276600"/>
            <a:ext cx="8229600" cy="3429000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6912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/>
          <a:stretch/>
        </p:blipFill>
        <p:spPr bwMode="auto">
          <a:xfrm>
            <a:off x="0" y="-12700"/>
            <a:ext cx="12192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6248401"/>
            <a:ext cx="1548333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4470400" y="228600"/>
            <a:ext cx="7823200" cy="1143000"/>
          </a:xfrm>
          <a:prstGeom prst="rect">
            <a:avLst/>
          </a:prstGeom>
        </p:spPr>
        <p:txBody>
          <a:bodyPr anchor="b" anchorCtr="0"/>
          <a:lstStyle/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3327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9302213" y="0"/>
            <a:ext cx="3096521" cy="10668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4" name="Parallelogram 3"/>
          <p:cNvSpPr/>
          <p:nvPr userDrawn="1"/>
        </p:nvSpPr>
        <p:spPr>
          <a:xfrm>
            <a:off x="-1117600" y="0"/>
            <a:ext cx="12700000" cy="10668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78107" y="228600"/>
            <a:ext cx="11413893" cy="7620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" y="6629400"/>
            <a:ext cx="1042644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7" name="Parallelogram 6"/>
          <p:cNvSpPr/>
          <p:nvPr userDrawn="1"/>
        </p:nvSpPr>
        <p:spPr>
          <a:xfrm>
            <a:off x="10061933" y="6629400"/>
            <a:ext cx="23368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2559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3"/>
          <a:stretch/>
        </p:blipFill>
        <p:spPr bwMode="auto">
          <a:xfrm>
            <a:off x="1" y="0"/>
            <a:ext cx="12189884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6248401"/>
            <a:ext cx="1548333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2259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1828801" y="1828802"/>
            <a:ext cx="8045673" cy="6034255"/>
          </a:xfrm>
          <a:prstGeom prst="ellipse">
            <a:avLst/>
          </a:prstGeom>
          <a:gradFill>
            <a:gsLst>
              <a:gs pos="0">
                <a:srgbClr val="FFC000"/>
              </a:gs>
              <a:gs pos="100000">
                <a:schemeClr val="bg1"/>
              </a:gs>
            </a:gsLst>
            <a:lin ang="16200000" scaled="0"/>
          </a:gradFill>
          <a:ln w="12700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4454755" y="3194237"/>
            <a:ext cx="4572000" cy="2404424"/>
            <a:chOff x="2743200" y="1905000"/>
            <a:chExt cx="5290270" cy="3709552"/>
          </a:xfrm>
        </p:grpSpPr>
        <p:sp>
          <p:nvSpPr>
            <p:cNvPr id="5" name="Rectangle 4"/>
            <p:cNvSpPr/>
            <p:nvPr userDrawn="1"/>
          </p:nvSpPr>
          <p:spPr>
            <a:xfrm rot="19080339">
              <a:off x="2743200" y="3311413"/>
              <a:ext cx="5290270" cy="319889"/>
            </a:xfrm>
            <a:custGeom>
              <a:avLst/>
              <a:gdLst>
                <a:gd name="connsiteX0" fmla="*/ 0 w 5334000"/>
                <a:gd name="connsiteY0" fmla="*/ 0 h 152400"/>
                <a:gd name="connsiteX1" fmla="*/ 5334000 w 5334000"/>
                <a:gd name="connsiteY1" fmla="*/ 0 h 152400"/>
                <a:gd name="connsiteX2" fmla="*/ 5334000 w 5334000"/>
                <a:gd name="connsiteY2" fmla="*/ 152400 h 152400"/>
                <a:gd name="connsiteX3" fmla="*/ 0 w 5334000"/>
                <a:gd name="connsiteY3" fmla="*/ 152400 h 152400"/>
                <a:gd name="connsiteX4" fmla="*/ 0 w 5334000"/>
                <a:gd name="connsiteY4" fmla="*/ 0 h 152400"/>
                <a:gd name="connsiteX0" fmla="*/ 10757 w 5344757"/>
                <a:gd name="connsiteY0" fmla="*/ 0 h 507402"/>
                <a:gd name="connsiteX1" fmla="*/ 5344757 w 5344757"/>
                <a:gd name="connsiteY1" fmla="*/ 0 h 507402"/>
                <a:gd name="connsiteX2" fmla="*/ 5344757 w 5344757"/>
                <a:gd name="connsiteY2" fmla="*/ 152400 h 507402"/>
                <a:gd name="connsiteX3" fmla="*/ 0 w 5344757"/>
                <a:gd name="connsiteY3" fmla="*/ 507402 h 507402"/>
                <a:gd name="connsiteX4" fmla="*/ 10757 w 5344757"/>
                <a:gd name="connsiteY4" fmla="*/ 0 h 507402"/>
                <a:gd name="connsiteX0" fmla="*/ 10757 w 5354282"/>
                <a:gd name="connsiteY0" fmla="*/ 0 h 507402"/>
                <a:gd name="connsiteX1" fmla="*/ 5344757 w 5354282"/>
                <a:gd name="connsiteY1" fmla="*/ 0 h 507402"/>
                <a:gd name="connsiteX2" fmla="*/ 5354282 w 5354282"/>
                <a:gd name="connsiteY2" fmla="*/ 9525 h 507402"/>
                <a:gd name="connsiteX3" fmla="*/ 0 w 5354282"/>
                <a:gd name="connsiteY3" fmla="*/ 507402 h 507402"/>
                <a:gd name="connsiteX4" fmla="*/ 10757 w 5354282"/>
                <a:gd name="connsiteY4" fmla="*/ 0 h 507402"/>
                <a:gd name="connsiteX0" fmla="*/ 1232 w 5344757"/>
                <a:gd name="connsiteY0" fmla="*/ 0 h 502640"/>
                <a:gd name="connsiteX1" fmla="*/ 5335232 w 5344757"/>
                <a:gd name="connsiteY1" fmla="*/ 0 h 502640"/>
                <a:gd name="connsiteX2" fmla="*/ 5344757 w 5344757"/>
                <a:gd name="connsiteY2" fmla="*/ 9525 h 502640"/>
                <a:gd name="connsiteX3" fmla="*/ 0 w 5344757"/>
                <a:gd name="connsiteY3" fmla="*/ 502640 h 502640"/>
                <a:gd name="connsiteX4" fmla="*/ 1232 w 5344757"/>
                <a:gd name="connsiteY4" fmla="*/ 0 h 502640"/>
                <a:gd name="connsiteX0" fmla="*/ 1232 w 5335232"/>
                <a:gd name="connsiteY0" fmla="*/ 0 h 502640"/>
                <a:gd name="connsiteX1" fmla="*/ 5335232 w 5335232"/>
                <a:gd name="connsiteY1" fmla="*/ 0 h 502640"/>
                <a:gd name="connsiteX2" fmla="*/ 5333999 w 5335232"/>
                <a:gd name="connsiteY2" fmla="*/ 127859 h 502640"/>
                <a:gd name="connsiteX3" fmla="*/ 0 w 5335232"/>
                <a:gd name="connsiteY3" fmla="*/ 502640 h 502640"/>
                <a:gd name="connsiteX4" fmla="*/ 1232 w 5335232"/>
                <a:gd name="connsiteY4" fmla="*/ 0 h 502640"/>
                <a:gd name="connsiteX0" fmla="*/ 1232 w 5333999"/>
                <a:gd name="connsiteY0" fmla="*/ 0 h 502640"/>
                <a:gd name="connsiteX1" fmla="*/ 5302960 w 5333999"/>
                <a:gd name="connsiteY1" fmla="*/ 118334 h 502640"/>
                <a:gd name="connsiteX2" fmla="*/ 5333999 w 5333999"/>
                <a:gd name="connsiteY2" fmla="*/ 127859 h 502640"/>
                <a:gd name="connsiteX3" fmla="*/ 0 w 5333999"/>
                <a:gd name="connsiteY3" fmla="*/ 502640 h 502640"/>
                <a:gd name="connsiteX4" fmla="*/ 1232 w 5333999"/>
                <a:gd name="connsiteY4" fmla="*/ 0 h 5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3999" h="502640">
                  <a:moveTo>
                    <a:pt x="1232" y="0"/>
                  </a:moveTo>
                  <a:lnTo>
                    <a:pt x="5302960" y="118334"/>
                  </a:lnTo>
                  <a:lnTo>
                    <a:pt x="5333999" y="127859"/>
                  </a:lnTo>
                  <a:lnTo>
                    <a:pt x="0" y="502640"/>
                  </a:lnTo>
                  <a:cubicBezTo>
                    <a:pt x="411" y="335093"/>
                    <a:pt x="821" y="167547"/>
                    <a:pt x="1232" y="0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" name="Rectangle 4"/>
            <p:cNvSpPr/>
            <p:nvPr userDrawn="1"/>
          </p:nvSpPr>
          <p:spPr>
            <a:xfrm rot="14203996">
              <a:off x="1310865" y="3592291"/>
              <a:ext cx="3709552" cy="334969"/>
            </a:xfrm>
            <a:custGeom>
              <a:avLst/>
              <a:gdLst>
                <a:gd name="connsiteX0" fmla="*/ 0 w 5334000"/>
                <a:gd name="connsiteY0" fmla="*/ 0 h 152400"/>
                <a:gd name="connsiteX1" fmla="*/ 5334000 w 5334000"/>
                <a:gd name="connsiteY1" fmla="*/ 0 h 152400"/>
                <a:gd name="connsiteX2" fmla="*/ 5334000 w 5334000"/>
                <a:gd name="connsiteY2" fmla="*/ 152400 h 152400"/>
                <a:gd name="connsiteX3" fmla="*/ 0 w 5334000"/>
                <a:gd name="connsiteY3" fmla="*/ 152400 h 152400"/>
                <a:gd name="connsiteX4" fmla="*/ 0 w 5334000"/>
                <a:gd name="connsiteY4" fmla="*/ 0 h 152400"/>
                <a:gd name="connsiteX0" fmla="*/ 10757 w 5344757"/>
                <a:gd name="connsiteY0" fmla="*/ 0 h 507402"/>
                <a:gd name="connsiteX1" fmla="*/ 5344757 w 5344757"/>
                <a:gd name="connsiteY1" fmla="*/ 0 h 507402"/>
                <a:gd name="connsiteX2" fmla="*/ 5344757 w 5344757"/>
                <a:gd name="connsiteY2" fmla="*/ 152400 h 507402"/>
                <a:gd name="connsiteX3" fmla="*/ 0 w 5344757"/>
                <a:gd name="connsiteY3" fmla="*/ 507402 h 507402"/>
                <a:gd name="connsiteX4" fmla="*/ 10757 w 5344757"/>
                <a:gd name="connsiteY4" fmla="*/ 0 h 507402"/>
                <a:gd name="connsiteX0" fmla="*/ 10757 w 5354282"/>
                <a:gd name="connsiteY0" fmla="*/ 0 h 507402"/>
                <a:gd name="connsiteX1" fmla="*/ 5344757 w 5354282"/>
                <a:gd name="connsiteY1" fmla="*/ 0 h 507402"/>
                <a:gd name="connsiteX2" fmla="*/ 5354282 w 5354282"/>
                <a:gd name="connsiteY2" fmla="*/ 9525 h 507402"/>
                <a:gd name="connsiteX3" fmla="*/ 0 w 5354282"/>
                <a:gd name="connsiteY3" fmla="*/ 507402 h 507402"/>
                <a:gd name="connsiteX4" fmla="*/ 10757 w 5354282"/>
                <a:gd name="connsiteY4" fmla="*/ 0 h 507402"/>
                <a:gd name="connsiteX0" fmla="*/ 1232 w 5344757"/>
                <a:gd name="connsiteY0" fmla="*/ 0 h 502640"/>
                <a:gd name="connsiteX1" fmla="*/ 5335232 w 5344757"/>
                <a:gd name="connsiteY1" fmla="*/ 0 h 502640"/>
                <a:gd name="connsiteX2" fmla="*/ 5344757 w 5344757"/>
                <a:gd name="connsiteY2" fmla="*/ 9525 h 502640"/>
                <a:gd name="connsiteX3" fmla="*/ 0 w 5344757"/>
                <a:gd name="connsiteY3" fmla="*/ 502640 h 502640"/>
                <a:gd name="connsiteX4" fmla="*/ 1232 w 5344757"/>
                <a:gd name="connsiteY4" fmla="*/ 0 h 502640"/>
                <a:gd name="connsiteX0" fmla="*/ 1232 w 5335232"/>
                <a:gd name="connsiteY0" fmla="*/ 0 h 502640"/>
                <a:gd name="connsiteX1" fmla="*/ 5335232 w 5335232"/>
                <a:gd name="connsiteY1" fmla="*/ 0 h 502640"/>
                <a:gd name="connsiteX2" fmla="*/ 5333999 w 5335232"/>
                <a:gd name="connsiteY2" fmla="*/ 127859 h 502640"/>
                <a:gd name="connsiteX3" fmla="*/ 0 w 5335232"/>
                <a:gd name="connsiteY3" fmla="*/ 502640 h 502640"/>
                <a:gd name="connsiteX4" fmla="*/ 1232 w 5335232"/>
                <a:gd name="connsiteY4" fmla="*/ 0 h 502640"/>
                <a:gd name="connsiteX0" fmla="*/ 1232 w 5333999"/>
                <a:gd name="connsiteY0" fmla="*/ 0 h 502640"/>
                <a:gd name="connsiteX1" fmla="*/ 5302960 w 5333999"/>
                <a:gd name="connsiteY1" fmla="*/ 118334 h 502640"/>
                <a:gd name="connsiteX2" fmla="*/ 5333999 w 5333999"/>
                <a:gd name="connsiteY2" fmla="*/ 127859 h 502640"/>
                <a:gd name="connsiteX3" fmla="*/ 0 w 5333999"/>
                <a:gd name="connsiteY3" fmla="*/ 502640 h 502640"/>
                <a:gd name="connsiteX4" fmla="*/ 1232 w 5333999"/>
                <a:gd name="connsiteY4" fmla="*/ 0 h 5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3999" h="502640">
                  <a:moveTo>
                    <a:pt x="1232" y="0"/>
                  </a:moveTo>
                  <a:lnTo>
                    <a:pt x="5302960" y="118334"/>
                  </a:lnTo>
                  <a:lnTo>
                    <a:pt x="5333999" y="127859"/>
                  </a:lnTo>
                  <a:lnTo>
                    <a:pt x="0" y="502640"/>
                  </a:lnTo>
                  <a:cubicBezTo>
                    <a:pt x="411" y="335093"/>
                    <a:pt x="821" y="167547"/>
                    <a:pt x="1232" y="0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 userDrawn="1"/>
          </p:nvSpPr>
          <p:spPr>
            <a:xfrm>
              <a:off x="3532190" y="4491191"/>
              <a:ext cx="685800" cy="68580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7" name="Rectangle 4"/>
            <p:cNvSpPr/>
            <p:nvPr userDrawn="1"/>
          </p:nvSpPr>
          <p:spPr>
            <a:xfrm rot="755984">
              <a:off x="3173034" y="5118223"/>
              <a:ext cx="4479741" cy="170868"/>
            </a:xfrm>
            <a:custGeom>
              <a:avLst/>
              <a:gdLst>
                <a:gd name="connsiteX0" fmla="*/ 0 w 5334000"/>
                <a:gd name="connsiteY0" fmla="*/ 0 h 152400"/>
                <a:gd name="connsiteX1" fmla="*/ 5334000 w 5334000"/>
                <a:gd name="connsiteY1" fmla="*/ 0 h 152400"/>
                <a:gd name="connsiteX2" fmla="*/ 5334000 w 5334000"/>
                <a:gd name="connsiteY2" fmla="*/ 152400 h 152400"/>
                <a:gd name="connsiteX3" fmla="*/ 0 w 5334000"/>
                <a:gd name="connsiteY3" fmla="*/ 152400 h 152400"/>
                <a:gd name="connsiteX4" fmla="*/ 0 w 5334000"/>
                <a:gd name="connsiteY4" fmla="*/ 0 h 152400"/>
                <a:gd name="connsiteX0" fmla="*/ 10757 w 5344757"/>
                <a:gd name="connsiteY0" fmla="*/ 0 h 507402"/>
                <a:gd name="connsiteX1" fmla="*/ 5344757 w 5344757"/>
                <a:gd name="connsiteY1" fmla="*/ 0 h 507402"/>
                <a:gd name="connsiteX2" fmla="*/ 5344757 w 5344757"/>
                <a:gd name="connsiteY2" fmla="*/ 152400 h 507402"/>
                <a:gd name="connsiteX3" fmla="*/ 0 w 5344757"/>
                <a:gd name="connsiteY3" fmla="*/ 507402 h 507402"/>
                <a:gd name="connsiteX4" fmla="*/ 10757 w 5344757"/>
                <a:gd name="connsiteY4" fmla="*/ 0 h 507402"/>
                <a:gd name="connsiteX0" fmla="*/ 10757 w 5354282"/>
                <a:gd name="connsiteY0" fmla="*/ 0 h 507402"/>
                <a:gd name="connsiteX1" fmla="*/ 5344757 w 5354282"/>
                <a:gd name="connsiteY1" fmla="*/ 0 h 507402"/>
                <a:gd name="connsiteX2" fmla="*/ 5354282 w 5354282"/>
                <a:gd name="connsiteY2" fmla="*/ 9525 h 507402"/>
                <a:gd name="connsiteX3" fmla="*/ 0 w 5354282"/>
                <a:gd name="connsiteY3" fmla="*/ 507402 h 507402"/>
                <a:gd name="connsiteX4" fmla="*/ 10757 w 5354282"/>
                <a:gd name="connsiteY4" fmla="*/ 0 h 507402"/>
                <a:gd name="connsiteX0" fmla="*/ 1232 w 5344757"/>
                <a:gd name="connsiteY0" fmla="*/ 0 h 502640"/>
                <a:gd name="connsiteX1" fmla="*/ 5335232 w 5344757"/>
                <a:gd name="connsiteY1" fmla="*/ 0 h 502640"/>
                <a:gd name="connsiteX2" fmla="*/ 5344757 w 5344757"/>
                <a:gd name="connsiteY2" fmla="*/ 9525 h 502640"/>
                <a:gd name="connsiteX3" fmla="*/ 0 w 5344757"/>
                <a:gd name="connsiteY3" fmla="*/ 502640 h 502640"/>
                <a:gd name="connsiteX4" fmla="*/ 1232 w 5344757"/>
                <a:gd name="connsiteY4" fmla="*/ 0 h 502640"/>
                <a:gd name="connsiteX0" fmla="*/ 1232 w 5335232"/>
                <a:gd name="connsiteY0" fmla="*/ 0 h 502640"/>
                <a:gd name="connsiteX1" fmla="*/ 5335232 w 5335232"/>
                <a:gd name="connsiteY1" fmla="*/ 0 h 502640"/>
                <a:gd name="connsiteX2" fmla="*/ 5333999 w 5335232"/>
                <a:gd name="connsiteY2" fmla="*/ 127859 h 502640"/>
                <a:gd name="connsiteX3" fmla="*/ 0 w 5335232"/>
                <a:gd name="connsiteY3" fmla="*/ 502640 h 502640"/>
                <a:gd name="connsiteX4" fmla="*/ 1232 w 5335232"/>
                <a:gd name="connsiteY4" fmla="*/ 0 h 502640"/>
                <a:gd name="connsiteX0" fmla="*/ 1232 w 5333999"/>
                <a:gd name="connsiteY0" fmla="*/ 0 h 502640"/>
                <a:gd name="connsiteX1" fmla="*/ 5302960 w 5333999"/>
                <a:gd name="connsiteY1" fmla="*/ 118334 h 502640"/>
                <a:gd name="connsiteX2" fmla="*/ 5333999 w 5333999"/>
                <a:gd name="connsiteY2" fmla="*/ 127859 h 502640"/>
                <a:gd name="connsiteX3" fmla="*/ 0 w 5333999"/>
                <a:gd name="connsiteY3" fmla="*/ 502640 h 502640"/>
                <a:gd name="connsiteX4" fmla="*/ 1232 w 5333999"/>
                <a:gd name="connsiteY4" fmla="*/ 0 h 5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3999" h="502640">
                  <a:moveTo>
                    <a:pt x="1232" y="0"/>
                  </a:moveTo>
                  <a:lnTo>
                    <a:pt x="5302960" y="118334"/>
                  </a:lnTo>
                  <a:lnTo>
                    <a:pt x="5333999" y="127859"/>
                  </a:lnTo>
                  <a:lnTo>
                    <a:pt x="0" y="502640"/>
                  </a:lnTo>
                  <a:cubicBezTo>
                    <a:pt x="411" y="335093"/>
                    <a:pt x="821" y="167547"/>
                    <a:pt x="1232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3608390" y="4584489"/>
              <a:ext cx="498764" cy="49876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 userDrawn="1"/>
          </p:nvSpPr>
          <p:spPr>
            <a:xfrm>
              <a:off x="3705372" y="4681691"/>
              <a:ext cx="304800" cy="3048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</p:grpSp>
      <p:pic>
        <p:nvPicPr>
          <p:cNvPr id="12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6248401"/>
            <a:ext cx="1548333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Isosceles Triangle 14"/>
          <p:cNvSpPr/>
          <p:nvPr userDrawn="1"/>
        </p:nvSpPr>
        <p:spPr>
          <a:xfrm rot="5400000">
            <a:off x="-644660" y="625343"/>
            <a:ext cx="2000519" cy="711200"/>
          </a:xfrm>
          <a:prstGeom prst="triangle">
            <a:avLst>
              <a:gd name="adj" fmla="val 50477"/>
            </a:avLst>
          </a:prstGeom>
          <a:solidFill>
            <a:srgbClr val="33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812800" y="1371600"/>
            <a:ext cx="11379200" cy="76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9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8" name="Text Placeholder 7"/>
          <p:cNvSpPr>
            <a:spLocks noGrp="1"/>
          </p:cNvSpPr>
          <p:nvPr userDrawn="1">
            <p:ph type="body" sz="quarter" idx="10"/>
          </p:nvPr>
        </p:nvSpPr>
        <p:spPr>
          <a:xfrm>
            <a:off x="914400" y="228600"/>
            <a:ext cx="10769600" cy="1143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000" spc="-100" baseline="0"/>
            </a:lvl1pPr>
            <a:lvl2pPr marL="457200" indent="0">
              <a:buNone/>
              <a:defRPr sz="4000"/>
            </a:lvl2pPr>
            <a:lvl3pPr marL="914400" indent="0">
              <a:buNone/>
              <a:defRPr sz="4000"/>
            </a:lvl3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5851636" y="1981204"/>
            <a:ext cx="0" cy="38099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>
            <a:off x="5738945" y="7162801"/>
            <a:ext cx="0" cy="38099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9110133" y="4724400"/>
            <a:ext cx="508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2032000" y="4743450"/>
            <a:ext cx="508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 flipV="1">
            <a:off x="7620000" y="2514600"/>
            <a:ext cx="203200" cy="1524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V="1">
            <a:off x="8904304" y="3543300"/>
            <a:ext cx="237067" cy="1143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>
          <a:xfrm rot="4765861" flipV="1">
            <a:off x="8915420" y="5780540"/>
            <a:ext cx="152400" cy="2032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>
          <a:xfrm rot="4765861" flipV="1">
            <a:off x="7827227" y="6860316"/>
            <a:ext cx="177800" cy="1524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rot="649513" flipV="1">
            <a:off x="2622007" y="5895095"/>
            <a:ext cx="203200" cy="1524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 userDrawn="1"/>
        </p:nvCxnSpPr>
        <p:spPr>
          <a:xfrm flipV="1">
            <a:off x="3598788" y="6936516"/>
            <a:ext cx="220749" cy="15900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>
            <a:off x="4100997" y="2378436"/>
            <a:ext cx="166204" cy="13616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>
            <a:off x="2738563" y="3318106"/>
            <a:ext cx="207837" cy="11089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0915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714" y="-293914"/>
            <a:ext cx="8883125" cy="544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"/>
          <p:cNvSpPr>
            <a:spLocks noGrp="1"/>
          </p:cNvSpPr>
          <p:nvPr>
            <p:ph sz="quarter" idx="10"/>
          </p:nvPr>
        </p:nvSpPr>
        <p:spPr>
          <a:xfrm>
            <a:off x="716292" y="477607"/>
            <a:ext cx="5977467" cy="153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endParaRPr lang="en-US" sz="4500" b="1" dirty="0">
              <a:solidFill>
                <a:srgbClr val="FFC000"/>
              </a:solidFill>
            </a:endParaRPr>
          </a:p>
        </p:txBody>
      </p:sp>
      <p:sp>
        <p:nvSpPr>
          <p:cNvPr id="9" name="Content Placeholder 14"/>
          <p:cNvSpPr>
            <a:spLocks noGrp="1"/>
          </p:cNvSpPr>
          <p:nvPr>
            <p:ph sz="quarter" idx="11"/>
          </p:nvPr>
        </p:nvSpPr>
        <p:spPr>
          <a:xfrm>
            <a:off x="834826" y="2146301"/>
            <a:ext cx="8063641" cy="4111625"/>
          </a:xfrm>
          <a:prstGeom prst="rect">
            <a:avLst/>
          </a:prstGeom>
        </p:spPr>
        <p:txBody>
          <a:bodyPr>
            <a:normAutofit/>
          </a:bodyPr>
          <a:lstStyle>
            <a:lvl1pPr marL="514350" indent="-514350">
              <a:buClr>
                <a:schemeClr val="bg1"/>
              </a:buClr>
              <a:buSzPct val="100000"/>
              <a:buFont typeface="+mj-lt"/>
              <a:buAutoNum type="arabicPeriod"/>
              <a:defRPr/>
            </a:lvl1pPr>
          </a:lstStyle>
          <a:p>
            <a:pPr marL="514350" indent="-514350">
              <a:buClr>
                <a:schemeClr val="bg1"/>
              </a:buClr>
              <a:buSzPct val="100000"/>
              <a:buFont typeface="+mj-lt"/>
              <a:buAutoNum type="arabicPeriod"/>
            </a:pP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0" name="Picture 3" descr="S:\Barb\jobs\2013 Isolutions logo\IntSol_logo REV 2013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6248401"/>
            <a:ext cx="1548333" cy="3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5790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533400"/>
            <a:ext cx="91440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8421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24605"/>
            <a:ext cx="2844800" cy="365125"/>
          </a:xfrm>
        </p:spPr>
        <p:txBody>
          <a:bodyPr/>
          <a:lstStyle/>
          <a:p>
            <a:fld id="{63B6E3A7-88CB-4F43-8279-CCB19FC9784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6663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1641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04800" y="6553200"/>
            <a:ext cx="11582400" cy="2286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prstClr val="black"/>
                </a:solidFill>
              </a:rPr>
              <a:t>© Copyright 2004 - 2006 by Platinum Rule Group, LLC., Alessandra &amp; Associates and The Cyrano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8994627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9600" y="0"/>
            <a:ext cx="8839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78000"/>
            <a:ext cx="50800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778000"/>
            <a:ext cx="50800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87800"/>
            <a:ext cx="50800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101600" y="63246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9652000" y="64135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EA2400-E08A-4B27-B466-1FA527C3D518}" type="slidenum">
              <a:rPr lang="en-US" sz="2400">
                <a:solidFill>
                  <a:prstClr val="black"/>
                </a:solidFill>
                <a:latin typeface="Arial" pitchFamily="34" charset="0"/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58765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Everything DiSC Workplace Col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50301" y="153988"/>
            <a:ext cx="309668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-4233" y="4257676"/>
            <a:ext cx="12196233" cy="2600325"/>
            <a:chOff x="-2" y="2682"/>
            <a:chExt cx="5762" cy="1638"/>
          </a:xfrm>
        </p:grpSpPr>
        <p:pic>
          <p:nvPicPr>
            <p:cNvPr id="6" name="Picture 15" descr="Everything DiSC Swoosh 2011"/>
            <p:cNvPicPr>
              <a:picLocks noChangeAspect="1" noChangeArrowheads="1"/>
            </p:cNvPicPr>
            <p:nvPr/>
          </p:nvPicPr>
          <p:blipFill>
            <a:blip r:embed="rId3" cstate="print"/>
            <a:srcRect b="20639"/>
            <a:stretch>
              <a:fillRect/>
            </a:stretch>
          </p:blipFill>
          <p:spPr bwMode="auto">
            <a:xfrm>
              <a:off x="-2" y="2682"/>
              <a:ext cx="5762" cy="1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7" descr="Inscape Logo Horz Whit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" y="4109"/>
              <a:ext cx="806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530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2685" y="1004889"/>
            <a:ext cx="11686116" cy="1470025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5307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340784" y="2649538"/>
            <a:ext cx="8128000" cy="10668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704976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FA212-BCDB-4CC7-A3AC-5DFB62EC0E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1165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F13AD-F75A-45CD-9454-572D7CB95E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3037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1" y="1066800"/>
            <a:ext cx="5873751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1" y="1066800"/>
            <a:ext cx="5873749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FF89D-3CB3-4BC8-A0CE-0EE2D98CD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1209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3694C-F951-4FAC-9B54-90E46E9331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247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01D75-F13A-4E1D-AE58-CD19C31776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0429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93FAF-924D-4B5B-B8D7-572B33BE84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3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8418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9AB73-0E4F-4757-A2C9-584CB62C6C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1384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611DA-4FB0-497D-88FB-427A4A3FF5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214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DA423-AE09-4223-8BD9-645A1A223F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446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59333" y="0"/>
            <a:ext cx="3005667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1" y="0"/>
            <a:ext cx="8818033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A74CD-8F82-42CA-8C00-646284FFFB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0609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439" y="158497"/>
            <a:ext cx="3230887" cy="716281"/>
          </a:xfrm>
          <a:prstGeom prst="rect">
            <a:avLst/>
          </a:prstGeom>
        </p:spPr>
      </p:pic>
      <p:sp>
        <p:nvSpPr>
          <p:cNvPr id="665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727200" y="1457326"/>
            <a:ext cx="8737600" cy="1470025"/>
          </a:xfrm>
        </p:spPr>
        <p:txBody>
          <a:bodyPr/>
          <a:lstStyle>
            <a:lvl1pPr algn="ctr">
              <a:defRPr sz="4000" b="1"/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32000" y="3200400"/>
            <a:ext cx="8128000" cy="1066800"/>
          </a:xfrm>
        </p:spPr>
        <p:txBody>
          <a:bodyPr/>
          <a:lstStyle>
            <a:lvl1pPr marL="0" indent="0" algn="ctr"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pic>
        <p:nvPicPr>
          <p:cNvPr id="7" name="Picture 15" descr="Everything DiSC Swoosh 2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39"/>
          <a:stretch>
            <a:fillRect/>
          </a:stretch>
        </p:blipFill>
        <p:spPr bwMode="auto">
          <a:xfrm>
            <a:off x="-4233" y="4257676"/>
            <a:ext cx="12196233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 descr="Inscape Logo Horz 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68" y="6523039"/>
            <a:ext cx="1706033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7593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582400" cy="4800600"/>
          </a:xfrm>
        </p:spPr>
        <p:txBody>
          <a:bodyPr/>
          <a:lstStyle>
            <a:lvl1pPr marL="457200" indent="-457200">
              <a:buFont typeface="Wingdings" pitchFamily="2" charset="2"/>
              <a:buChar char="§"/>
              <a:defRPr/>
            </a:lvl1pPr>
            <a:lvl2pPr>
              <a:defRPr sz="2400"/>
            </a:lvl2pPr>
            <a:lvl3pPr marL="1257300" indent="-342900">
              <a:buFont typeface="Arial" pitchFamily="34" charset="0"/>
              <a:buChar char="•"/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3012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4804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954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954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8759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195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98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0915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2119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705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4547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458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0"/>
            <a:ext cx="27432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0"/>
            <a:ext cx="80264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6768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233" y="304801"/>
            <a:ext cx="10668000" cy="1216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55651" y="1752600"/>
            <a:ext cx="10668000" cy="42672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2800" y="6245225"/>
            <a:ext cx="2641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641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47611E53-988E-40AA-9FFD-729E0AFF9903}" type="slidenum">
              <a:rPr lang="en-US" sz="3200">
                <a:solidFill>
                  <a:srgbClr val="000000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432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21057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Everything DiSC Workplace Col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50301" y="153988"/>
            <a:ext cx="309668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-4233" y="4257676"/>
            <a:ext cx="12196233" cy="2600325"/>
            <a:chOff x="-2" y="2682"/>
            <a:chExt cx="5762" cy="1638"/>
          </a:xfrm>
        </p:grpSpPr>
        <p:pic>
          <p:nvPicPr>
            <p:cNvPr id="6" name="Picture 15" descr="Everything DiSC Swoosh 2011"/>
            <p:cNvPicPr>
              <a:picLocks noChangeAspect="1" noChangeArrowheads="1"/>
            </p:cNvPicPr>
            <p:nvPr/>
          </p:nvPicPr>
          <p:blipFill>
            <a:blip r:embed="rId3" cstate="print"/>
            <a:srcRect b="20639"/>
            <a:stretch>
              <a:fillRect/>
            </a:stretch>
          </p:blipFill>
          <p:spPr bwMode="auto">
            <a:xfrm>
              <a:off x="-2" y="2682"/>
              <a:ext cx="5762" cy="1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7" descr="Inscape Logo Horz Whit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" y="4109"/>
              <a:ext cx="806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530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2685" y="1004889"/>
            <a:ext cx="11686116" cy="1470025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5307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340784" y="2649538"/>
            <a:ext cx="8128000" cy="10668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9259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FA212-BCDB-4CC7-A3AC-5DFB62EC0E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2534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F13AD-F75A-45CD-9454-572D7CB95E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695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1944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1" y="1066800"/>
            <a:ext cx="5873751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1" y="1066800"/>
            <a:ext cx="5873749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FF89D-3CB3-4BC8-A0CE-0EE2D98CD2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9649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3694C-F951-4FAC-9B54-90E46E9331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721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01D75-F13A-4E1D-AE58-CD19C31776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457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93FAF-924D-4B5B-B8D7-572B33BE84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7094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9AB73-0E4F-4757-A2C9-584CB62C6C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9529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611DA-4FB0-497D-88FB-427A4A3FF5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8259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DA423-AE09-4223-8BD9-645A1A223F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3149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59333" y="0"/>
            <a:ext cx="3005667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1" y="0"/>
            <a:ext cx="8818033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A74CD-8F82-42CA-8C00-646284FFFB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4650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Everything DiSC Workplace Col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50301" y="153988"/>
            <a:ext cx="309668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-4233" y="4257676"/>
            <a:ext cx="12196233" cy="2600325"/>
            <a:chOff x="-2" y="2682"/>
            <a:chExt cx="5762" cy="1638"/>
          </a:xfrm>
        </p:grpSpPr>
        <p:pic>
          <p:nvPicPr>
            <p:cNvPr id="6" name="Picture 15" descr="Everything DiSC Swoosh 2011"/>
            <p:cNvPicPr>
              <a:picLocks noChangeAspect="1" noChangeArrowheads="1"/>
            </p:cNvPicPr>
            <p:nvPr/>
          </p:nvPicPr>
          <p:blipFill>
            <a:blip r:embed="rId3" cstate="print"/>
            <a:srcRect b="20639"/>
            <a:stretch>
              <a:fillRect/>
            </a:stretch>
          </p:blipFill>
          <p:spPr bwMode="auto">
            <a:xfrm>
              <a:off x="-2" y="2682"/>
              <a:ext cx="5762" cy="1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7" descr="Inscape Logo Horz Whit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" y="4109"/>
              <a:ext cx="806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530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2685" y="1004889"/>
            <a:ext cx="11686116" cy="1470025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5307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340784" y="2649538"/>
            <a:ext cx="8128000" cy="10668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055692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FA212-BCDB-4CC7-A3AC-5DFB62EC0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19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097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F13AD-F75A-45CD-9454-572D7CB95E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9464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1" y="1066800"/>
            <a:ext cx="5873751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1" y="1066800"/>
            <a:ext cx="5873749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FF89D-3CB3-4BC8-A0CE-0EE2D98CD2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609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3694C-F951-4FAC-9B54-90E46E9331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2315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01D75-F13A-4E1D-AE58-CD19C31776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4677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93FAF-924D-4B5B-B8D7-572B33BE8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952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9AB73-0E4F-4757-A2C9-584CB62C6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7521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611DA-4FB0-497D-88FB-427A4A3FF5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213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DA423-AE09-4223-8BD9-645A1A223F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8871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59333" y="0"/>
            <a:ext cx="3005667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1" y="0"/>
            <a:ext cx="8818033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A74CD-8F82-42CA-8C00-646284FFFB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6054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9487160" y="0"/>
            <a:ext cx="270484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/>
        </p:nvSpPr>
        <p:spPr>
          <a:xfrm>
            <a:off x="1727200" y="0"/>
            <a:ext cx="98552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470400" y="1335319"/>
            <a:ext cx="7315200" cy="23207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500" b="0" i="0" spc="-1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68800" y="3864988"/>
            <a:ext cx="7416800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pic>
        <p:nvPicPr>
          <p:cNvPr id="7" name="Picture 6" descr="S:\Barb\jobs\branding\working images\from Jamie\small\iStock_000007384989-sma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 t="11154" r="29982" b="39924"/>
          <a:stretch/>
        </p:blipFill>
        <p:spPr bwMode="auto">
          <a:xfrm>
            <a:off x="0" y="2255130"/>
            <a:ext cx="1910403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S:\Barb\jobs\branding\working images\from Jamie\small\iStock_000016259757-sma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17534" r="29816" b="49270"/>
          <a:stretch/>
        </p:blipFill>
        <p:spPr bwMode="auto">
          <a:xfrm>
            <a:off x="2129865" y="3452815"/>
            <a:ext cx="1953761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:\Barb\jobs\branding\working images\from Jamie\small\iStock_000009383757-smal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3158" r="56655" b="54181"/>
          <a:stretch/>
        </p:blipFill>
        <p:spPr bwMode="auto">
          <a:xfrm>
            <a:off x="2123515" y="1203570"/>
            <a:ext cx="1910400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9201" y="4826426"/>
            <a:ext cx="3187959" cy="82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:\Barb\jobs\branding\working images\from Jamie\small\iStock_000004003387-small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1" r="22690" b="36720"/>
          <a:stretch/>
        </p:blipFill>
        <p:spPr bwMode="auto">
          <a:xfrm>
            <a:off x="0" y="0"/>
            <a:ext cx="1910403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" y="6629400"/>
            <a:ext cx="1042644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Parallelogram 16"/>
          <p:cNvSpPr/>
          <p:nvPr/>
        </p:nvSpPr>
        <p:spPr>
          <a:xfrm>
            <a:off x="10061933" y="6629400"/>
            <a:ext cx="23368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9487160" y="0"/>
            <a:ext cx="270484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Parallelogram 13"/>
          <p:cNvSpPr/>
          <p:nvPr userDrawn="1"/>
        </p:nvSpPr>
        <p:spPr>
          <a:xfrm>
            <a:off x="1727200" y="0"/>
            <a:ext cx="98552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5" name="Picture 14" descr="S:\Barb\jobs\branding\working images\from Jamie\small\iStock_000007384989-small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8" t="11154" r="29982" b="39924"/>
          <a:stretch/>
        </p:blipFill>
        <p:spPr bwMode="auto">
          <a:xfrm>
            <a:off x="0" y="2255130"/>
            <a:ext cx="1910403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S:\Barb\jobs\branding\working images\from Jamie\small\iStock_000016259757-small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17534" r="29816" b="49270"/>
          <a:stretch/>
        </p:blipFill>
        <p:spPr bwMode="auto">
          <a:xfrm>
            <a:off x="2129865" y="3452815"/>
            <a:ext cx="1953761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S:\Barb\jobs\branding\working images\from Jamie\small\iStock_000009383757-small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3158" r="56655" b="54181"/>
          <a:stretch/>
        </p:blipFill>
        <p:spPr bwMode="auto">
          <a:xfrm>
            <a:off x="2123515" y="1203570"/>
            <a:ext cx="1910400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9201" y="4826426"/>
            <a:ext cx="3187959" cy="82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:\Barb\jobs\branding\working images\from Jamie\small\iStock_000004003387-small.jp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81" r="22690" b="36720"/>
          <a:stretch/>
        </p:blipFill>
        <p:spPr bwMode="auto">
          <a:xfrm>
            <a:off x="0" y="0"/>
            <a:ext cx="1910403" cy="210312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1" y="6629400"/>
            <a:ext cx="10426441" cy="228600"/>
          </a:xfrm>
          <a:prstGeom prst="rect">
            <a:avLst/>
          </a:prstGeom>
          <a:solidFill>
            <a:srgbClr val="F58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5" name="Parallelogram 24"/>
          <p:cNvSpPr/>
          <p:nvPr userDrawn="1"/>
        </p:nvSpPr>
        <p:spPr>
          <a:xfrm>
            <a:off x="10061933" y="6629400"/>
            <a:ext cx="2336800" cy="228600"/>
          </a:xfrm>
          <a:prstGeom prst="parallelogram">
            <a:avLst/>
          </a:prstGeom>
          <a:solidFill>
            <a:srgbClr val="5D8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757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theme" Target="../theme/theme1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image" Target="../media/image36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image" Target="../media/image36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30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3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image" Target="../media/image35.png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image" Target="../media/image31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image" Target="../media/image3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image" Target="../media/image3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576291"/>
            <a:ext cx="10972800" cy="3063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029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457200"/>
            <a:fld id="{63B6E3A7-88CB-4F43-8279-CCB19FC97848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279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p:hf hdr="0" ftr="0" dt="0"/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sz="3200" b="0" i="0" kern="1200">
          <a:solidFill>
            <a:schemeClr val="accent3"/>
          </a:solidFill>
          <a:latin typeface="Arial Hebrew"/>
          <a:ea typeface="+mn-ea"/>
          <a:cs typeface="Arial Hebrew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4"/>
        </a:buClr>
        <a:buFont typeface="Arial"/>
        <a:buChar char="–"/>
        <a:defRPr sz="2800" b="0" i="0" kern="1200">
          <a:solidFill>
            <a:schemeClr val="accent3"/>
          </a:solidFill>
          <a:latin typeface="Arial Hebrew"/>
          <a:ea typeface="+mn-ea"/>
          <a:cs typeface="Arial Hebrew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sz="2400" b="0" i="0" kern="1200">
          <a:solidFill>
            <a:schemeClr val="accent3"/>
          </a:solidFill>
          <a:latin typeface="Arial Hebrew"/>
          <a:ea typeface="+mn-ea"/>
          <a:cs typeface="Arial Hebrew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4"/>
        </a:buClr>
        <a:buFont typeface="Arial"/>
        <a:buChar char="–"/>
        <a:defRPr sz="2000" b="0" i="0" kern="1200">
          <a:solidFill>
            <a:schemeClr val="accent3"/>
          </a:solidFill>
          <a:latin typeface="Arial Hebrew"/>
          <a:ea typeface="+mn-ea"/>
          <a:cs typeface="Arial Hebrew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4"/>
        </a:buClr>
        <a:buFont typeface="Arial"/>
        <a:buChar char="»"/>
        <a:defRPr sz="2000" b="0" i="0" kern="1200">
          <a:solidFill>
            <a:schemeClr val="accent3"/>
          </a:solidFill>
          <a:latin typeface="Arial Hebrew"/>
          <a:ea typeface="+mn-ea"/>
          <a:cs typeface="Arial Hebre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02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895" r:id="rId17"/>
    <p:sldLayoutId id="2147483896" r:id="rId18"/>
    <p:sldLayoutId id="2147483897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0000"/>
                <a:invGamma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2"/>
          <p:cNvGrpSpPr>
            <a:grpSpLocks/>
          </p:cNvGrpSpPr>
          <p:nvPr/>
        </p:nvGrpSpPr>
        <p:grpSpPr bwMode="auto">
          <a:xfrm>
            <a:off x="0" y="7938"/>
            <a:ext cx="12177184" cy="6838950"/>
            <a:chOff x="0" y="5"/>
            <a:chExt cx="5753" cy="4308"/>
          </a:xfrm>
        </p:grpSpPr>
        <p:sp>
          <p:nvSpPr>
            <p:cNvPr id="2" name="Freeform 1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rgbClr val="0000CC"/>
                </a:gs>
                <a:gs pos="100000">
                  <a:srgbClr val="000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sz="1800" dirty="0"/>
            </a:p>
          </p:txBody>
        </p:sp>
        <p:sp>
          <p:nvSpPr>
            <p:cNvPr id="1033" name="Arc 14"/>
            <p:cNvSpPr>
              <a:spLocks/>
            </p:cNvSpPr>
            <p:nvPr/>
          </p:nvSpPr>
          <p:spPr bwMode="auto">
            <a:xfrm>
              <a:off x="0" y="5"/>
              <a:ext cx="5294" cy="4308"/>
            </a:xfrm>
            <a:custGeom>
              <a:avLst/>
              <a:gdLst>
                <a:gd name="T0" fmla="*/ 0 w 21600"/>
                <a:gd name="T1" fmla="*/ 0 h 21600"/>
                <a:gd name="T2" fmla="*/ 5294 w 21600"/>
                <a:gd name="T3" fmla="*/ 4308 h 21600"/>
                <a:gd name="T4" fmla="*/ 0 w 21600"/>
                <a:gd name="T5" fmla="*/ 4308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0" dirty="0"/>
            </a:p>
          </p:txBody>
        </p:sp>
      </p:grpSp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28600"/>
            <a:ext cx="10363200" cy="121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828800"/>
            <a:ext cx="10363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9"/>
          <p:cNvSpPr>
            <a:spLocks noChangeArrowheads="1"/>
          </p:cNvSpPr>
          <p:nvPr/>
        </p:nvSpPr>
        <p:spPr bwMode="auto">
          <a:xfrm>
            <a:off x="10731500" y="6130925"/>
            <a:ext cx="16256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>
            <a:spAutoFit/>
          </a:bodyPr>
          <a:lstStyle/>
          <a:p>
            <a:pPr algn="ctr"/>
            <a:r>
              <a:rPr lang="en-US" sz="800" baseline="0" dirty="0">
                <a:solidFill>
                  <a:schemeClr val="bg1"/>
                </a:solidFill>
                <a:latin typeface="Matura MT Script Capitals" charset="0"/>
              </a:rPr>
              <a:t>In His Grace, Inc.</a:t>
            </a:r>
          </a:p>
        </p:txBody>
      </p:sp>
      <p:sp>
        <p:nvSpPr>
          <p:cNvPr id="1030" name="AutoShape 11" descr="IHG faces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10896600" y="6340476"/>
            <a:ext cx="1295400" cy="517525"/>
          </a:xfrm>
          <a:prstGeom prst="actionButtonBlank">
            <a:avLst/>
          </a:prstGeom>
          <a:blipFill dpi="0" rotWithShape="0">
            <a:blip r:embed="rId14"/>
            <a:srcRect/>
            <a:stretch>
              <a:fillRect/>
            </a:stretch>
          </a:blipFill>
          <a:ln w="63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0" y="6308726"/>
            <a:ext cx="33528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aseline="0" dirty="0"/>
              <a:t>© Copyrighted, In His Grace, Inc., Houston, Texas 1997 Reproduced under license from In His Grace, </a:t>
            </a:r>
            <a:r>
              <a:rPr lang="en-US" sz="1000" baseline="0" dirty="0" err="1"/>
              <a:t>In.c</a:t>
            </a:r>
            <a:r>
              <a:rPr lang="en-US" sz="1000" baseline="0" dirty="0"/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23807133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  <p:sldLayoutId id="2147483987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0000"/>
                <a:invGamma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2"/>
          <p:cNvGrpSpPr>
            <a:grpSpLocks/>
          </p:cNvGrpSpPr>
          <p:nvPr/>
        </p:nvGrpSpPr>
        <p:grpSpPr bwMode="auto">
          <a:xfrm>
            <a:off x="0" y="7938"/>
            <a:ext cx="12177184" cy="6838950"/>
            <a:chOff x="0" y="5"/>
            <a:chExt cx="5753" cy="4308"/>
          </a:xfrm>
        </p:grpSpPr>
        <p:sp>
          <p:nvSpPr>
            <p:cNvPr id="2" name="Freeform 1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rgbClr val="0000CC"/>
                </a:gs>
                <a:gs pos="100000">
                  <a:srgbClr val="0000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33" name="Arc 14"/>
            <p:cNvSpPr>
              <a:spLocks/>
            </p:cNvSpPr>
            <p:nvPr/>
          </p:nvSpPr>
          <p:spPr bwMode="auto">
            <a:xfrm>
              <a:off x="0" y="5"/>
              <a:ext cx="5294" cy="4308"/>
            </a:xfrm>
            <a:custGeom>
              <a:avLst/>
              <a:gdLst>
                <a:gd name="T0" fmla="*/ 0 w 21600"/>
                <a:gd name="T1" fmla="*/ 0 h 21600"/>
                <a:gd name="T2" fmla="*/ 5294 w 21600"/>
                <a:gd name="T3" fmla="*/ 4308 h 21600"/>
                <a:gd name="T4" fmla="*/ 0 w 21600"/>
                <a:gd name="T5" fmla="*/ 4308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12700" cap="rnd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</p:grpSp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28600"/>
            <a:ext cx="10363200" cy="121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828800"/>
            <a:ext cx="10363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9"/>
          <p:cNvSpPr>
            <a:spLocks noChangeArrowheads="1"/>
          </p:cNvSpPr>
          <p:nvPr/>
        </p:nvSpPr>
        <p:spPr bwMode="auto">
          <a:xfrm>
            <a:off x="10731500" y="6130056"/>
            <a:ext cx="1625600" cy="21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>
            <a:spAutoFit/>
          </a:bodyPr>
          <a:lstStyle/>
          <a:p>
            <a:pPr algn="ctr"/>
            <a:r>
              <a:rPr lang="en-US" sz="800" baseline="0">
                <a:solidFill>
                  <a:schemeClr val="bg1"/>
                </a:solidFill>
                <a:latin typeface="Matura MT Script Capitals" charset="0"/>
              </a:rPr>
              <a:t>In His Grace, Inc.</a:t>
            </a:r>
          </a:p>
        </p:txBody>
      </p:sp>
      <p:sp>
        <p:nvSpPr>
          <p:cNvPr id="1030" name="AutoShape 11" descr="IHG faces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10896601" y="6340477"/>
            <a:ext cx="1295401" cy="517525"/>
          </a:xfrm>
          <a:prstGeom prst="actionButtonBlank">
            <a:avLst/>
          </a:prstGeom>
          <a:blipFill dpi="0" rotWithShape="0">
            <a:blip r:embed="rId14"/>
            <a:srcRect/>
            <a:stretch>
              <a:fillRect/>
            </a:stretch>
          </a:blipFill>
          <a:ln w="63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0" y="6308725"/>
            <a:ext cx="3352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aseline="0"/>
              <a:t>© Copyrighted, In His Grace, Inc., Houston, Texas 1997 Reproduced under license from In His Grace, In.c.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3830324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  <p:sldLayoutId id="2147484041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65CEC4-2A19-4430-B4D8-DA78C325978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87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840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0" y="247650"/>
            <a:ext cx="10363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contourW="6350" prstMaterial="metal">
              <a:bevelT w="25400" h="50800"/>
              <a:contourClr>
                <a:schemeClr val="accent1">
                  <a:lumMod val="75000"/>
                </a:schemeClr>
              </a:contourClr>
            </a:sp3d>
          </a:bodyPr>
          <a:lstStyle/>
          <a:p>
            <a:r>
              <a:rPr lang="en-US" dirty="0"/>
              <a:t>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741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8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gradFill>
            <a:gsLst>
              <a:gs pos="0">
                <a:schemeClr val="bg1"/>
              </a:gs>
              <a:gs pos="32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0"/>
          </a:gradFill>
          <a:effectLst>
            <a:outerShdw blurRad="76200" dist="76200" dir="2820000" algn="ctr" rotWithShape="0">
              <a:schemeClr val="tx1"/>
            </a:outerShdw>
          </a:effectLst>
          <a:latin typeface="Times New Roman MT Extra Bold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en-US" sz="4400" b="1" kern="1200" dirty="0">
          <a:solidFill>
            <a:srgbClr val="12357C"/>
          </a:solidFill>
          <a:latin typeface="Arial Narrow" pitchFamily="34" charset="0"/>
          <a:ea typeface="Dotum" pitchFamily="34" charset="-127"/>
          <a:cs typeface="MV Boli" pitchFamily="2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en-US" sz="3200" b="1" kern="1200" dirty="0">
          <a:solidFill>
            <a:srgbClr val="2B4A81"/>
          </a:solidFill>
          <a:latin typeface="+mn-lt"/>
          <a:ea typeface="Dotum" pitchFamily="34" charset="-127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en-US" sz="2800" b="1" kern="1200" dirty="0">
          <a:solidFill>
            <a:srgbClr val="2B4A81"/>
          </a:solidFill>
          <a:latin typeface="+mn-lt"/>
          <a:ea typeface="Dotum" pitchFamily="34" charset="-127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en-US" sz="2400" b="1" kern="1200" dirty="0">
          <a:solidFill>
            <a:srgbClr val="2B4A81"/>
          </a:solidFill>
          <a:latin typeface="+mn-lt"/>
          <a:ea typeface="Dotum" pitchFamily="34" charset="-127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lang="en-US" sz="2400" b="1" kern="1200" dirty="0">
          <a:solidFill>
            <a:srgbClr val="2B4A81"/>
          </a:solidFill>
          <a:latin typeface="+mn-lt"/>
          <a:ea typeface="Dotum" pitchFamily="34" charset="-127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Everything DiSC Swoosh 2011"/>
          <p:cNvPicPr>
            <a:picLocks noChangeAspect="1" noChangeArrowheads="1"/>
          </p:cNvPicPr>
          <p:nvPr/>
        </p:nvPicPr>
        <p:blipFill>
          <a:blip r:embed="rId13" cstate="print"/>
          <a:srcRect b="39070"/>
          <a:stretch>
            <a:fillRect/>
          </a:stretch>
        </p:blipFill>
        <p:spPr bwMode="auto">
          <a:xfrm>
            <a:off x="4234" y="6410325"/>
            <a:ext cx="1218776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15"/>
          <p:cNvSpPr>
            <a:spLocks noChangeArrowheads="1"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gradFill rotWithShape="1">
            <a:gsLst>
              <a:gs pos="0">
                <a:srgbClr val="A6D9EF"/>
              </a:gs>
              <a:gs pos="100000">
                <a:srgbClr val="0093D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028" name="Picture 16" descr="Everything DiSC-Reversed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956800" y="228600"/>
            <a:ext cx="2059517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17"/>
          <p:cNvSpPr>
            <a:spLocks noChangeArrowheads="1"/>
          </p:cNvSpPr>
          <p:nvPr/>
        </p:nvSpPr>
        <p:spPr bwMode="auto">
          <a:xfrm>
            <a:off x="0" y="914400"/>
            <a:ext cx="12192000" cy="76200"/>
          </a:xfrm>
          <a:prstGeom prst="rect">
            <a:avLst/>
          </a:prstGeom>
          <a:solidFill>
            <a:srgbClr val="FFD20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7000" y="64008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 smtClean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48800" y="64008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D3DDE0-C282-4882-A36C-07F5A38AFF8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1" y="0"/>
            <a:ext cx="99187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1" y="1066800"/>
            <a:ext cx="119507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768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7" name="Picture 14" descr="Everything DiSC Swoosh 2011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070"/>
            <a:stretch>
              <a:fillRect/>
            </a:stretch>
          </p:blipFill>
          <p:spPr bwMode="auto">
            <a:xfrm>
              <a:off x="3175" y="6400800"/>
              <a:ext cx="9140825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15"/>
            <p:cNvSpPr>
              <a:spLocks noChangeArrowheads="1"/>
            </p:cNvSpPr>
            <p:nvPr userDrawn="1"/>
          </p:nvSpPr>
          <p:spPr bwMode="auto">
            <a:xfrm>
              <a:off x="0" y="0"/>
              <a:ext cx="9144000" cy="914400"/>
            </a:xfrm>
            <a:prstGeom prst="rect">
              <a:avLst/>
            </a:prstGeom>
            <a:gradFill rotWithShape="1">
              <a:gsLst>
                <a:gs pos="0">
                  <a:srgbClr val="0093D0">
                    <a:gamma/>
                    <a:tint val="34902"/>
                    <a:invGamma/>
                  </a:srgbClr>
                </a:gs>
                <a:gs pos="100000">
                  <a:srgbClr val="0093D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 dirty="0">
                <a:solidFill>
                  <a:srgbClr val="000000"/>
                </a:solidFill>
              </a:endParaRPr>
            </a:p>
          </p:txBody>
        </p:sp>
        <p:sp>
          <p:nvSpPr>
            <p:cNvPr id="9" name="Rectangle 17"/>
            <p:cNvSpPr>
              <a:spLocks noChangeArrowheads="1"/>
            </p:cNvSpPr>
            <p:nvPr userDrawn="1"/>
          </p:nvSpPr>
          <p:spPr bwMode="auto">
            <a:xfrm>
              <a:off x="0" y="914400"/>
              <a:ext cx="9144000" cy="76200"/>
            </a:xfrm>
            <a:prstGeom prst="rect">
              <a:avLst/>
            </a:prstGeom>
            <a:solidFill>
              <a:srgbClr val="FFD20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 dirty="0">
                <a:solidFill>
                  <a:srgbClr val="000000"/>
                </a:solidFill>
              </a:endParaRPr>
            </a:p>
          </p:txBody>
        </p:sp>
      </p:grpSp>
      <p:sp>
        <p:nvSpPr>
          <p:cNvPr id="6554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4008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1600" y="0"/>
            <a:ext cx="9855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600" y="1295400"/>
            <a:ext cx="11988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</a:t>
            </a:r>
          </a:p>
        </p:txBody>
      </p:sp>
      <p:pic>
        <p:nvPicPr>
          <p:cNvPr id="11" name="Picture 16" descr="Everything DiSC-Reversed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228600"/>
            <a:ext cx="2059517" cy="45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63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0" y="247650"/>
            <a:ext cx="10363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contourW="6350" prstMaterial="metal">
              <a:bevelT w="25400" h="50800"/>
              <a:contourClr>
                <a:schemeClr val="accent1">
                  <a:lumMod val="75000"/>
                </a:schemeClr>
              </a:contourClr>
            </a:sp3d>
          </a:bodyPr>
          <a:lstStyle/>
          <a:p>
            <a:r>
              <a:rPr lang="en-US" dirty="0"/>
              <a:t>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2826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gradFill>
            <a:gsLst>
              <a:gs pos="0">
                <a:schemeClr val="bg1"/>
              </a:gs>
              <a:gs pos="32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0"/>
          </a:gradFill>
          <a:effectLst>
            <a:outerShdw blurRad="76200" dist="76200" dir="2820000" algn="ctr" rotWithShape="0">
              <a:schemeClr val="tx1"/>
            </a:outerShdw>
          </a:effectLst>
          <a:latin typeface="Times New Roman MT Extra Bold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Times New Roman MT Extra Bold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en-US" sz="4400" b="1" kern="1200" dirty="0">
          <a:solidFill>
            <a:srgbClr val="12357C"/>
          </a:solidFill>
          <a:latin typeface="Arial Narrow" pitchFamily="34" charset="0"/>
          <a:ea typeface="Dotum" pitchFamily="34" charset="-127"/>
          <a:cs typeface="MV Boli" pitchFamily="2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en-US" sz="3200" b="1" kern="1200" dirty="0">
          <a:solidFill>
            <a:srgbClr val="2B4A81"/>
          </a:solidFill>
          <a:latin typeface="+mn-lt"/>
          <a:ea typeface="Dotum" pitchFamily="34" charset="-127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en-US" sz="2800" b="1" kern="1200" dirty="0">
          <a:solidFill>
            <a:srgbClr val="2B4A81"/>
          </a:solidFill>
          <a:latin typeface="+mn-lt"/>
          <a:ea typeface="Dotum" pitchFamily="34" charset="-127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en-US" sz="2400" b="1" kern="1200" dirty="0">
          <a:solidFill>
            <a:srgbClr val="2B4A81"/>
          </a:solidFill>
          <a:latin typeface="+mn-lt"/>
          <a:ea typeface="Dotum" pitchFamily="34" charset="-127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lang="en-US" sz="2400" b="1" kern="1200" dirty="0">
          <a:solidFill>
            <a:srgbClr val="2B4A81"/>
          </a:solidFill>
          <a:latin typeface="+mn-lt"/>
          <a:ea typeface="Dotum" pitchFamily="34" charset="-127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Everything DiSC Swoosh 2011"/>
          <p:cNvPicPr>
            <a:picLocks noChangeAspect="1" noChangeArrowheads="1"/>
          </p:cNvPicPr>
          <p:nvPr/>
        </p:nvPicPr>
        <p:blipFill>
          <a:blip r:embed="rId13" cstate="print"/>
          <a:srcRect b="39070"/>
          <a:stretch>
            <a:fillRect/>
          </a:stretch>
        </p:blipFill>
        <p:spPr bwMode="auto">
          <a:xfrm>
            <a:off x="4234" y="6410325"/>
            <a:ext cx="1218776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15"/>
          <p:cNvSpPr>
            <a:spLocks noChangeArrowheads="1"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gradFill rotWithShape="1">
            <a:gsLst>
              <a:gs pos="0">
                <a:srgbClr val="A6D9EF"/>
              </a:gs>
              <a:gs pos="100000">
                <a:srgbClr val="0093D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1028" name="Picture 16" descr="Everything DiSC-Reversed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956800" y="228600"/>
            <a:ext cx="2059517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17"/>
          <p:cNvSpPr>
            <a:spLocks noChangeArrowheads="1"/>
          </p:cNvSpPr>
          <p:nvPr/>
        </p:nvSpPr>
        <p:spPr bwMode="auto">
          <a:xfrm>
            <a:off x="0" y="914400"/>
            <a:ext cx="12192000" cy="76200"/>
          </a:xfrm>
          <a:prstGeom prst="rect">
            <a:avLst/>
          </a:prstGeom>
          <a:solidFill>
            <a:srgbClr val="FFD20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7000" y="64008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 smtClean="0"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48800" y="64008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+mn-cs"/>
              </a:defRPr>
            </a:lvl1pPr>
          </a:lstStyle>
          <a:p>
            <a:pPr>
              <a:defRPr/>
            </a:pPr>
            <a:fld id="{D2D3DDE0-C282-4882-A36C-07F5A38AFF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1" y="0"/>
            <a:ext cx="99187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1" y="1066800"/>
            <a:ext cx="119507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0529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Everything DiSC Swoosh 2011"/>
          <p:cNvPicPr>
            <a:picLocks noChangeAspect="1" noChangeArrowheads="1"/>
          </p:cNvPicPr>
          <p:nvPr/>
        </p:nvPicPr>
        <p:blipFill>
          <a:blip r:embed="rId13" cstate="print"/>
          <a:srcRect b="39070"/>
          <a:stretch>
            <a:fillRect/>
          </a:stretch>
        </p:blipFill>
        <p:spPr bwMode="auto">
          <a:xfrm>
            <a:off x="4234" y="6410325"/>
            <a:ext cx="1218776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15"/>
          <p:cNvSpPr>
            <a:spLocks noChangeArrowheads="1"/>
          </p:cNvSpPr>
          <p:nvPr/>
        </p:nvSpPr>
        <p:spPr bwMode="auto">
          <a:xfrm>
            <a:off x="0" y="0"/>
            <a:ext cx="12192000" cy="914400"/>
          </a:xfrm>
          <a:prstGeom prst="rect">
            <a:avLst/>
          </a:prstGeom>
          <a:gradFill rotWithShape="1">
            <a:gsLst>
              <a:gs pos="0">
                <a:srgbClr val="A6D9EF"/>
              </a:gs>
              <a:gs pos="100000">
                <a:srgbClr val="0093D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1028" name="Picture 16" descr="Everything DiSC-Reversed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956800" y="228600"/>
            <a:ext cx="2059517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17"/>
          <p:cNvSpPr>
            <a:spLocks noChangeArrowheads="1"/>
          </p:cNvSpPr>
          <p:nvPr/>
        </p:nvSpPr>
        <p:spPr bwMode="auto">
          <a:xfrm>
            <a:off x="0" y="914400"/>
            <a:ext cx="12192000" cy="76200"/>
          </a:xfrm>
          <a:prstGeom prst="rect">
            <a:avLst/>
          </a:prstGeom>
          <a:solidFill>
            <a:srgbClr val="FFD20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7000" y="64008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 smtClean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48800" y="64008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+mn-cs"/>
              </a:defRPr>
            </a:lvl1pPr>
          </a:lstStyle>
          <a:p>
            <a:pPr>
              <a:defRPr/>
            </a:pPr>
            <a:fld id="{D2D3DDE0-C282-4882-A36C-07F5A38AFF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1" y="0"/>
            <a:ext cx="99187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1" y="1066800"/>
            <a:ext cx="119507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4425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17" Type="http://schemas.openxmlformats.org/officeDocument/2006/relationships/image" Target="../media/image69.jpeg"/><Relationship Id="rId2" Type="http://schemas.openxmlformats.org/officeDocument/2006/relationships/image" Target="../media/image54.jpeg"/><Relationship Id="rId16" Type="http://schemas.openxmlformats.org/officeDocument/2006/relationships/image" Target="../media/image68.jpe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5" Type="http://schemas.openxmlformats.org/officeDocument/2006/relationships/image" Target="../media/image6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8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75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7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73.png"/><Relationship Id="rId5" Type="http://schemas.openxmlformats.org/officeDocument/2006/relationships/tags" Target="../tags/tag5.xml"/><Relationship Id="rId10" Type="http://schemas.openxmlformats.org/officeDocument/2006/relationships/image" Target="../media/image72.png"/><Relationship Id="rId4" Type="http://schemas.openxmlformats.org/officeDocument/2006/relationships/tags" Target="../tags/tag4.xml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80.jp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4038600"/>
            <a:ext cx="8763000" cy="1828801"/>
          </a:xfrm>
        </p:spPr>
        <p:txBody>
          <a:bodyPr>
            <a:normAutofit/>
          </a:bodyPr>
          <a:lstStyle/>
          <a:p>
            <a:pPr marL="231775" indent="-231775" eaLnBrk="1" hangingPunct="1"/>
            <a:endParaRPr lang="en-US" sz="4000" b="1" i="1" dirty="0">
              <a:solidFill>
                <a:srgbClr val="800000"/>
              </a:solidFill>
            </a:endParaRPr>
          </a:p>
          <a:p>
            <a:pPr marL="231775" indent="-231775" eaLnBrk="1" hangingPunct="1"/>
            <a:endParaRPr lang="en-US" sz="4000" b="1" i="1" dirty="0">
              <a:solidFill>
                <a:srgbClr val="800000"/>
              </a:solidFill>
            </a:endParaRPr>
          </a:p>
        </p:txBody>
      </p:sp>
      <p:pic>
        <p:nvPicPr>
          <p:cNvPr id="6" name="Picture 5" descr="A group of people smiling for a photo&#10;&#10;Description automatically generated">
            <a:extLst>
              <a:ext uri="{FF2B5EF4-FFF2-40B4-BE49-F238E27FC236}">
                <a16:creationId xmlns:a16="http://schemas.microsoft.com/office/drawing/2014/main" id="{D5EA665D-9DBA-58C7-F4FA-718C92720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12344400" cy="755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44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4994275" y="5421314"/>
            <a:ext cx="5435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Ken </a:t>
            </a:r>
            <a:r>
              <a:rPr lang="en-US" sz="2800" b="1" dirty="0" err="1">
                <a:solidFill>
                  <a:srgbClr val="C00000"/>
                </a:solidFill>
                <a:ea typeface="MS PGothic" pitchFamily="34" charset="-128"/>
              </a:rPr>
              <a:t>Voges</a:t>
            </a: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’ correlates Biblical characters to DISC, creates profile</a:t>
            </a: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4495800" y="3516314"/>
            <a:ext cx="5867400" cy="104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Myers &amp; Briggs: MBTI published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John </a:t>
            </a:r>
            <a:r>
              <a:rPr lang="en-US" sz="2800" b="1" dirty="0" err="1">
                <a:solidFill>
                  <a:srgbClr val="C00000"/>
                </a:solidFill>
                <a:ea typeface="MS PGothic" pitchFamily="34" charset="-128"/>
              </a:rPr>
              <a:t>Geier</a:t>
            </a: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 published DISC assessment </a:t>
            </a: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5041900" y="4868863"/>
            <a:ext cx="50165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Tony Alessandra’s Platinum Rule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3698902" y="1817688"/>
            <a:ext cx="6511899" cy="138499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defTabSz="7620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William Marston writes and publishes the first DISC book:  “The </a:t>
            </a:r>
            <a:r>
              <a:rPr lang="en-US" sz="2800" b="1" i="1" dirty="0">
                <a:solidFill>
                  <a:srgbClr val="C00000"/>
                </a:solidFill>
                <a:ea typeface="MS PGothic" pitchFamily="34" charset="-128"/>
              </a:rPr>
              <a:t>Emotions of Normal People”</a:t>
            </a:r>
          </a:p>
        </p:txBody>
      </p:sp>
      <p:sp>
        <p:nvSpPr>
          <p:cNvPr id="24" name="AutoShape 8"/>
          <p:cNvSpPr>
            <a:spLocks noChangeArrowheads="1"/>
          </p:cNvSpPr>
          <p:nvPr/>
        </p:nvSpPr>
        <p:spPr bwMode="auto">
          <a:xfrm rot="294657">
            <a:off x="3733800" y="3706813"/>
            <a:ext cx="533400" cy="838200"/>
          </a:xfrm>
          <a:prstGeom prst="curvedRightArrow">
            <a:avLst>
              <a:gd name="adj1" fmla="val 31429"/>
              <a:gd name="adj2" fmla="val 62857"/>
              <a:gd name="adj3" fmla="val 33333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5" name="AutoShape 10"/>
          <p:cNvSpPr>
            <a:spLocks noChangeArrowheads="1"/>
          </p:cNvSpPr>
          <p:nvPr/>
        </p:nvSpPr>
        <p:spPr bwMode="auto">
          <a:xfrm rot="294657">
            <a:off x="3009900" y="1966913"/>
            <a:ext cx="533400" cy="838200"/>
          </a:xfrm>
          <a:prstGeom prst="curvedRightArrow">
            <a:avLst>
              <a:gd name="adj1" fmla="val 31429"/>
              <a:gd name="adj2" fmla="val 62857"/>
              <a:gd name="adj3" fmla="val 33333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C00000"/>
              </a:solidFill>
            </a:endParaRPr>
          </a:p>
        </p:txBody>
      </p:sp>
      <p:sp>
        <p:nvSpPr>
          <p:cNvPr id="26" name="AutoShape 11"/>
          <p:cNvSpPr>
            <a:spLocks noChangeArrowheads="1"/>
          </p:cNvSpPr>
          <p:nvPr/>
        </p:nvSpPr>
        <p:spPr bwMode="auto">
          <a:xfrm rot="294657">
            <a:off x="4337050" y="5033963"/>
            <a:ext cx="533400" cy="838200"/>
          </a:xfrm>
          <a:prstGeom prst="curvedRightArrow">
            <a:avLst>
              <a:gd name="adj1" fmla="val 31429"/>
              <a:gd name="adj2" fmla="val 62857"/>
              <a:gd name="adj3" fmla="val 33333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2336800" y="2601913"/>
            <a:ext cx="86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4F81BD"/>
                </a:solidFill>
              </a:rPr>
              <a:t>1928</a:t>
            </a: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2549525" y="3821113"/>
            <a:ext cx="104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4F81BD"/>
                </a:solidFill>
              </a:rPr>
              <a:t>1950s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2984500" y="4953000"/>
            <a:ext cx="101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4F81BD"/>
                </a:solidFill>
              </a:rPr>
              <a:t>1970s</a:t>
            </a:r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3306763" y="5510213"/>
            <a:ext cx="101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4F81BD"/>
                </a:solidFill>
              </a:rPr>
              <a:t>1980s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079626" y="-533400"/>
            <a:ext cx="8283575" cy="16764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Historical Perspective of DISC</a:t>
            </a:r>
          </a:p>
        </p:txBody>
      </p:sp>
      <p:sp>
        <p:nvSpPr>
          <p:cNvPr id="4" name="Rectangle 3"/>
          <p:cNvSpPr/>
          <p:nvPr/>
        </p:nvSpPr>
        <p:spPr>
          <a:xfrm>
            <a:off x="9144000" y="6324600"/>
            <a:ext cx="1285875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Owner\Desktop\DISC cross logo cop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304800"/>
            <a:ext cx="914400" cy="71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68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4994275" y="5421313"/>
            <a:ext cx="5435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C00000"/>
              </a:solidFill>
              <a:ea typeface="MS PGothic" pitchFamily="34" charset="-128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3698900" y="1839914"/>
            <a:ext cx="6969100" cy="95410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defTabSz="7620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Ken </a:t>
            </a:r>
            <a:r>
              <a:rPr lang="en-US" sz="2800" b="1" dirty="0" err="1">
                <a:solidFill>
                  <a:srgbClr val="C00000"/>
                </a:solidFill>
                <a:ea typeface="MS PGothic" pitchFamily="34" charset="-128"/>
              </a:rPr>
              <a:t>Voges</a:t>
            </a: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 begins teaching Biblical DISC in </a:t>
            </a:r>
            <a:r>
              <a:rPr lang="en-US" sz="2800" b="1" dirty="0" err="1">
                <a:solidFill>
                  <a:srgbClr val="C00000"/>
                </a:solidFill>
                <a:ea typeface="MS PGothic" pitchFamily="34" charset="-128"/>
              </a:rPr>
              <a:t>DMin</a:t>
            </a: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 program at Dallas Theological Seminary </a:t>
            </a: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4495800" y="3516314"/>
            <a:ext cx="5867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Moody Press/Ken </a:t>
            </a:r>
            <a:r>
              <a:rPr lang="en-US" sz="2800" b="1" dirty="0" err="1">
                <a:solidFill>
                  <a:srgbClr val="C00000"/>
                </a:solidFill>
                <a:ea typeface="MS PGothic" pitchFamily="34" charset="-128"/>
              </a:rPr>
              <a:t>Voges</a:t>
            </a: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 publish  “Discovering the </a:t>
            </a:r>
            <a:r>
              <a:rPr lang="en-US" sz="2800" b="1" dirty="0" err="1">
                <a:solidFill>
                  <a:srgbClr val="C00000"/>
                </a:solidFill>
                <a:ea typeface="MS PGothic" pitchFamily="34" charset="-128"/>
              </a:rPr>
              <a:t>Beh</a:t>
            </a: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. Styles of Jesus”</a:t>
            </a: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5041900" y="4868864"/>
            <a:ext cx="56261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Lead Like Jesus and Ken </a:t>
            </a:r>
            <a:r>
              <a:rPr lang="en-US" sz="2800" b="1" dirty="0" err="1">
                <a:solidFill>
                  <a:srgbClr val="C00000"/>
                </a:solidFill>
                <a:ea typeface="MS PGothic" pitchFamily="34" charset="-128"/>
              </a:rPr>
              <a:t>Voges</a:t>
            </a: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 publish the Biblical DISC Assess-</a:t>
            </a:r>
            <a:r>
              <a:rPr lang="en-US" sz="2800" b="1" dirty="0" err="1">
                <a:solidFill>
                  <a:srgbClr val="C00000"/>
                </a:solidFill>
                <a:ea typeface="MS PGothic" pitchFamily="34" charset="-128"/>
              </a:rPr>
              <a:t>ment</a:t>
            </a: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, and start certifications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3886200" y="2449513"/>
            <a:ext cx="6324600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7620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i="1" dirty="0">
              <a:solidFill>
                <a:srgbClr val="C00000"/>
              </a:solidFill>
              <a:ea typeface="MS PGothic" pitchFamily="34" charset="-128"/>
            </a:endParaRPr>
          </a:p>
        </p:txBody>
      </p:sp>
      <p:sp>
        <p:nvSpPr>
          <p:cNvPr id="24" name="AutoShape 8"/>
          <p:cNvSpPr>
            <a:spLocks noChangeArrowheads="1"/>
          </p:cNvSpPr>
          <p:nvPr/>
        </p:nvSpPr>
        <p:spPr bwMode="auto">
          <a:xfrm rot="294657">
            <a:off x="3733800" y="3706813"/>
            <a:ext cx="533400" cy="838200"/>
          </a:xfrm>
          <a:prstGeom prst="curvedRightArrow">
            <a:avLst>
              <a:gd name="adj1" fmla="val 31429"/>
              <a:gd name="adj2" fmla="val 62857"/>
              <a:gd name="adj3" fmla="val 33333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5" name="AutoShape 10"/>
          <p:cNvSpPr>
            <a:spLocks noChangeArrowheads="1"/>
          </p:cNvSpPr>
          <p:nvPr/>
        </p:nvSpPr>
        <p:spPr bwMode="auto">
          <a:xfrm rot="294657">
            <a:off x="3009900" y="1966913"/>
            <a:ext cx="533400" cy="838200"/>
          </a:xfrm>
          <a:prstGeom prst="curvedRightArrow">
            <a:avLst>
              <a:gd name="adj1" fmla="val 31429"/>
              <a:gd name="adj2" fmla="val 62857"/>
              <a:gd name="adj3" fmla="val 33333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C00000"/>
              </a:solidFill>
            </a:endParaRPr>
          </a:p>
        </p:txBody>
      </p:sp>
      <p:sp>
        <p:nvSpPr>
          <p:cNvPr id="26" name="AutoShape 11"/>
          <p:cNvSpPr>
            <a:spLocks noChangeArrowheads="1"/>
          </p:cNvSpPr>
          <p:nvPr/>
        </p:nvSpPr>
        <p:spPr bwMode="auto">
          <a:xfrm rot="294657">
            <a:off x="4337050" y="5033963"/>
            <a:ext cx="533400" cy="838200"/>
          </a:xfrm>
          <a:prstGeom prst="curvedRightArrow">
            <a:avLst>
              <a:gd name="adj1" fmla="val 31429"/>
              <a:gd name="adj2" fmla="val 62857"/>
              <a:gd name="adj3" fmla="val 33333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1959001" y="1828801"/>
            <a:ext cx="11651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4F81BD"/>
                </a:solidFill>
              </a:rPr>
              <a:t>1990s</a:t>
            </a: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2336800" y="2601913"/>
            <a:ext cx="86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4F81BD"/>
              </a:solidFill>
            </a:endParaRP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2549525" y="3821113"/>
            <a:ext cx="104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4F81BD"/>
                </a:solidFill>
              </a:rPr>
              <a:t>2000s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2984500" y="4953000"/>
            <a:ext cx="101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4F81BD"/>
                </a:solidFill>
              </a:rPr>
              <a:t>2016</a:t>
            </a:r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3306763" y="5510213"/>
            <a:ext cx="101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4F81BD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079626" y="-533400"/>
            <a:ext cx="8283575" cy="16764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Historical Perspective of DISC</a:t>
            </a:r>
          </a:p>
        </p:txBody>
      </p:sp>
      <p:sp>
        <p:nvSpPr>
          <p:cNvPr id="4" name="Rectangle 3"/>
          <p:cNvSpPr/>
          <p:nvPr/>
        </p:nvSpPr>
        <p:spPr>
          <a:xfrm>
            <a:off x="9144000" y="6324600"/>
            <a:ext cx="1285875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Owner\Desktop\DISC cross logo cop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304800"/>
            <a:ext cx="914400" cy="71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359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-914400"/>
            <a:ext cx="8534400" cy="2590799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Personality Traits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81200" y="1981200"/>
            <a:ext cx="83058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1800" dirty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75C5540-0275-4748-D585-4D96CF85C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5619750" y="4376739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chemeClr val="bg1">
                    <a:alpha val="50000"/>
                  </a:schemeClr>
                </a:outerShdw>
              </a:effectLst>
              <a:latin typeface="Arial Black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9FFBE8-BC1A-9860-892A-487886886A72}"/>
              </a:ext>
            </a:extLst>
          </p:cNvPr>
          <p:cNvSpPr txBox="1"/>
          <p:nvPr/>
        </p:nvSpPr>
        <p:spPr>
          <a:xfrm>
            <a:off x="990600" y="609946"/>
            <a:ext cx="9525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Your Biblical DISC® Report</a:t>
            </a:r>
            <a:endParaRPr lang="en-US" sz="4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colorful circle with text&#10;&#10;Description automatically generated">
            <a:extLst>
              <a:ext uri="{FF2B5EF4-FFF2-40B4-BE49-F238E27FC236}">
                <a16:creationId xmlns:a16="http://schemas.microsoft.com/office/drawing/2014/main" id="{9775B62D-DB8F-476D-49AA-FAD8ECDEC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313" y="1353001"/>
            <a:ext cx="4597374" cy="480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4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-914400"/>
            <a:ext cx="8534400" cy="2590799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Personality Traits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81200" y="1981200"/>
            <a:ext cx="83058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1800" dirty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75C5540-0275-4748-D585-4D96CF85C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5619750" y="4376739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chemeClr val="bg1">
                    <a:alpha val="50000"/>
                  </a:schemeClr>
                </a:outerShdw>
              </a:effectLst>
              <a:latin typeface="Arial Black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9FFBE8-BC1A-9860-892A-487886886A72}"/>
              </a:ext>
            </a:extLst>
          </p:cNvPr>
          <p:cNvSpPr txBox="1"/>
          <p:nvPr/>
        </p:nvSpPr>
        <p:spPr>
          <a:xfrm>
            <a:off x="857250" y="657761"/>
            <a:ext cx="9525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P. 4 – Understanding DISC</a:t>
            </a:r>
          </a:p>
          <a:p>
            <a:endParaRPr lang="en-US" sz="4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15FC5B7-A10C-1A93-B62E-4290B8DD35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936523"/>
              </p:ext>
            </p:extLst>
          </p:nvPr>
        </p:nvGraphicFramePr>
        <p:xfrm>
          <a:off x="2476500" y="2258519"/>
          <a:ext cx="7239000" cy="4013155"/>
        </p:xfrm>
        <a:graphic>
          <a:graphicData uri="http://schemas.openxmlformats.org/drawingml/2006/table">
            <a:tbl>
              <a:tblPr firstRow="1" firstCol="1" bandRow="1"/>
              <a:tblGrid>
                <a:gridCol w="1809750">
                  <a:extLst>
                    <a:ext uri="{9D8B030D-6E8A-4147-A177-3AD203B41FA5}">
                      <a16:colId xmlns:a16="http://schemas.microsoft.com/office/drawing/2014/main" val="158981239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1156579924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954724695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959952351"/>
                    </a:ext>
                  </a:extLst>
                </a:gridCol>
              </a:tblGrid>
              <a:tr h="1652476">
                <a:tc>
                  <a:txBody>
                    <a:bodyPr/>
                    <a:lstStyle/>
                    <a:p>
                      <a:pPr marL="0" marR="635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DOMINANCE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635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INFLUENCING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90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STEADINESS</a:t>
                      </a:r>
                      <a:b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CONSCIENTIOUS</a:t>
                      </a:r>
                      <a:br>
                        <a:rPr lang="en-US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295555"/>
                  </a:ext>
                </a:extLst>
              </a:tr>
              <a:tr h="786893"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Decisive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Charming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Understanding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Accurate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0219969"/>
                  </a:ext>
                </a:extLst>
              </a:tr>
              <a:tr h="786893"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Competitive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Confident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Friendly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Precise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317814"/>
                  </a:ext>
                </a:extLst>
              </a:tr>
              <a:tr h="786893"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Daring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Convincing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Good Listener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63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Analytical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8112384"/>
                  </a:ext>
                </a:extLst>
              </a:tr>
            </a:tbl>
          </a:graphicData>
        </a:graphic>
      </p:graphicFrame>
      <p:sp>
        <p:nvSpPr>
          <p:cNvPr id="4" name="Rectangle 2">
            <a:extLst>
              <a:ext uri="{FF2B5EF4-FFF2-40B4-BE49-F238E27FC236}">
                <a16:creationId xmlns:a16="http://schemas.microsoft.com/office/drawing/2014/main" id="{E3535F5C-FB0D-64A4-F7A8-79F73EAC5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3525" y="1492509"/>
            <a:ext cx="912495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8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  <a:t>Listed Below are Behavioral Descriptors of Each Style</a:t>
            </a:r>
            <a:endParaRPr lang="en-US" altLang="ja-JP" sz="2800" dirty="0">
              <a:solidFill>
                <a:schemeClr val="tx2">
                  <a:lumMod val="50000"/>
                  <a:lumOff val="50000"/>
                </a:schemeClr>
              </a:solidFill>
              <a:latin typeface="Arial" charset="0"/>
              <a:ea typeface="ＭＳ Ｐゴシック" panose="020B0600070205080204" pitchFamily="34" charset="-128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800" dirty="0">
                <a:solidFill>
                  <a:prstClr val="black"/>
                </a:solidFill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  <a:t> </a:t>
            </a:r>
            <a:endParaRPr lang="en-US" altLang="ja-JP" sz="2800" dirty="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73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-914400"/>
            <a:ext cx="8534400" cy="2590799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Personality Traits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81200" y="1981200"/>
            <a:ext cx="83058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1800" dirty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75C5540-0275-4748-D585-4D96CF85C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5619750" y="4376739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chemeClr val="bg1">
                    <a:alpha val="50000"/>
                  </a:schemeClr>
                </a:outerShdw>
              </a:effectLst>
              <a:latin typeface="Arial Black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9FFBE8-BC1A-9860-892A-487886886A72}"/>
              </a:ext>
            </a:extLst>
          </p:cNvPr>
          <p:cNvSpPr txBox="1"/>
          <p:nvPr/>
        </p:nvSpPr>
        <p:spPr>
          <a:xfrm>
            <a:off x="712033" y="660312"/>
            <a:ext cx="9525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Pp. 4/5 – DISC “Pace/Priority” Model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C46E067-55EB-83F6-DA8E-DE776F3FE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2" t="25999" r="74870" b="19778"/>
          <a:stretch>
            <a:fillRect/>
          </a:stretch>
        </p:blipFill>
        <p:spPr bwMode="auto">
          <a:xfrm>
            <a:off x="2705101" y="1610060"/>
            <a:ext cx="6362700" cy="479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187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-914400"/>
            <a:ext cx="8534400" cy="2590799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Personality Traits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81200" y="1981200"/>
            <a:ext cx="83058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1800" dirty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75C5540-0275-4748-D585-4D96CF85C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5619750" y="4376739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chemeClr val="bg1">
                    <a:alpha val="50000"/>
                  </a:schemeClr>
                </a:outerShdw>
              </a:effectLst>
              <a:latin typeface="Arial Black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9FFBE8-BC1A-9860-892A-487886886A72}"/>
              </a:ext>
            </a:extLst>
          </p:cNvPr>
          <p:cNvSpPr txBox="1"/>
          <p:nvPr/>
        </p:nvSpPr>
        <p:spPr>
          <a:xfrm>
            <a:off x="712033" y="660312"/>
            <a:ext cx="9525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PP. 6 – Natural Behavior</a:t>
            </a:r>
          </a:p>
        </p:txBody>
      </p:sp>
      <p:pic>
        <p:nvPicPr>
          <p:cNvPr id="2" name="Picture 1" descr="BBA -  Natural.jpeg">
            <a:extLst>
              <a:ext uri="{FF2B5EF4-FFF2-40B4-BE49-F238E27FC236}">
                <a16:creationId xmlns:a16="http://schemas.microsoft.com/office/drawing/2014/main" id="{A8B621E1-2B52-9E30-0CB7-B3BC13038B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1532432"/>
            <a:ext cx="3295650" cy="48804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1F44F4-8456-8B33-485C-8DF5A77AAAFC}"/>
              </a:ext>
            </a:extLst>
          </p:cNvPr>
          <p:cNvSpPr txBox="1"/>
          <p:nvPr/>
        </p:nvSpPr>
        <p:spPr>
          <a:xfrm>
            <a:off x="1662659" y="2932690"/>
            <a:ext cx="2667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Most true and </a:t>
            </a:r>
            <a:r>
              <a:rPr lang="en-US" sz="3200" dirty="0">
                <a:latin typeface="Arial"/>
                <a:cs typeface="Arial"/>
              </a:rPr>
              <a:t>accurate you: your sweet spot</a:t>
            </a:r>
          </a:p>
        </p:txBody>
      </p:sp>
    </p:spTree>
    <p:extLst>
      <p:ext uri="{BB962C8B-B14F-4D97-AF65-F5344CB8AC3E}">
        <p14:creationId xmlns:p14="http://schemas.microsoft.com/office/powerpoint/2010/main" val="108179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-914400"/>
            <a:ext cx="8534400" cy="2590799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Personality Traits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81200" y="1981200"/>
            <a:ext cx="83058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1800" dirty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75C5540-0275-4748-D585-4D96CF85C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5619750" y="4376739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chemeClr val="bg1">
                    <a:alpha val="50000"/>
                  </a:schemeClr>
                </a:outerShdw>
              </a:effectLst>
              <a:latin typeface="Arial Black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9FFBE8-BC1A-9860-892A-487886886A72}"/>
              </a:ext>
            </a:extLst>
          </p:cNvPr>
          <p:cNvSpPr txBox="1"/>
          <p:nvPr/>
        </p:nvSpPr>
        <p:spPr>
          <a:xfrm>
            <a:off x="685800" y="554504"/>
            <a:ext cx="9525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P. 8 – Overview of DISC Styles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13C55AD-2E18-D9C4-6A32-89007225E7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291073"/>
              </p:ext>
            </p:extLst>
          </p:nvPr>
        </p:nvGraphicFramePr>
        <p:xfrm>
          <a:off x="2171700" y="1337689"/>
          <a:ext cx="7848600" cy="4944621"/>
        </p:xfrm>
        <a:graphic>
          <a:graphicData uri="http://schemas.openxmlformats.org/drawingml/2006/table">
            <a:tbl>
              <a:tblPr firstRow="1" firstCol="1" bandRow="1"/>
              <a:tblGrid>
                <a:gridCol w="1327118">
                  <a:extLst>
                    <a:ext uri="{9D8B030D-6E8A-4147-A177-3AD203B41FA5}">
                      <a16:colId xmlns:a16="http://schemas.microsoft.com/office/drawing/2014/main" val="2976207693"/>
                    </a:ext>
                  </a:extLst>
                </a:gridCol>
                <a:gridCol w="1318849">
                  <a:extLst>
                    <a:ext uri="{9D8B030D-6E8A-4147-A177-3AD203B41FA5}">
                      <a16:colId xmlns:a16="http://schemas.microsoft.com/office/drawing/2014/main" val="3354340214"/>
                    </a:ext>
                  </a:extLst>
                </a:gridCol>
                <a:gridCol w="231522">
                  <a:extLst>
                    <a:ext uri="{9D8B030D-6E8A-4147-A177-3AD203B41FA5}">
                      <a16:colId xmlns:a16="http://schemas.microsoft.com/office/drawing/2014/main" val="3207937294"/>
                    </a:ext>
                  </a:extLst>
                </a:gridCol>
                <a:gridCol w="1510681">
                  <a:extLst>
                    <a:ext uri="{9D8B030D-6E8A-4147-A177-3AD203B41FA5}">
                      <a16:colId xmlns:a16="http://schemas.microsoft.com/office/drawing/2014/main" val="3816612206"/>
                    </a:ext>
                  </a:extLst>
                </a:gridCol>
                <a:gridCol w="231522">
                  <a:extLst>
                    <a:ext uri="{9D8B030D-6E8A-4147-A177-3AD203B41FA5}">
                      <a16:colId xmlns:a16="http://schemas.microsoft.com/office/drawing/2014/main" val="2071291542"/>
                    </a:ext>
                  </a:extLst>
                </a:gridCol>
                <a:gridCol w="1348617">
                  <a:extLst>
                    <a:ext uri="{9D8B030D-6E8A-4147-A177-3AD203B41FA5}">
                      <a16:colId xmlns:a16="http://schemas.microsoft.com/office/drawing/2014/main" val="1876643379"/>
                    </a:ext>
                  </a:extLst>
                </a:gridCol>
                <a:gridCol w="231522">
                  <a:extLst>
                    <a:ext uri="{9D8B030D-6E8A-4147-A177-3AD203B41FA5}">
                      <a16:colId xmlns:a16="http://schemas.microsoft.com/office/drawing/2014/main" val="742771835"/>
                    </a:ext>
                  </a:extLst>
                </a:gridCol>
                <a:gridCol w="1648769">
                  <a:extLst>
                    <a:ext uri="{9D8B030D-6E8A-4147-A177-3AD203B41FA5}">
                      <a16:colId xmlns:a16="http://schemas.microsoft.com/office/drawing/2014/main" val="2896088488"/>
                    </a:ext>
                  </a:extLst>
                </a:gridCol>
              </a:tblGrid>
              <a:tr h="7544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HIGH D DOMINANCE STYLE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HIGH I INFLUENCING STYLE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90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HIGH S</a:t>
                      </a:r>
                      <a:b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STEADINESS</a:t>
                      </a:r>
                      <a:b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STYLE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HIGH C CONSCIENTIOUS STYLE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495207"/>
                  </a:ext>
                </a:extLst>
              </a:tr>
              <a:tr h="2408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Primary Drive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Independence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Interaction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Stability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Correctness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3727379"/>
                  </a:ext>
                </a:extLst>
              </a:tr>
              <a:tr h="2408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Preferred tasks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Challenging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People related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Scheduled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Structured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1464922"/>
                  </a:ext>
                </a:extLst>
              </a:tr>
              <a:tr h="4120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Comfortable with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Being decisive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Social friendliness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Being part of a team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Order and planning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799761"/>
                  </a:ext>
                </a:extLst>
              </a:tr>
              <a:tr h="2408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Personal strength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Problem solver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Encourager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Supporter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Organizer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4094927"/>
                  </a:ext>
                </a:extLst>
              </a:tr>
              <a:tr h="4120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Strength out of control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Preoccupation on goals over people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Speaking without thinking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Procrastination in addressing change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Over analyzing everything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3353412"/>
                  </a:ext>
                </a:extLst>
              </a:tr>
              <a:tr h="4120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Personal limitation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Too direct and intense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Too disorganized and nontraditional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Too indecisive and indirect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Too detailed and impersonal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1437795"/>
                  </a:ext>
                </a:extLst>
              </a:tr>
              <a:tr h="4120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Personal wants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Control,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Variety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Approval,</a:t>
                      </a:r>
                      <a:br>
                        <a:rPr lang="en-US" sz="900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Non-structure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Routine,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Harmony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Standards,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Logic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8329168"/>
                  </a:ext>
                </a:extLst>
              </a:tr>
              <a:tr h="58326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Personal Fears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Losing,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Being taken advantage of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Rejection,</a:t>
                      </a:r>
                      <a:br>
                        <a:rPr lang="en-US" sz="900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Rigid structure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Change,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Confrontation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Criticism,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Illogical thinking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8693013"/>
                  </a:ext>
                </a:extLst>
              </a:tr>
              <a:tr h="4120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Blind spots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Being held accountable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Follow through on commitments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Embracing need for change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Making decisions without analysis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2883243"/>
                  </a:ext>
                </a:extLst>
              </a:tr>
              <a:tr h="4120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Needs to work 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Empathy,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Patience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Controlling emotions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Being assertive when pressured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Worrying less about everything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7961019"/>
                  </a:ext>
                </a:extLst>
              </a:tr>
              <a:tr h="4120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Measuring Maturity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Giving up control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Objectively handling rejection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Standing up for self when confronted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Not being defensive when criticized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641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88629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699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-914400"/>
            <a:ext cx="8534400" cy="2590799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Personality Traits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81200" y="1981200"/>
            <a:ext cx="83058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1800" dirty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75C5540-0275-4748-D585-4D96CF85C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5619750" y="4376739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chemeClr val="bg1">
                    <a:alpha val="50000"/>
                  </a:schemeClr>
                </a:outerShdw>
              </a:effectLst>
              <a:latin typeface="Arial Black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9FFBE8-BC1A-9860-892A-487886886A72}"/>
              </a:ext>
            </a:extLst>
          </p:cNvPr>
          <p:cNvSpPr txBox="1"/>
          <p:nvPr/>
        </p:nvSpPr>
        <p:spPr>
          <a:xfrm>
            <a:off x="685800" y="554504"/>
            <a:ext cx="9525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P. 7 – Adapted Behavior</a:t>
            </a:r>
          </a:p>
        </p:txBody>
      </p:sp>
      <p:pic>
        <p:nvPicPr>
          <p:cNvPr id="2" name="Picture 1" descr="BBA - Adapted .jpeg">
            <a:extLst>
              <a:ext uri="{FF2B5EF4-FFF2-40B4-BE49-F238E27FC236}">
                <a16:creationId xmlns:a16="http://schemas.microsoft.com/office/drawing/2014/main" id="{12713EE2-F5FD-D0FF-3C1D-64B6D6986C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262744"/>
            <a:ext cx="3962400" cy="50945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FDFCEC-0649-F548-D19F-2524288B7256}"/>
              </a:ext>
            </a:extLst>
          </p:cNvPr>
          <p:cNvSpPr txBox="1"/>
          <p:nvPr/>
        </p:nvSpPr>
        <p:spPr>
          <a:xfrm>
            <a:off x="1786328" y="2447813"/>
            <a:ext cx="2667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you believe you should be like:  environment</a:t>
            </a:r>
            <a:endParaRPr lang="en-US"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958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-914400"/>
            <a:ext cx="8534400" cy="2590799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Personality Traits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81200" y="1981200"/>
            <a:ext cx="83058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1800" dirty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75C5540-0275-4748-D585-4D96CF85C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5619750" y="4376739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chemeClr val="bg1">
                    <a:alpha val="50000"/>
                  </a:schemeClr>
                </a:outerShdw>
              </a:effectLst>
              <a:latin typeface="Arial Black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9FFBE8-BC1A-9860-892A-487886886A72}"/>
              </a:ext>
            </a:extLst>
          </p:cNvPr>
          <p:cNvSpPr txBox="1"/>
          <p:nvPr/>
        </p:nvSpPr>
        <p:spPr>
          <a:xfrm>
            <a:off x="685800" y="554504"/>
            <a:ext cx="9525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P. 7 – Adapted vs. Natural</a:t>
            </a:r>
          </a:p>
        </p:txBody>
      </p:sp>
      <p:pic>
        <p:nvPicPr>
          <p:cNvPr id="4" name="Picture 3" descr="BBA - Adapted &amp; Natural.jpeg">
            <a:extLst>
              <a:ext uri="{FF2B5EF4-FFF2-40B4-BE49-F238E27FC236}">
                <a16:creationId xmlns:a16="http://schemas.microsoft.com/office/drawing/2014/main" id="{3954E5D2-1DFB-DFB1-F471-D409CD86DE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92916"/>
            <a:ext cx="7620000" cy="50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7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-914400"/>
            <a:ext cx="8534400" cy="2590799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Personality Traits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81200" y="1981200"/>
            <a:ext cx="83058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1800" dirty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75C5540-0275-4748-D585-4D96CF85C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5619750" y="4376739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chemeClr val="bg1">
                    <a:alpha val="50000"/>
                  </a:schemeClr>
                </a:outerShdw>
              </a:effectLst>
              <a:latin typeface="Arial Blac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87187" y="2006184"/>
            <a:ext cx="9112825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</a:rPr>
              <a:t>From your five cards, discard two cards </a:t>
            </a:r>
            <a:br>
              <a:rPr lang="en-US" altLang="en-US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</a:rPr>
              <a:t>that are least like you by placing them </a:t>
            </a:r>
            <a:br>
              <a:rPr lang="en-US" altLang="en-US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</a:rPr>
              <a:t>in the middle of the table.</a:t>
            </a:r>
            <a:br>
              <a:rPr lang="en-US" altLang="en-US" sz="3200" b="1" dirty="0">
                <a:solidFill>
                  <a:schemeClr val="accent6">
                    <a:lumMod val="50000"/>
                  </a:schemeClr>
                </a:solidFill>
              </a:rPr>
            </a:br>
            <a:endParaRPr lang="en-US" altLang="en-US" sz="32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</a:rPr>
              <a:t>With your three cards, trade cards with other participants in your group if you’d like – </a:t>
            </a:r>
            <a:br>
              <a:rPr lang="en-US" altLang="en-US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</a:rPr>
              <a:t>one for one.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3200" b="1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9FFBE8-BC1A-9860-892A-487886886A72}"/>
              </a:ext>
            </a:extLst>
          </p:cNvPr>
          <p:cNvSpPr txBox="1"/>
          <p:nvPr/>
        </p:nvSpPr>
        <p:spPr>
          <a:xfrm>
            <a:off x="990600" y="609946"/>
            <a:ext cx="62134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Personality Traits</a:t>
            </a:r>
          </a:p>
        </p:txBody>
      </p:sp>
    </p:spTree>
    <p:extLst>
      <p:ext uri="{BB962C8B-B14F-4D97-AF65-F5344CB8AC3E}">
        <p14:creationId xmlns:p14="http://schemas.microsoft.com/office/powerpoint/2010/main" val="163804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-914400"/>
            <a:ext cx="8534400" cy="2590799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Personality Traits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81200" y="1981200"/>
            <a:ext cx="83058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1800" dirty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75C5540-0275-4748-D585-4D96CF85C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5619750" y="4376739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chemeClr val="bg1">
                    <a:alpha val="50000"/>
                  </a:schemeClr>
                </a:outerShdw>
              </a:effectLst>
              <a:latin typeface="Arial Black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9FFBE8-BC1A-9860-892A-487886886A72}"/>
              </a:ext>
            </a:extLst>
          </p:cNvPr>
          <p:cNvSpPr txBox="1"/>
          <p:nvPr/>
        </p:nvSpPr>
        <p:spPr>
          <a:xfrm>
            <a:off x="685800" y="554504"/>
            <a:ext cx="9525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Assignment</a:t>
            </a:r>
          </a:p>
        </p:txBody>
      </p:sp>
      <p:pic>
        <p:nvPicPr>
          <p:cNvPr id="2" name="Content Placeholder 6" descr="Page 13 BBA 377.jpg">
            <a:extLst>
              <a:ext uri="{FF2B5EF4-FFF2-40B4-BE49-F238E27FC236}">
                <a16:creationId xmlns:a16="http://schemas.microsoft.com/office/drawing/2014/main" id="{54AC3583-6EBE-E26B-250D-089D5FC47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" r="-272"/>
          <a:stretch>
            <a:fillRect/>
          </a:stretch>
        </p:blipFill>
        <p:spPr bwMode="auto">
          <a:xfrm>
            <a:off x="4106068" y="1984681"/>
            <a:ext cx="3979863" cy="4343400"/>
          </a:xfrm>
          <a:prstGeom prst="rect">
            <a:avLst/>
          </a:prstGeom>
          <a:noFill/>
          <a:ln w="57150">
            <a:solidFill>
              <a:srgbClr val="8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872526-0A25-A052-7019-99B626502830}"/>
              </a:ext>
            </a:extLst>
          </p:cNvPr>
          <p:cNvSpPr txBox="1"/>
          <p:nvPr/>
        </p:nvSpPr>
        <p:spPr>
          <a:xfrm>
            <a:off x="646035" y="1259891"/>
            <a:ext cx="61009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5">
                    <a:lumMod val="25000"/>
                  </a:schemeClr>
                </a:solidFill>
                <a:effectLst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Complete page 16 of DISC Report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66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-914400"/>
            <a:ext cx="8534400" cy="2590799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Personality Traits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81200" y="1981200"/>
            <a:ext cx="83058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1800" dirty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75C5540-0275-4748-D585-4D96CF85C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5619750" y="4376739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chemeClr val="bg1">
                    <a:alpha val="50000"/>
                  </a:schemeClr>
                </a:outerShdw>
              </a:effectLst>
              <a:latin typeface="Arial Black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9FFBE8-BC1A-9860-892A-487886886A72}"/>
              </a:ext>
            </a:extLst>
          </p:cNvPr>
          <p:cNvSpPr txBox="1"/>
          <p:nvPr/>
        </p:nvSpPr>
        <p:spPr>
          <a:xfrm>
            <a:off x="685800" y="554504"/>
            <a:ext cx="9525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PP. 18-19 DISC Behavioral Continuums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2E7AC18D-787D-07F3-A072-34F8A10B7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8" t="12500" r="25987" b="17708"/>
          <a:stretch>
            <a:fillRect/>
          </a:stretch>
        </p:blipFill>
        <p:spPr bwMode="auto">
          <a:xfrm>
            <a:off x="1609727" y="1288751"/>
            <a:ext cx="4010023" cy="5035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99D13D67-DC57-433B-E93A-8F60EBC0D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8" t="15625" r="25401" b="13542"/>
          <a:stretch>
            <a:fillRect/>
          </a:stretch>
        </p:blipFill>
        <p:spPr bwMode="auto">
          <a:xfrm>
            <a:off x="6115632" y="1266138"/>
            <a:ext cx="4171368" cy="513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904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5975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-914400"/>
            <a:ext cx="8534400" cy="2590799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Personality Traits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81200" y="1981200"/>
            <a:ext cx="83058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1800" dirty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75C5540-0275-4748-D585-4D96CF85C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5619750" y="4376739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chemeClr val="bg1">
                    <a:alpha val="50000"/>
                  </a:schemeClr>
                </a:outerShdw>
              </a:effectLst>
              <a:latin typeface="Arial Black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9FFBE8-BC1A-9860-892A-487886886A72}"/>
              </a:ext>
            </a:extLst>
          </p:cNvPr>
          <p:cNvSpPr txBox="1"/>
          <p:nvPr/>
        </p:nvSpPr>
        <p:spPr>
          <a:xfrm>
            <a:off x="747010" y="652068"/>
            <a:ext cx="9525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Johari Window (H.O. p 3</a:t>
            </a:r>
            <a:r>
              <a:rPr lang="en-US" sz="3200" b="1" dirty="0">
                <a:solidFill>
                  <a:srgbClr val="0070C0"/>
                </a:solidFill>
              </a:rPr>
              <a:t>)</a:t>
            </a:r>
          </a:p>
        </p:txBody>
      </p:sp>
      <p:graphicFrame>
        <p:nvGraphicFramePr>
          <p:cNvPr id="2" name="Group 45">
            <a:extLst>
              <a:ext uri="{FF2B5EF4-FFF2-40B4-BE49-F238E27FC236}">
                <a16:creationId xmlns:a16="http://schemas.microsoft.com/office/drawing/2014/main" id="{3BF0C32A-3FE2-0A2C-0826-D33187EFD7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145219"/>
              </p:ext>
            </p:extLst>
          </p:nvPr>
        </p:nvGraphicFramePr>
        <p:xfrm>
          <a:off x="1981201" y="1524000"/>
          <a:ext cx="8305799" cy="4648202"/>
        </p:xfrm>
        <a:graphic>
          <a:graphicData uri="http://schemas.openxmlformats.org/drawingml/2006/table">
            <a:tbl>
              <a:tblPr/>
              <a:tblGrid>
                <a:gridCol w="1571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20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923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56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55477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55477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Known to Self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55477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Not Known to Self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93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55477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Known to Others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55477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Public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55477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Blind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31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55477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charset="0"/>
                        </a:rPr>
                        <a:t>Not Known to Others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55477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Hidden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55477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Potential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21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-914400"/>
            <a:ext cx="8534400" cy="2590799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Personality Traits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81200" y="1981200"/>
            <a:ext cx="83058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1800" dirty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75C5540-0275-4748-D585-4D96CF85C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5619750" y="4376739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chemeClr val="bg1">
                    <a:alpha val="50000"/>
                  </a:schemeClr>
                </a:outerShdw>
              </a:effectLst>
              <a:latin typeface="Arial Black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9FFBE8-BC1A-9860-892A-487886886A72}"/>
              </a:ext>
            </a:extLst>
          </p:cNvPr>
          <p:cNvSpPr txBox="1"/>
          <p:nvPr/>
        </p:nvSpPr>
        <p:spPr>
          <a:xfrm>
            <a:off x="685800" y="762000"/>
            <a:ext cx="9525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0070C0"/>
                </a:solidFill>
              </a:rPr>
              <a:t>Two key ideas behind the tool: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A8566EF5-4DBE-909F-AD0E-BDE0769E6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981200"/>
            <a:ext cx="10972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en-US" b="1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Self Disclosure: </a:t>
            </a:r>
            <a:r>
              <a:rPr lang="en-US" altLang="en-US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Individuals can build trust between themselves by disclosing information about themselves. </a:t>
            </a:r>
          </a:p>
          <a:p>
            <a:pPr eaLnBrk="1" hangingPunct="1"/>
            <a:r>
              <a:rPr lang="en-US" altLang="en-US" b="1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Feedback:</a:t>
            </a:r>
            <a:r>
              <a:rPr lang="en-US" altLang="en-US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They can learn about self and come to terms with personal issues with the help of feedback from others</a:t>
            </a:r>
            <a:r>
              <a:rPr lang="en-US" altLang="en-US" kern="0" dirty="0">
                <a:solidFill>
                  <a:schemeClr val="tx2">
                    <a:lumMod val="65000"/>
                    <a:lumOff val="35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7114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-914400"/>
            <a:ext cx="8534400" cy="2590799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Personality Traits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81200" y="1981200"/>
            <a:ext cx="83058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1800" dirty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75C5540-0275-4748-D585-4D96CF85C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5619750" y="4376739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chemeClr val="bg1">
                    <a:alpha val="50000"/>
                  </a:schemeClr>
                </a:outerShdw>
              </a:effectLst>
              <a:latin typeface="Arial Black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60C68374-7AE6-80A2-065D-0C243CF59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77" y="421966"/>
            <a:ext cx="9144000" cy="130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>
                <a:solidFill>
                  <a:srgbClr val="0070C0"/>
                </a:solidFill>
                <a:latin typeface="+mn-lt"/>
              </a:rPr>
              <a:t>JOHARI Window: </a:t>
            </a:r>
          </a:p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>
                <a:solidFill>
                  <a:srgbClr val="0070C0"/>
                </a:solidFill>
                <a:latin typeface="+mn-lt"/>
              </a:rPr>
              <a:t>Interpersonal Communications Model</a:t>
            </a:r>
          </a:p>
        </p:txBody>
      </p:sp>
      <p:pic>
        <p:nvPicPr>
          <p:cNvPr id="8" name="Picture 7" descr="A diagram of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C71B44B8-F330-E1A1-0C91-4AF1E786C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2081910"/>
            <a:ext cx="7772400" cy="435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5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-914400"/>
            <a:ext cx="8534400" cy="2590799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Personality Traits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81200" y="1981200"/>
            <a:ext cx="83058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1800" dirty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75C5540-0275-4748-D585-4D96CF85C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5619750" y="4376739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chemeClr val="bg1">
                    <a:alpha val="50000"/>
                  </a:schemeClr>
                </a:outerShdw>
              </a:effectLst>
              <a:latin typeface="Arial Black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60C68374-7AE6-80A2-065D-0C243CF59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77978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When You Share or Self-Disclose:</a:t>
            </a:r>
          </a:p>
        </p:txBody>
      </p:sp>
      <p:pic>
        <p:nvPicPr>
          <p:cNvPr id="4" name="Picture 3" descr="A diagram of a different type of area&#10;&#10;Description automatically generated with medium confidence">
            <a:extLst>
              <a:ext uri="{FF2B5EF4-FFF2-40B4-BE49-F238E27FC236}">
                <a16:creationId xmlns:a16="http://schemas.microsoft.com/office/drawing/2014/main" id="{C55A1550-7425-0533-E311-97B829740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776" y="1346200"/>
            <a:ext cx="76327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8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-914400"/>
            <a:ext cx="8534400" cy="2590799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Personality Traits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81200" y="1981200"/>
            <a:ext cx="83058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1800" dirty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75C5540-0275-4748-D585-4D96CF85C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5619750" y="4376739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chemeClr val="bg1">
                    <a:alpha val="50000"/>
                  </a:schemeClr>
                </a:outerShdw>
              </a:effectLst>
              <a:latin typeface="Arial Black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60C68374-7AE6-80A2-065D-0C243CF59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77978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rgbClr val="0070C0"/>
                </a:solidFill>
                <a:latin typeface="+mn-lt"/>
              </a:rPr>
              <a:t>When You Solicit or Receive Feedback: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32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" name="Picture 5" descr="A diagram of a group of people&#10;&#10;Description automatically generated">
            <a:extLst>
              <a:ext uri="{FF2B5EF4-FFF2-40B4-BE49-F238E27FC236}">
                <a16:creationId xmlns:a16="http://schemas.microsoft.com/office/drawing/2014/main" id="{4517DD45-B6E7-3965-5F78-66DFBB52A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197" y="1226723"/>
            <a:ext cx="7918450" cy="51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9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-914400"/>
            <a:ext cx="8534400" cy="2590799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Personality Traits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81200" y="1981200"/>
            <a:ext cx="83058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1800" dirty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75C5540-0275-4748-D585-4D96CF85C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5619750" y="4376739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chemeClr val="bg1">
                    <a:alpha val="50000"/>
                  </a:schemeClr>
                </a:outerShdw>
              </a:effectLst>
              <a:latin typeface="Arial Black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60C68374-7AE6-80A2-065D-0C243CF59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95759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>
                <a:solidFill>
                  <a:srgbClr val="0070C0"/>
                </a:solidFill>
                <a:latin typeface="+mn-lt"/>
              </a:rPr>
              <a:t>When You Receive Feedback AND Self-Disclose:</a:t>
            </a:r>
          </a:p>
        </p:txBody>
      </p:sp>
      <p:pic>
        <p:nvPicPr>
          <p:cNvPr id="4" name="Picture 3" descr="A diagram of a public arena&#10;&#10;Description automatically generated">
            <a:extLst>
              <a:ext uri="{FF2B5EF4-FFF2-40B4-BE49-F238E27FC236}">
                <a16:creationId xmlns:a16="http://schemas.microsoft.com/office/drawing/2014/main" id="{BDA9FBC4-75AD-715F-7F80-D48BA07B5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1675150"/>
            <a:ext cx="73533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3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23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-914400"/>
            <a:ext cx="8534400" cy="2590799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Personality Traits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81200" y="1981200"/>
            <a:ext cx="83058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1800" dirty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75C5540-0275-4748-D585-4D96CF85C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5619750" y="4376739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chemeClr val="bg1">
                    <a:alpha val="50000"/>
                  </a:schemeClr>
                </a:outerShdw>
              </a:effectLst>
              <a:latin typeface="Arial Blac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87187" y="2006184"/>
            <a:ext cx="9112825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</a:rPr>
              <a:t>Move about the room and trade cards with other participants – one for one, if you’d like.</a:t>
            </a:r>
            <a:br>
              <a:rPr lang="en-US" altLang="en-US" sz="3200" b="1" dirty="0">
                <a:solidFill>
                  <a:schemeClr val="accent6">
                    <a:lumMod val="50000"/>
                  </a:schemeClr>
                </a:solidFill>
              </a:rPr>
            </a:br>
            <a:endParaRPr lang="en-US" altLang="en-US" sz="32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</a:rPr>
              <a:t>Then, review cards that others discarded.</a:t>
            </a:r>
            <a:br>
              <a:rPr lang="en-US" altLang="en-US" sz="3200" b="1" dirty="0">
                <a:solidFill>
                  <a:schemeClr val="accent6">
                    <a:lumMod val="50000"/>
                  </a:schemeClr>
                </a:solidFill>
              </a:rPr>
            </a:br>
            <a:endParaRPr lang="en-US" altLang="en-US" sz="32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</a:rPr>
              <a:t>If you find a better description, pick up </a:t>
            </a:r>
            <a:br>
              <a:rPr lang="en-US" altLang="en-US" sz="32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</a:rPr>
              <a:t>the new card and discard one.</a:t>
            </a:r>
          </a:p>
          <a:p>
            <a:endParaRPr lang="en-US" altLang="en-US" sz="3200" b="1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9FFBE8-BC1A-9860-892A-487886886A72}"/>
              </a:ext>
            </a:extLst>
          </p:cNvPr>
          <p:cNvSpPr txBox="1"/>
          <p:nvPr/>
        </p:nvSpPr>
        <p:spPr>
          <a:xfrm>
            <a:off x="990600" y="609946"/>
            <a:ext cx="62134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Personality Traits</a:t>
            </a:r>
          </a:p>
        </p:txBody>
      </p:sp>
    </p:spTree>
    <p:extLst>
      <p:ext uri="{BB962C8B-B14F-4D97-AF65-F5344CB8AC3E}">
        <p14:creationId xmlns:p14="http://schemas.microsoft.com/office/powerpoint/2010/main" val="249702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-914400"/>
            <a:ext cx="8534400" cy="2590799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Personality Traits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81200" y="1981200"/>
            <a:ext cx="83058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1800" dirty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75C5540-0275-4748-D585-4D96CF85C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5619750" y="4376739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chemeClr val="bg1">
                    <a:alpha val="50000"/>
                  </a:schemeClr>
                </a:outerShdw>
              </a:effectLst>
              <a:latin typeface="Arial Black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60C68374-7AE6-80A2-065D-0C243CF59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721055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>
                <a:solidFill>
                  <a:srgbClr val="0070C0"/>
                </a:solidFill>
                <a:latin typeface="+mn-lt"/>
              </a:rPr>
              <a:t>DISC = Common Language</a:t>
            </a:r>
          </a:p>
        </p:txBody>
      </p:sp>
      <p:grpSp>
        <p:nvGrpSpPr>
          <p:cNvPr id="2" name="Group 17">
            <a:extLst>
              <a:ext uri="{FF2B5EF4-FFF2-40B4-BE49-F238E27FC236}">
                <a16:creationId xmlns:a16="http://schemas.microsoft.com/office/drawing/2014/main" id="{1578269A-5D00-1B10-4502-6AC2DFB39B20}"/>
              </a:ext>
            </a:extLst>
          </p:cNvPr>
          <p:cNvGrpSpPr>
            <a:grpSpLocks/>
          </p:cNvGrpSpPr>
          <p:nvPr/>
        </p:nvGrpSpPr>
        <p:grpSpPr bwMode="auto">
          <a:xfrm>
            <a:off x="2700339" y="2057401"/>
            <a:ext cx="7312025" cy="1963738"/>
            <a:chOff x="741" y="1296"/>
            <a:chExt cx="4606" cy="1237"/>
          </a:xfrm>
        </p:grpSpPr>
        <p:sp>
          <p:nvSpPr>
            <p:cNvPr id="6" name="Rectangle 12">
              <a:extLst>
                <a:ext uri="{FF2B5EF4-FFF2-40B4-BE49-F238E27FC236}">
                  <a16:creationId xmlns:a16="http://schemas.microsoft.com/office/drawing/2014/main" id="{5472C3B0-1136-40CA-5DE7-53777B5B9A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" y="2164"/>
              <a:ext cx="2109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buClr>
                  <a:srgbClr val="055477"/>
                </a:buClr>
                <a:defRPr/>
              </a:pPr>
              <a:r>
                <a:rPr lang="en-US" altLang="en-US" sz="3200" b="1" dirty="0">
                  <a:solidFill>
                    <a:srgbClr val="000000"/>
                  </a:solidFill>
                  <a:latin typeface="Arial" panose="020B0604020202020204" pitchFamily="34" charset="0"/>
                  <a:cs typeface="Arial"/>
                </a:rPr>
                <a:t>Non-threatening</a:t>
              </a:r>
            </a:p>
          </p:txBody>
        </p:sp>
        <p:sp>
          <p:nvSpPr>
            <p:cNvPr id="7" name="Rectangle 13">
              <a:extLst>
                <a:ext uri="{FF2B5EF4-FFF2-40B4-BE49-F238E27FC236}">
                  <a16:creationId xmlns:a16="http://schemas.microsoft.com/office/drawing/2014/main" id="{FEAC2C5E-7B14-495A-D786-6D0E54E56C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7" y="2165"/>
              <a:ext cx="208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buClr>
                  <a:srgbClr val="055477"/>
                </a:buClr>
                <a:defRPr/>
              </a:pPr>
              <a:r>
                <a:rPr lang="en-US" altLang="en-US" sz="3200" b="1" dirty="0">
                  <a:solidFill>
                    <a:srgbClr val="000000"/>
                  </a:solidFill>
                  <a:latin typeface="Arial" panose="020B0604020202020204" pitchFamily="34" charset="0"/>
                  <a:cs typeface="Arial"/>
                </a:rPr>
                <a:t>Non-judgmental</a:t>
              </a:r>
            </a:p>
          </p:txBody>
        </p:sp>
        <p:grpSp>
          <p:nvGrpSpPr>
            <p:cNvPr id="8" name="Group 14">
              <a:extLst>
                <a:ext uri="{FF2B5EF4-FFF2-40B4-BE49-F238E27FC236}">
                  <a16:creationId xmlns:a16="http://schemas.microsoft.com/office/drawing/2014/main" id="{5DCF91FB-E626-B961-9710-D6DDAB74FD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6" y="1296"/>
              <a:ext cx="2329" cy="605"/>
              <a:chOff x="1716" y="1238"/>
              <a:chExt cx="2329" cy="605"/>
            </a:xfrm>
          </p:grpSpPr>
          <p:sp>
            <p:nvSpPr>
              <p:cNvPr id="9" name="AutoShape 15">
                <a:extLst>
                  <a:ext uri="{FF2B5EF4-FFF2-40B4-BE49-F238E27FC236}">
                    <a16:creationId xmlns:a16="http://schemas.microsoft.com/office/drawing/2014/main" id="{4B06B879-A91D-6725-7047-13EF636E5BBA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735" y="533"/>
                <a:ext cx="291" cy="2329"/>
              </a:xfrm>
              <a:prstGeom prst="leftBracket">
                <a:avLst>
                  <a:gd name="adj" fmla="val 0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b="1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0" name="Line 16">
                <a:extLst>
                  <a:ext uri="{FF2B5EF4-FFF2-40B4-BE49-F238E27FC236}">
                    <a16:creationId xmlns:a16="http://schemas.microsoft.com/office/drawing/2014/main" id="{18428E69-4EE9-861F-3087-3F0F8464D0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1238"/>
                <a:ext cx="0" cy="31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11" name="Group 18">
            <a:extLst>
              <a:ext uri="{FF2B5EF4-FFF2-40B4-BE49-F238E27FC236}">
                <a16:creationId xmlns:a16="http://schemas.microsoft.com/office/drawing/2014/main" id="{5CDA0701-3C06-1896-C37E-A57A18ACA158}"/>
              </a:ext>
            </a:extLst>
          </p:cNvPr>
          <p:cNvGrpSpPr>
            <a:grpSpLocks/>
          </p:cNvGrpSpPr>
          <p:nvPr/>
        </p:nvGrpSpPr>
        <p:grpSpPr bwMode="auto">
          <a:xfrm>
            <a:off x="3794125" y="4297364"/>
            <a:ext cx="4941888" cy="1697038"/>
            <a:chOff x="1430" y="2707"/>
            <a:chExt cx="3113" cy="1069"/>
          </a:xfrm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6229EC79-A4B6-14EF-267C-7C9709ABF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0" y="3408"/>
              <a:ext cx="3113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buClr>
                  <a:srgbClr val="055477"/>
                </a:buClr>
                <a:defRPr/>
              </a:pPr>
              <a:r>
                <a:rPr lang="en-US" altLang="en-US" sz="3200" b="1" dirty="0">
                  <a:solidFill>
                    <a:srgbClr val="000000"/>
                  </a:solidFill>
                  <a:latin typeface="Arial" panose="020B0604020202020204" pitchFamily="34" charset="0"/>
                  <a:cs typeface="Arial"/>
                </a:rPr>
                <a:t>Safe for everyone to use</a:t>
              </a:r>
            </a:p>
          </p:txBody>
        </p:sp>
        <p:grpSp>
          <p:nvGrpSpPr>
            <p:cNvPr id="13" name="Group 9">
              <a:extLst>
                <a:ext uri="{FF2B5EF4-FFF2-40B4-BE49-F238E27FC236}">
                  <a16:creationId xmlns:a16="http://schemas.microsoft.com/office/drawing/2014/main" id="{89DB9023-80A8-EB7D-96C7-5560F60C8DDA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1716" y="2707"/>
              <a:ext cx="2329" cy="605"/>
              <a:chOff x="1716" y="1238"/>
              <a:chExt cx="2329" cy="605"/>
            </a:xfrm>
          </p:grpSpPr>
          <p:sp>
            <p:nvSpPr>
              <p:cNvPr id="14" name="AutoShape 7">
                <a:extLst>
                  <a:ext uri="{FF2B5EF4-FFF2-40B4-BE49-F238E27FC236}">
                    <a16:creationId xmlns:a16="http://schemas.microsoft.com/office/drawing/2014/main" id="{E05C72A9-619F-DA65-4BE0-96D121B8691C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735" y="533"/>
                <a:ext cx="291" cy="2329"/>
              </a:xfrm>
              <a:prstGeom prst="leftBracket">
                <a:avLst>
                  <a:gd name="adj" fmla="val 0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5" name="Line 8">
                <a:extLst>
                  <a:ext uri="{FF2B5EF4-FFF2-40B4-BE49-F238E27FC236}">
                    <a16:creationId xmlns:a16="http://schemas.microsoft.com/office/drawing/2014/main" id="{70E94084-7C79-90A1-A407-DF6F436CA5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1238"/>
                <a:ext cx="0" cy="31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p:grpSp>
      </p:grpSp>
      <p:sp>
        <p:nvSpPr>
          <p:cNvPr id="16" name="Rectangle 6">
            <a:extLst>
              <a:ext uri="{FF2B5EF4-FFF2-40B4-BE49-F238E27FC236}">
                <a16:creationId xmlns:a16="http://schemas.microsoft.com/office/drawing/2014/main" id="{323789EF-AC80-A29A-C8C9-471D4E5A8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0038" y="1401764"/>
            <a:ext cx="36215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rgbClr val="055477"/>
              </a:buClr>
              <a:defRPr/>
            </a:pP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/>
              </a:rPr>
              <a:t>Shared Language</a:t>
            </a:r>
          </a:p>
        </p:txBody>
      </p:sp>
    </p:spTree>
    <p:extLst>
      <p:ext uri="{BB962C8B-B14F-4D97-AF65-F5344CB8AC3E}">
        <p14:creationId xmlns:p14="http://schemas.microsoft.com/office/powerpoint/2010/main" val="291494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-914400"/>
            <a:ext cx="8534400" cy="2590799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Personality Traits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81200" y="1981200"/>
            <a:ext cx="83058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1800" dirty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75C5540-0275-4748-D585-4D96CF85C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5619750" y="4376739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chemeClr val="bg1">
                    <a:alpha val="50000"/>
                  </a:schemeClr>
                </a:outerShdw>
              </a:effectLst>
              <a:latin typeface="Arial Black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9FFBE8-BC1A-9860-892A-487886886A72}"/>
              </a:ext>
            </a:extLst>
          </p:cNvPr>
          <p:cNvSpPr txBox="1"/>
          <p:nvPr/>
        </p:nvSpPr>
        <p:spPr>
          <a:xfrm>
            <a:off x="685800" y="762000"/>
            <a:ext cx="9525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0070C0"/>
                </a:solidFill>
              </a:rPr>
              <a:t>Dr. William Marston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A8566EF5-4DBE-909F-AD0E-BDE0769E6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176776"/>
            <a:ext cx="6858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804863" lvl="1" indent="-347663">
              <a:buFontTx/>
              <a:buChar char="•"/>
              <a:defRPr/>
            </a:pPr>
            <a:r>
              <a:rPr lang="en-US" sz="240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Published in 1928   </a:t>
            </a:r>
          </a:p>
          <a:p>
            <a:pPr marL="804863" lvl="1" indent="-347663">
              <a:buFontTx/>
              <a:buChar char="•"/>
              <a:defRPr/>
            </a:pPr>
            <a:r>
              <a:rPr lang="en-US" sz="240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Interested in emotions evoked as people interact with environment</a:t>
            </a:r>
          </a:p>
          <a:p>
            <a:pPr marL="804863" lvl="1" indent="-347663">
              <a:buFontTx/>
              <a:buChar char="•"/>
              <a:defRPr/>
            </a:pPr>
            <a:r>
              <a:rPr lang="en-US" sz="240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Identified four “primary emotions” = D, I, S, C</a:t>
            </a:r>
          </a:p>
          <a:p>
            <a:pPr marL="804863" lvl="1" indent="-347663">
              <a:buFontTx/>
              <a:buChar char="•"/>
              <a:defRPr/>
            </a:pPr>
            <a:r>
              <a:rPr lang="en-US" sz="240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Believed understanding “normal” emotions would help people lead happier lives</a:t>
            </a:r>
          </a:p>
          <a:p>
            <a:pPr marL="804863" lvl="1" indent="-347663">
              <a:buFontTx/>
              <a:buChar char="•"/>
              <a:defRPr/>
            </a:pPr>
            <a:r>
              <a:rPr lang="en-US" sz="240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Marston’s research is the foundation for the DISC model</a:t>
            </a:r>
          </a:p>
        </p:txBody>
      </p:sp>
      <p:pic>
        <p:nvPicPr>
          <p:cNvPr id="3" name="Picture 17">
            <a:extLst>
              <a:ext uri="{FF2B5EF4-FFF2-40B4-BE49-F238E27FC236}">
                <a16:creationId xmlns:a16="http://schemas.microsoft.com/office/drawing/2014/main" id="{28F20661-EB2D-9E9D-0DA4-15E54EA11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0" y="2095500"/>
            <a:ext cx="3581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6E6B8C40-8232-3E78-B286-6620E59BC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275872"/>
            <a:ext cx="50292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br>
              <a:rPr lang="en-US" b="1" dirty="0">
                <a:solidFill>
                  <a:srgbClr val="800000"/>
                </a:solidFill>
                <a:latin typeface="Trebuchet MS"/>
                <a:cs typeface="Trebuchet MS"/>
              </a:rPr>
            </a:br>
            <a:r>
              <a:rPr lang="en-US" b="1" dirty="0">
                <a:solidFill>
                  <a:schemeClr val="tx2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    </a:t>
            </a:r>
            <a:r>
              <a:rPr lang="en-US" sz="2400" b="1" dirty="0">
                <a:solidFill>
                  <a:schemeClr val="tx2">
                    <a:lumMod val="65000"/>
                    <a:lumOff val="35000"/>
                  </a:schemeClr>
                </a:solidFill>
                <a:latin typeface="Trebuchet MS"/>
                <a:cs typeface="Trebuchet MS"/>
              </a:rPr>
              <a:t>“Emotions of Normal People”</a:t>
            </a:r>
          </a:p>
        </p:txBody>
      </p:sp>
    </p:spTree>
    <p:extLst>
      <p:ext uri="{BB962C8B-B14F-4D97-AF65-F5344CB8AC3E}">
        <p14:creationId xmlns:p14="http://schemas.microsoft.com/office/powerpoint/2010/main" val="58310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  <p:bldP spid="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321BEF0E-3739-28F3-F40E-03AF84FF2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7" y="0"/>
            <a:ext cx="12192000" cy="6858000"/>
          </a:xfrm>
          <a:prstGeom prst="rect">
            <a:avLst/>
          </a:prstGeom>
        </p:spPr>
      </p:pic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758045" y="400050"/>
            <a:ext cx="9918700" cy="9144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0070C0"/>
                </a:solidFill>
                <a:cs typeface="Trebuchet MS"/>
              </a:rPr>
              <a:t>Classic DISC Model (H.O. p 4)</a:t>
            </a:r>
          </a:p>
        </p:txBody>
      </p:sp>
      <p:sp>
        <p:nvSpPr>
          <p:cNvPr id="18436" name="Oval 3"/>
          <p:cNvSpPr>
            <a:spLocks noChangeArrowheads="1"/>
          </p:cNvSpPr>
          <p:nvPr/>
        </p:nvSpPr>
        <p:spPr bwMode="auto">
          <a:xfrm>
            <a:off x="4495800" y="2286000"/>
            <a:ext cx="3124200" cy="31242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437" name="Line 4"/>
          <p:cNvSpPr>
            <a:spLocks noChangeShapeType="1"/>
          </p:cNvSpPr>
          <p:nvPr/>
        </p:nvSpPr>
        <p:spPr bwMode="auto">
          <a:xfrm>
            <a:off x="6069013" y="2362200"/>
            <a:ext cx="0" cy="30480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438" name="Line 5"/>
          <p:cNvSpPr>
            <a:spLocks noChangeShapeType="1"/>
          </p:cNvSpPr>
          <p:nvPr/>
        </p:nvSpPr>
        <p:spPr bwMode="auto">
          <a:xfrm rot="5400000">
            <a:off x="6069013" y="2362200"/>
            <a:ext cx="0" cy="30480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99014" name="AutoShape 6"/>
          <p:cNvSpPr>
            <a:spLocks noChangeArrowheads="1"/>
          </p:cNvSpPr>
          <p:nvPr/>
        </p:nvSpPr>
        <p:spPr bwMode="auto">
          <a:xfrm>
            <a:off x="1809750" y="5730875"/>
            <a:ext cx="8629650" cy="442674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i="1" u="sng" dirty="0">
                <a:solidFill>
                  <a:srgbClr val="333333"/>
                </a:solidFill>
                <a:latin typeface="Arial"/>
                <a:cs typeface="Arial"/>
              </a:rPr>
              <a:t>Perceives</a:t>
            </a:r>
            <a:r>
              <a:rPr lang="en-US" sz="2000" b="1" dirty="0">
                <a:solidFill>
                  <a:srgbClr val="333333"/>
                </a:solidFill>
                <a:latin typeface="Arial"/>
                <a:cs typeface="Arial"/>
              </a:rPr>
              <a:t> favorable environment – so is Open and Accepting</a:t>
            </a:r>
            <a:endParaRPr lang="en-US" sz="2000" b="1" dirty="0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99016" name="Rectangle 8"/>
          <p:cNvSpPr>
            <a:spLocks noChangeArrowheads="1"/>
          </p:cNvSpPr>
          <p:nvPr/>
        </p:nvSpPr>
        <p:spPr bwMode="auto">
          <a:xfrm>
            <a:off x="2292350" y="2895600"/>
            <a:ext cx="197485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u="sng" dirty="0">
                <a:solidFill>
                  <a:srgbClr val="000000"/>
                </a:solidFill>
                <a:latin typeface="Arial"/>
                <a:cs typeface="Arial"/>
              </a:rPr>
              <a:t>Perceives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 less control, so integrates with an </a:t>
            </a: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Indirect Approach</a:t>
            </a:r>
          </a:p>
        </p:txBody>
      </p:sp>
      <p:sp>
        <p:nvSpPr>
          <p:cNvPr id="299020" name="Rectangle 12"/>
          <p:cNvSpPr>
            <a:spLocks noChangeArrowheads="1"/>
          </p:cNvSpPr>
          <p:nvPr/>
        </p:nvSpPr>
        <p:spPr bwMode="auto">
          <a:xfrm>
            <a:off x="7848601" y="2895600"/>
            <a:ext cx="196373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u="sng" dirty="0">
                <a:solidFill>
                  <a:srgbClr val="000000"/>
                </a:solidFill>
                <a:latin typeface="Arial"/>
                <a:cs typeface="Arial"/>
              </a:rPr>
              <a:t>Perceives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 more control, so initiates action  with a </a:t>
            </a: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Direct Approach</a:t>
            </a:r>
          </a:p>
        </p:txBody>
      </p:sp>
      <p:sp>
        <p:nvSpPr>
          <p:cNvPr id="299023" name="AutoShape 15"/>
          <p:cNvSpPr>
            <a:spLocks noChangeArrowheads="1"/>
          </p:cNvSpPr>
          <p:nvPr/>
        </p:nvSpPr>
        <p:spPr bwMode="auto">
          <a:xfrm>
            <a:off x="1553030" y="1447800"/>
            <a:ext cx="9114971" cy="442674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i="1" u="sng" dirty="0">
                <a:solidFill>
                  <a:srgbClr val="333333"/>
                </a:solidFill>
                <a:latin typeface="Arial"/>
                <a:cs typeface="Arial"/>
              </a:rPr>
              <a:t>Perceives</a:t>
            </a:r>
            <a:r>
              <a:rPr lang="en-US" sz="2000" b="1" dirty="0">
                <a:solidFill>
                  <a:srgbClr val="333333"/>
                </a:solidFill>
                <a:latin typeface="Arial"/>
                <a:cs typeface="Arial"/>
              </a:rPr>
              <a:t> unfavorable environment – so is Guarded and Questioning</a:t>
            </a:r>
            <a:endParaRPr lang="en-US" sz="2000" b="1" dirty="0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8443" name="Rectangle 16"/>
          <p:cNvSpPr>
            <a:spLocks noChangeArrowheads="1"/>
          </p:cNvSpPr>
          <p:nvPr/>
        </p:nvSpPr>
        <p:spPr bwMode="auto">
          <a:xfrm>
            <a:off x="1752600" y="647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33613" y="2320865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CC"/>
                </a:solidFill>
                <a:latin typeface="Arial"/>
                <a:cs typeface="Arial"/>
              </a:rPr>
              <a:t>C-Conscientious</a:t>
            </a:r>
          </a:p>
        </p:txBody>
      </p:sp>
      <p:sp>
        <p:nvSpPr>
          <p:cNvPr id="5" name="Rectangle 4"/>
          <p:cNvSpPr/>
          <p:nvPr/>
        </p:nvSpPr>
        <p:spPr>
          <a:xfrm>
            <a:off x="2438400" y="4876800"/>
            <a:ext cx="17956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8000"/>
                </a:solidFill>
                <a:latin typeface="Arial"/>
                <a:cs typeface="Arial"/>
              </a:rPr>
              <a:t>S-Steadiness</a:t>
            </a:r>
          </a:p>
        </p:txBody>
      </p:sp>
      <p:sp>
        <p:nvSpPr>
          <p:cNvPr id="6" name="Rectangle 5"/>
          <p:cNvSpPr/>
          <p:nvPr/>
        </p:nvSpPr>
        <p:spPr>
          <a:xfrm>
            <a:off x="8001001" y="2286000"/>
            <a:ext cx="18389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D-Dominance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8028354" y="4885035"/>
            <a:ext cx="17075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FC000"/>
                </a:solidFill>
                <a:latin typeface="Arial"/>
                <a:cs typeface="Arial"/>
              </a:rPr>
              <a:t>I-Influencing</a:t>
            </a:r>
          </a:p>
        </p:txBody>
      </p:sp>
    </p:spTree>
    <p:extLst>
      <p:ext uri="{BB962C8B-B14F-4D97-AF65-F5344CB8AC3E}">
        <p14:creationId xmlns:p14="http://schemas.microsoft.com/office/powerpoint/2010/main" val="93104837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16" grpId="0"/>
      <p:bldP spid="299020" grpId="0"/>
      <p:bldP spid="4" grpId="0"/>
      <p:bldP spid="5" grpId="0"/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93132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3BA35D9-0137-5238-4333-9867967BF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72867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1524000" y="261257"/>
            <a:ext cx="7391400" cy="849086"/>
          </a:xfrm>
        </p:spPr>
        <p:txBody>
          <a:bodyPr/>
          <a:lstStyle/>
          <a:p>
            <a:pPr marL="0" lvl="2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Dominance – High “D”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(H.O p 5)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0" y="1371600"/>
            <a:ext cx="9144000" cy="4724400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752600" y="1391098"/>
            <a:ext cx="8915400" cy="4704902"/>
          </a:xfrm>
        </p:spPr>
        <p:txBody>
          <a:bodyPr/>
          <a:lstStyle/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Goal: Control; Immediate </a:t>
            </a:r>
            <a:r>
              <a:rPr lang="en-US" altLang="en-US" sz="3200" b="1" u="sng" dirty="0"/>
              <a:t>BOLD</a:t>
            </a:r>
            <a:r>
              <a:rPr lang="en-US" altLang="en-US" sz="3200" b="1" dirty="0"/>
              <a:t> results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Fear: </a:t>
            </a:r>
            <a:r>
              <a:rPr lang="en-US" altLang="en-US" sz="3200" b="1" u="sng" dirty="0"/>
              <a:t>Loss</a:t>
            </a:r>
            <a:r>
              <a:rPr lang="en-US" altLang="en-US" sz="3200" b="1" dirty="0"/>
              <a:t> of control; being manipulated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Motivated by: Challenges and p</a:t>
            </a:r>
            <a:r>
              <a:rPr lang="en-US" altLang="en-US" sz="3200" b="1" u="sng" dirty="0"/>
              <a:t>rogress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Strengths: Risk takers, forceful, problem solvers, self assured 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 Pride: Always being </a:t>
            </a:r>
            <a:r>
              <a:rPr lang="en-US" altLang="en-US" sz="3200" b="1" u="sng" dirty="0"/>
              <a:t>influence point </a:t>
            </a:r>
            <a:r>
              <a:rPr lang="en-US" altLang="en-US" sz="3200" b="1" dirty="0"/>
              <a:t>in decisions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Under pressure: Lack of </a:t>
            </a:r>
            <a:r>
              <a:rPr lang="en-US" altLang="en-US" sz="3200" b="1" u="sng" dirty="0"/>
              <a:t>concern</a:t>
            </a:r>
            <a:r>
              <a:rPr lang="en-US" altLang="en-US" sz="3200" b="1" dirty="0"/>
              <a:t> for other’s feelings;  impatience</a:t>
            </a:r>
          </a:p>
          <a:p>
            <a:pPr marL="66675" lvl="1" indent="0">
              <a:spcAft>
                <a:spcPts val="0"/>
              </a:spcAft>
              <a:buNone/>
            </a:pPr>
            <a:endParaRPr lang="en-US" sz="22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5583299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E40E89B6-0572-6798-231E-F5A52ABF0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0233" y="197782"/>
            <a:ext cx="7772400" cy="990600"/>
          </a:xfrm>
        </p:spPr>
        <p:txBody>
          <a:bodyPr/>
          <a:lstStyle/>
          <a:p>
            <a:br>
              <a:rPr lang="en-US" dirty="0">
                <a:latin typeface="Georgia" charset="0"/>
                <a:ea typeface="ヒラギノ角ゴ ProN W6" charset="0"/>
                <a:cs typeface="ヒラギノ角ゴ ProN W6" charset="0"/>
                <a:sym typeface="Arial Bold" charset="0"/>
              </a:rPr>
            </a:br>
            <a:r>
              <a:rPr lang="en-US" sz="32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Arial Bold" charset="0"/>
              </a:rPr>
              <a:t>DISC Blends &amp; Presidents of USA  </a:t>
            </a:r>
            <a:br>
              <a:rPr lang="en-US" dirty="0">
                <a:latin typeface="Georgia" charset="0"/>
                <a:ea typeface="MS PGothic" charset="0"/>
                <a:cs typeface="MS PGothic" charset="0"/>
                <a:sym typeface="Arial Bold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143000"/>
            <a:ext cx="7772400" cy="5257800"/>
          </a:xfrm>
        </p:spPr>
        <p:txBody>
          <a:bodyPr/>
          <a:lstStyle/>
          <a:p>
            <a:pPr marL="39688">
              <a:buClr>
                <a:srgbClr val="800000"/>
              </a:buClr>
              <a:tabLst>
                <a:tab pos="508000" algn="l"/>
                <a:tab pos="3136900" algn="l"/>
                <a:tab pos="4610100" algn="l"/>
              </a:tabLst>
            </a:pPr>
            <a:r>
              <a:rPr lang="en-US" sz="1400" u="sng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DISC BLENDS</a:t>
            </a: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	       </a:t>
            </a:r>
            <a:r>
              <a:rPr lang="en-US" sz="1400" u="sng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Presidents of the United States</a:t>
            </a:r>
          </a:p>
          <a:p>
            <a:pPr marL="39688">
              <a:lnSpc>
                <a:spcPct val="110000"/>
              </a:lnSpc>
              <a:buClr>
                <a:srgbClr val="800000"/>
              </a:buClr>
              <a:tabLst>
                <a:tab pos="508000" algn="l"/>
                <a:tab pos="3136900" algn="l"/>
                <a:tab pos="4610100" algn="l"/>
              </a:tabLst>
            </a:pP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D </a:t>
            </a:r>
            <a:r>
              <a:rPr lang="mr-IN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–</a:t>
            </a: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 [Producer]	       Donald Trump, Lyndon Johnson </a:t>
            </a:r>
          </a:p>
          <a:p>
            <a:pPr marL="39688">
              <a:lnSpc>
                <a:spcPct val="110000"/>
              </a:lnSpc>
              <a:buClr>
                <a:srgbClr val="800000"/>
              </a:buClr>
              <a:tabLst>
                <a:tab pos="508000" algn="l"/>
                <a:tab pos="3136900" algn="l"/>
                <a:tab pos="4610100" algn="l"/>
              </a:tabLst>
            </a:pP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D/I - [Result-Driven]	       Andrew Jackson, George W. Bush, (#43)</a:t>
            </a:r>
          </a:p>
          <a:p>
            <a:pPr marL="39688">
              <a:lnSpc>
                <a:spcPct val="110000"/>
              </a:lnSpc>
              <a:buClr>
                <a:srgbClr val="800000"/>
              </a:buClr>
              <a:tabLst>
                <a:tab pos="508000" algn="l"/>
                <a:tab pos="3136900" algn="l"/>
                <a:tab pos="4610100" algn="l"/>
              </a:tabLst>
            </a:pP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D=I- [Dynamo]	       Franklin D. Roosevelt, Barack Obama</a:t>
            </a:r>
          </a:p>
          <a:p>
            <a:pPr marL="39688">
              <a:lnSpc>
                <a:spcPct val="110000"/>
              </a:lnSpc>
              <a:buClr>
                <a:srgbClr val="800000"/>
              </a:buClr>
              <a:tabLst>
                <a:tab pos="508000" algn="l"/>
                <a:tab pos="3136900" algn="l"/>
                <a:tab pos="4610100" algn="l"/>
              </a:tabLst>
            </a:pP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D/C </a:t>
            </a:r>
            <a:r>
              <a:rPr lang="mr-IN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–</a:t>
            </a: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 [Explorer]	       Harry Truman, </a:t>
            </a:r>
            <a:r>
              <a:rPr lang="en-US" sz="1400" dirty="0">
                <a:solidFill>
                  <a:srgbClr val="800000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Hillary Clinton* </a:t>
            </a:r>
          </a:p>
          <a:p>
            <a:pPr marL="39688">
              <a:lnSpc>
                <a:spcPct val="110000"/>
              </a:lnSpc>
              <a:buClr>
                <a:srgbClr val="800000"/>
              </a:buClr>
              <a:tabLst>
                <a:tab pos="508000" algn="l"/>
                <a:tab pos="3136900" algn="l"/>
                <a:tab pos="4610100" algn="l"/>
              </a:tabLst>
            </a:pP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I </a:t>
            </a:r>
            <a:r>
              <a:rPr lang="mr-IN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–</a:t>
            </a: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 [Networker]	       Bill Clinton</a:t>
            </a:r>
          </a:p>
          <a:p>
            <a:pPr marL="39688">
              <a:lnSpc>
                <a:spcPct val="110000"/>
              </a:lnSpc>
              <a:buClr>
                <a:srgbClr val="800000"/>
              </a:buClr>
              <a:tabLst>
                <a:tab pos="508000" algn="l"/>
                <a:tab pos="3136900" algn="l"/>
                <a:tab pos="4610100" algn="l"/>
              </a:tabLst>
            </a:pP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I/D </a:t>
            </a:r>
            <a:r>
              <a:rPr lang="mr-IN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–</a:t>
            </a: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 [Influencer]	       Ronald Reagan </a:t>
            </a:r>
          </a:p>
          <a:p>
            <a:pPr marL="39688">
              <a:lnSpc>
                <a:spcPct val="110000"/>
              </a:lnSpc>
              <a:buClr>
                <a:srgbClr val="800000"/>
              </a:buClr>
              <a:tabLst>
                <a:tab pos="508000" algn="l"/>
                <a:tab pos="3136900" algn="l"/>
                <a:tab pos="4610100" algn="l"/>
              </a:tabLst>
            </a:pP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I/S </a:t>
            </a:r>
            <a:r>
              <a:rPr lang="mr-IN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–</a:t>
            </a: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 [Coach]	       Dwight Eisenhower</a:t>
            </a:r>
          </a:p>
          <a:p>
            <a:pPr marL="39688">
              <a:lnSpc>
                <a:spcPct val="110000"/>
              </a:lnSpc>
              <a:buClr>
                <a:srgbClr val="800000"/>
              </a:buClr>
              <a:tabLst>
                <a:tab pos="508000" algn="l"/>
                <a:tab pos="3136900" algn="l"/>
                <a:tab pos="4610100" algn="l"/>
              </a:tabLst>
            </a:pP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I/C </a:t>
            </a:r>
            <a:r>
              <a:rPr lang="mr-IN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–</a:t>
            </a: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 [Assessor]	       John F Kennedy</a:t>
            </a:r>
          </a:p>
          <a:p>
            <a:pPr marL="39688">
              <a:lnSpc>
                <a:spcPct val="110000"/>
              </a:lnSpc>
              <a:buClr>
                <a:srgbClr val="800000"/>
              </a:buClr>
              <a:tabLst>
                <a:tab pos="508000" algn="l"/>
                <a:tab pos="3136900" algn="l"/>
                <a:tab pos="4610100" algn="l"/>
              </a:tabLst>
            </a:pP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S or S/C </a:t>
            </a:r>
            <a:r>
              <a:rPr lang="mr-IN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–</a:t>
            </a: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 [Planner]	       Gerald Ford</a:t>
            </a:r>
          </a:p>
          <a:p>
            <a:pPr marL="39688">
              <a:lnSpc>
                <a:spcPct val="110000"/>
              </a:lnSpc>
              <a:buClr>
                <a:srgbClr val="800000"/>
              </a:buClr>
              <a:tabLst>
                <a:tab pos="508000" algn="l"/>
                <a:tab pos="3136900" algn="l"/>
                <a:tab pos="4610100" algn="l"/>
              </a:tabLst>
            </a:pP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S/D- [Finisher]	       Ulysses S Grant</a:t>
            </a:r>
          </a:p>
          <a:p>
            <a:pPr marL="39688">
              <a:lnSpc>
                <a:spcPct val="110000"/>
              </a:lnSpc>
              <a:buClr>
                <a:srgbClr val="800000"/>
              </a:buClr>
              <a:tabLst>
                <a:tab pos="508000" algn="l"/>
                <a:tab pos="3136900" algn="l"/>
                <a:tab pos="4610100" algn="l"/>
              </a:tabLst>
            </a:pP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S/I- [Harmonizer]	       Abraham Lincoln</a:t>
            </a:r>
          </a:p>
          <a:p>
            <a:pPr marL="39688">
              <a:lnSpc>
                <a:spcPct val="110000"/>
              </a:lnSpc>
              <a:buClr>
                <a:srgbClr val="800000"/>
              </a:buClr>
              <a:tabLst>
                <a:tab pos="508000" algn="l"/>
                <a:tab pos="3136900" algn="l"/>
                <a:tab pos="4610100" algn="l"/>
              </a:tabLst>
            </a:pP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S/C/D </a:t>
            </a:r>
            <a:r>
              <a:rPr lang="mr-IN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–</a:t>
            </a: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 [Examiner, Validator]               George H. W. Bush (#41)	</a:t>
            </a:r>
          </a:p>
          <a:p>
            <a:pPr marL="39688">
              <a:lnSpc>
                <a:spcPct val="110000"/>
              </a:lnSpc>
              <a:buClr>
                <a:srgbClr val="800000"/>
              </a:buClr>
              <a:tabLst>
                <a:tab pos="508000" algn="l"/>
                <a:tab pos="3136900" algn="l"/>
                <a:tab pos="4610100" algn="l"/>
              </a:tabLst>
            </a:pP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C </a:t>
            </a:r>
            <a:r>
              <a:rPr lang="mr-IN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–</a:t>
            </a: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 [Fact Finder]  	       Calvin Coolidge	</a:t>
            </a:r>
          </a:p>
          <a:p>
            <a:pPr marL="39688">
              <a:lnSpc>
                <a:spcPct val="110000"/>
              </a:lnSpc>
              <a:buClr>
                <a:srgbClr val="800000"/>
              </a:buClr>
              <a:tabLst>
                <a:tab pos="508000" algn="l"/>
                <a:tab pos="3136900" algn="l"/>
                <a:tab pos="4610100" algn="l"/>
              </a:tabLst>
            </a:pP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C/D/S</a:t>
            </a:r>
            <a:r>
              <a:rPr lang="mr-IN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–</a:t>
            </a: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 [Formalist]	       Richard Nixon </a:t>
            </a:r>
          </a:p>
          <a:p>
            <a:pPr marL="39688">
              <a:lnSpc>
                <a:spcPct val="110000"/>
              </a:lnSpc>
              <a:buClr>
                <a:srgbClr val="800000"/>
              </a:buClr>
              <a:tabLst>
                <a:tab pos="508000" algn="l"/>
                <a:tab pos="3136900" algn="l"/>
                <a:tab pos="4610100" algn="l"/>
              </a:tabLst>
            </a:pP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C/S/I </a:t>
            </a:r>
            <a:r>
              <a:rPr lang="mr-IN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–</a:t>
            </a: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 [Technician]                                  Woodrow Wilson, Jimmy Carter</a:t>
            </a:r>
          </a:p>
          <a:p>
            <a:pPr marL="39688">
              <a:lnSpc>
                <a:spcPct val="50000"/>
              </a:lnSpc>
              <a:buClr>
                <a:srgbClr val="800000"/>
              </a:buClr>
              <a:tabLst>
                <a:tab pos="508000" algn="l"/>
                <a:tab pos="3136900" algn="l"/>
                <a:tab pos="4610100" algn="l"/>
              </a:tabLst>
            </a:pPr>
            <a:r>
              <a:rPr lang="en-US" sz="14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C=S -  [Diplomat]	       Thomas Jefferson </a:t>
            </a:r>
            <a:r>
              <a:rPr lang="en-US" dirty="0">
                <a:latin typeface="Times New Roman Bold" charset="0"/>
                <a:ea typeface="MS PGothic" charset="0"/>
                <a:cs typeface="MS PGothic" charset="0"/>
                <a:sym typeface="Times New Roman Bold" charset="0"/>
              </a:rPr>
              <a:t>	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38601" y="5867401"/>
            <a:ext cx="2508933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baseline="-25000" dirty="0">
                <a:solidFill>
                  <a:srgbClr val="800000"/>
                </a:solidFill>
                <a:latin typeface="Times New Roman" charset="0"/>
                <a:ea typeface="ＭＳ Ｐゴシック" charset="0"/>
              </a:rPr>
              <a:t>* Presidential candidate in 2016</a:t>
            </a:r>
          </a:p>
        </p:txBody>
      </p:sp>
    </p:spTree>
    <p:extLst>
      <p:ext uri="{BB962C8B-B14F-4D97-AF65-F5344CB8AC3E}">
        <p14:creationId xmlns:p14="http://schemas.microsoft.com/office/powerpoint/2010/main" val="13663504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0CDFE792-B5FA-93EF-1AB6-8209643FE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90600" y="262328"/>
            <a:ext cx="7772400" cy="533400"/>
          </a:xfrm>
        </p:spPr>
        <p:txBody>
          <a:bodyPr/>
          <a:lstStyle/>
          <a:p>
            <a:br>
              <a:rPr lang="en-US" sz="2400" b="1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Arial Bold" charset="0"/>
              </a:rPr>
            </a:br>
            <a:r>
              <a:rPr lang="en-US" sz="2400" b="1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Arial Bold" charset="0"/>
              </a:rPr>
              <a:t>DISC Blends &amp; WW II Generals &amp; Admirals</a:t>
            </a:r>
            <a:br>
              <a:rPr lang="en-US" sz="2400" b="1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Arial Bold" charset="0"/>
              </a:rPr>
            </a:br>
            <a:endParaRPr lang="en-US" sz="2400" dirty="0">
              <a:solidFill>
                <a:srgbClr val="081D58"/>
              </a:solidFill>
            </a:endParaRPr>
          </a:p>
        </p:txBody>
      </p:sp>
      <p:sp>
        <p:nvSpPr>
          <p:cNvPr id="8" name="Rectangle 14"/>
          <p:cNvSpPr>
            <a:spLocks noGrp="1"/>
          </p:cNvSpPr>
          <p:nvPr>
            <p:ph idx="1"/>
          </p:nvPr>
        </p:nvSpPr>
        <p:spPr bwMode="auto">
          <a:xfrm>
            <a:off x="1600200" y="991849"/>
            <a:ext cx="7772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39688" bIns="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u="sng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DISC BLENDS	      (G) Generals, (A) Admirals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D </a:t>
            </a:r>
            <a:r>
              <a:rPr lang="mr-IN" sz="1600" b="1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–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 [Producer]	       (G) Bernard Montgomery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D/I - [Result-Driven]	       (G) George S. Patton Jr. 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D=I	 - [Dynamo]	       (G) Douglas MacArthur 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D/C </a:t>
            </a:r>
            <a:r>
              <a:rPr lang="mr-IN" sz="1600" b="1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–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 [Explorer]	       (A) Ernest King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I </a:t>
            </a:r>
            <a:r>
              <a:rPr lang="mr-IN" sz="1600" b="1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–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 [Networker]	       (A) John McCain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I/D </a:t>
            </a:r>
            <a:r>
              <a:rPr lang="mr-IN" sz="1600" b="1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–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cs typeface="MS PGothic" charset="0"/>
                <a:sym typeface="Times New Roman Bold" charset="0"/>
              </a:rPr>
              <a:t> [Influencer]	       (A) William </a:t>
            </a:r>
            <a:r>
              <a:rPr lang="ja-JP" altLang="en-US" sz="1600" b="1" dirty="0">
                <a:solidFill>
                  <a:schemeClr val="bg2"/>
                </a:solidFill>
                <a:latin typeface="Arial" charset="0"/>
                <a:cs typeface="MS PGothic" charset="0"/>
                <a:sym typeface="Times New Roman Bold" charset="0"/>
              </a:rPr>
              <a:t>“</a:t>
            </a:r>
            <a:r>
              <a:rPr lang="en-US" altLang="ja-JP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Bull</a:t>
            </a:r>
            <a:r>
              <a:rPr lang="ja-JP" altLang="en-US" sz="1600" b="1" dirty="0">
                <a:solidFill>
                  <a:schemeClr val="bg2"/>
                </a:solidFill>
                <a:latin typeface="Arial" charset="0"/>
                <a:cs typeface="MS PGothic" charset="0"/>
                <a:sym typeface="Times New Roman Bold" charset="0"/>
              </a:rPr>
              <a:t>”</a:t>
            </a:r>
            <a:r>
              <a:rPr lang="en-US" altLang="ja-JP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Halsey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I/S - [Coach, Encourager]	       (G) Dwight Eisenhower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I/C - [Assessor]	       (A) </a:t>
            </a:r>
            <a:r>
              <a:rPr lang="en-US" sz="1600" b="1" dirty="0" err="1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Arleigh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</a:t>
            </a:r>
            <a:r>
              <a:rPr lang="ja-JP" altLang="en-US" sz="1600" b="1" dirty="0">
                <a:solidFill>
                  <a:schemeClr val="bg2"/>
                </a:solidFill>
                <a:latin typeface="Arial" charset="0"/>
                <a:cs typeface="MS PGothic" charset="0"/>
                <a:sym typeface="Times New Roman Bold" charset="0"/>
              </a:rPr>
              <a:t>“</a:t>
            </a:r>
            <a:r>
              <a:rPr lang="en-US" altLang="ja-JP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31 knot</a:t>
            </a:r>
            <a:r>
              <a:rPr lang="ja-JP" altLang="en-US" sz="1600" b="1" dirty="0">
                <a:solidFill>
                  <a:schemeClr val="bg2"/>
                </a:solidFill>
                <a:latin typeface="Arial" charset="0"/>
                <a:cs typeface="MS PGothic" charset="0"/>
                <a:sym typeface="Times New Roman Bold" charset="0"/>
              </a:rPr>
              <a:t>”</a:t>
            </a:r>
            <a:r>
              <a:rPr lang="en-US" altLang="ja-JP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Burke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S or S/C </a:t>
            </a:r>
            <a:r>
              <a:rPr lang="mr-IN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–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[Planner]	       (A) Raymond Spruance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S/D/C- [Finisher]	       (A) Marc </a:t>
            </a:r>
            <a:r>
              <a:rPr lang="ja-JP" altLang="en-US" sz="1600" b="1" dirty="0">
                <a:solidFill>
                  <a:schemeClr val="bg2"/>
                </a:solidFill>
                <a:latin typeface="Arial" charset="0"/>
                <a:cs typeface="MS PGothic" charset="0"/>
                <a:sym typeface="Times New Roman Bold" charset="0"/>
              </a:rPr>
              <a:t>“</a:t>
            </a:r>
            <a:r>
              <a:rPr lang="en-US" altLang="ja-JP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Pete</a:t>
            </a:r>
            <a:r>
              <a:rPr lang="ja-JP" altLang="en-US" sz="1600" b="1" dirty="0">
                <a:solidFill>
                  <a:schemeClr val="bg2"/>
                </a:solidFill>
                <a:latin typeface="Arial" charset="0"/>
                <a:cs typeface="MS PGothic" charset="0"/>
                <a:sym typeface="Times New Roman Bold" charset="0"/>
              </a:rPr>
              <a:t>”</a:t>
            </a:r>
            <a:r>
              <a:rPr lang="en-US" altLang="ja-JP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</a:t>
            </a:r>
            <a:r>
              <a:rPr lang="en-US" altLang="ja-JP" sz="1600" b="1" dirty="0" err="1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Mitscher</a:t>
            </a:r>
            <a:endParaRPr lang="en-US" altLang="ja-JP" sz="1600" b="1" dirty="0">
              <a:solidFill>
                <a:schemeClr val="bg2"/>
              </a:solidFill>
              <a:latin typeface="Times New Roman Bold" charset="0"/>
              <a:sym typeface="Times New Roman Bold" charset="0"/>
            </a:endParaRP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S/I	- [Harmonizer]	       (A) Chester Nimitz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S/C/D </a:t>
            </a:r>
            <a:r>
              <a:rPr lang="mr-IN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–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[Examiner, Validator]                (G) George C Marshall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S/I/C – [Practitioner]	       (G) Harold Alexander		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C or C/S </a:t>
            </a:r>
            <a:r>
              <a:rPr lang="mr-IN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–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[Fact Finder]                           (G) Omar Nelson Bradley	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C/D/S </a:t>
            </a:r>
            <a:r>
              <a:rPr lang="mr-IN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–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[Formalist]	       (G) Walter </a:t>
            </a:r>
            <a:r>
              <a:rPr lang="en-US" sz="1600" b="1" dirty="0" err="1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Bedell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Smith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C/D  </a:t>
            </a:r>
            <a:r>
              <a:rPr lang="mr-IN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–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 [Technician]	       (G) Alan Brooke </a:t>
            </a: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dirty="0">
                <a:solidFill>
                  <a:srgbClr val="081D58"/>
                </a:solidFill>
                <a:latin typeface="Georgia" charset="0"/>
                <a:ea typeface="MS PGothic" charset="0"/>
                <a:cs typeface="MS PGothic" charset="0"/>
                <a:sym typeface="Times New Roman Bold" charset="0"/>
              </a:rPr>
              <a:t>C=S -  [Diplomat]	       (G) </a:t>
            </a:r>
            <a:r>
              <a:rPr lang="en-US" sz="1600" b="1" dirty="0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Freddie de </a:t>
            </a:r>
            <a:r>
              <a:rPr lang="en-US" sz="1600" b="1" dirty="0" err="1">
                <a:solidFill>
                  <a:schemeClr val="bg2"/>
                </a:solidFill>
                <a:latin typeface="Times New Roman Bold" charset="0"/>
                <a:sym typeface="Times New Roman Bold" charset="0"/>
              </a:rPr>
              <a:t>Guingand</a:t>
            </a:r>
            <a:endParaRPr lang="en-US" sz="1600" b="1" dirty="0">
              <a:solidFill>
                <a:schemeClr val="bg2"/>
              </a:solidFill>
              <a:latin typeface="Times New Roman Bold" charset="0"/>
              <a:sym typeface="Times New Roman Bold" charset="0"/>
            </a:endParaRPr>
          </a:p>
          <a:p>
            <a:pPr marL="0" indent="0"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1600" dirty="0">
                <a:solidFill>
                  <a:srgbClr val="081D58"/>
                </a:solidFill>
                <a:latin typeface="Times New Roman Bold" charset="0"/>
                <a:sym typeface="Times New Roman Bold" charset="0"/>
              </a:rPr>
              <a:t>		       </a:t>
            </a:r>
            <a:r>
              <a:rPr lang="en-US" sz="1600" dirty="0">
                <a:solidFill>
                  <a:srgbClr val="081D58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5722018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95785CD0-277A-0BFD-D29B-C714B4685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1188422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  <a:sym typeface="Arial Bold" charset="0"/>
              </a:rPr>
              <a:t>Popular Models – Charlie Brown</a:t>
            </a:r>
            <a:endParaRPr lang="en-US" sz="4000" b="1" dirty="0">
              <a:solidFill>
                <a:srgbClr val="0070C0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52600" y="1896308"/>
            <a:ext cx="8915400" cy="5571292"/>
          </a:xfrm>
        </p:spPr>
        <p:txBody>
          <a:bodyPr/>
          <a:lstStyle/>
          <a:p>
            <a:pPr marL="0" indent="0">
              <a:buClrTx/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2400" b="1" dirty="0">
                <a:solidFill>
                  <a:srgbClr val="800000"/>
                </a:solidFill>
                <a:latin typeface="Georgia" charset="0"/>
                <a:cs typeface="MS PGothic" charset="0"/>
                <a:sym typeface="Times New Roman Bold" charset="0"/>
              </a:rPr>
              <a:t> </a:t>
            </a:r>
          </a:p>
          <a:p>
            <a:pPr marL="0" indent="0">
              <a:lnSpc>
                <a:spcPct val="140000"/>
              </a:lnSpc>
              <a:buClrTx/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2800" b="1" dirty="0">
                <a:solidFill>
                  <a:schemeClr val="accent4">
                    <a:lumMod val="25000"/>
                  </a:schemeClr>
                </a:solidFill>
                <a:effectLst/>
                <a:latin typeface="Georgia" charset="0"/>
                <a:cs typeface="MS PGothic" charset="0"/>
                <a:sym typeface="Times New Roman Bold" charset="0"/>
              </a:rPr>
              <a:t>         Lucy			D</a:t>
            </a:r>
          </a:p>
          <a:p>
            <a:pPr marL="0" indent="0">
              <a:lnSpc>
                <a:spcPct val="140000"/>
              </a:lnSpc>
              <a:buClrTx/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2800" b="1" dirty="0">
                <a:solidFill>
                  <a:schemeClr val="accent4">
                    <a:lumMod val="25000"/>
                  </a:schemeClr>
                </a:solidFill>
                <a:effectLst/>
                <a:latin typeface="Georgia" charset="0"/>
                <a:cs typeface="MS PGothic" charset="0"/>
                <a:sym typeface="Times New Roman Bold" charset="0"/>
              </a:rPr>
              <a:t>         Sally 			I</a:t>
            </a:r>
          </a:p>
          <a:p>
            <a:pPr marL="0" indent="0">
              <a:lnSpc>
                <a:spcPct val="140000"/>
              </a:lnSpc>
              <a:buClrTx/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2800" b="1" dirty="0">
                <a:solidFill>
                  <a:schemeClr val="accent4">
                    <a:lumMod val="25000"/>
                  </a:schemeClr>
                </a:solidFill>
                <a:effectLst/>
                <a:latin typeface="Georgia" charset="0"/>
                <a:cs typeface="MS PGothic" charset="0"/>
                <a:sym typeface="Times New Roman Bold" charset="0"/>
              </a:rPr>
              <a:t>         Charlie 			S</a:t>
            </a:r>
          </a:p>
          <a:p>
            <a:pPr marL="0" indent="0">
              <a:lnSpc>
                <a:spcPct val="140000"/>
              </a:lnSpc>
              <a:buClrTx/>
              <a:buNone/>
              <a:tabLst>
                <a:tab pos="508000" algn="l"/>
                <a:tab pos="3136900" algn="l"/>
                <a:tab pos="4610100" algn="l"/>
              </a:tabLst>
            </a:pPr>
            <a:r>
              <a:rPr lang="en-US" sz="2800" b="1" dirty="0">
                <a:solidFill>
                  <a:schemeClr val="accent4">
                    <a:lumMod val="25000"/>
                  </a:schemeClr>
                </a:solidFill>
                <a:effectLst/>
                <a:latin typeface="Georgia" charset="0"/>
                <a:cs typeface="MS PGothic" charset="0"/>
                <a:sym typeface="Times New Roman Bold" charset="0"/>
              </a:rPr>
              <a:t>         Schroeder 			C</a:t>
            </a:r>
          </a:p>
        </p:txBody>
      </p:sp>
    </p:spTree>
    <p:extLst>
      <p:ext uri="{BB962C8B-B14F-4D97-AF65-F5344CB8AC3E}">
        <p14:creationId xmlns:p14="http://schemas.microsoft.com/office/powerpoint/2010/main" val="31384146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65DF4FCE-E1EF-9896-E044-79CB73813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12386" name="Rectangle 2"/>
          <p:cNvSpPr>
            <a:spLocks noChangeArrowheads="1"/>
          </p:cNvSpPr>
          <p:nvPr/>
        </p:nvSpPr>
        <p:spPr bwMode="auto">
          <a:xfrm>
            <a:off x="1066800" y="553998"/>
            <a:ext cx="8397875" cy="8589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>
              <a:defRPr/>
            </a:pPr>
            <a:b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/>
              </a:rPr>
            </a:br>
            <a:r>
              <a:rPr lang="en-US" sz="2400" b="1" dirty="0">
                <a:solidFill>
                  <a:srgbClr val="0070C0"/>
                </a:solidFill>
                <a:latin typeface="Arial" charset="0"/>
                <a:cs typeface="Arial"/>
              </a:rPr>
              <a:t>P. 30  </a:t>
            </a:r>
            <a:r>
              <a:rPr lang="en-US" sz="2800" b="1" dirty="0">
                <a:solidFill>
                  <a:srgbClr val="0070C0"/>
                </a:solidFill>
                <a:latin typeface="Arial"/>
                <a:cs typeface="Arial"/>
              </a:rPr>
              <a:t>DISC Blends &amp; Biblical Characters  </a:t>
            </a:r>
            <a:b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endParaRPr lang="en-US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2209800" y="1412920"/>
            <a:ext cx="8159750" cy="544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u="sng" dirty="0">
                <a:solidFill>
                  <a:srgbClr val="363636"/>
                </a:solidFill>
                <a:latin typeface="Arial"/>
                <a:cs typeface="Arial"/>
              </a:rPr>
              <a:t>DISC BLENDS	      BIBLICAL CHARACTERS</a:t>
            </a:r>
            <a:endParaRPr lang="en-US" b="1" dirty="0">
              <a:solidFill>
                <a:srgbClr val="363636"/>
              </a:solidFill>
              <a:latin typeface="Arial"/>
              <a:cs typeface="Arial"/>
            </a:endParaRP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363636"/>
                </a:solidFill>
                <a:latin typeface="Arial"/>
                <a:cs typeface="Arial"/>
              </a:rPr>
              <a:t>Primary D – [Producer]	       SOLOMON, RAHAB*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363636"/>
                </a:solidFill>
                <a:latin typeface="Arial"/>
                <a:cs typeface="Arial"/>
              </a:rPr>
              <a:t>D/I – [Result-Driven]	       JOSHUA, SARAH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363636"/>
                </a:solidFill>
                <a:latin typeface="Arial"/>
                <a:cs typeface="Arial"/>
              </a:rPr>
              <a:t>D=I	 - [Dynamo]	       APOLLOS, STEPHEN,</a:t>
            </a:r>
            <a:r>
              <a:rPr lang="en-US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363636"/>
                </a:solidFill>
                <a:latin typeface="Arial"/>
                <a:cs typeface="Arial"/>
              </a:rPr>
              <a:t>LYDIA*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363636"/>
                </a:solidFill>
                <a:latin typeface="Arial"/>
                <a:cs typeface="Arial"/>
              </a:rPr>
              <a:t>D/C or C/D – [Explorer]	       PAUL, MICHAL*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363636"/>
                </a:solidFill>
                <a:latin typeface="Arial"/>
                <a:cs typeface="Arial"/>
              </a:rPr>
              <a:t>Primary I – [Networker]	       AARON, KING SAUL  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363636"/>
                </a:solidFill>
                <a:latin typeface="Arial"/>
                <a:cs typeface="Arial"/>
              </a:rPr>
              <a:t>I/D – [Influencer]	       PETER, REBEKAH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363636"/>
                </a:solidFill>
                <a:latin typeface="Arial"/>
                <a:cs typeface="Arial"/>
              </a:rPr>
              <a:t>I/S – [Coach]	       BARNABAS, ABIGAIL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363636"/>
                </a:solidFill>
                <a:latin typeface="Arial"/>
                <a:cs typeface="Arial"/>
              </a:rPr>
              <a:t>I/C – [Assessor]	       DAVID, MARY MAGDALENE* 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363636"/>
                </a:solidFill>
                <a:latin typeface="Arial"/>
                <a:cs typeface="Arial"/>
              </a:rPr>
              <a:t>Primary S or S/C – [Planner]       ISSAC, DORCAS*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363636"/>
                </a:solidFill>
                <a:latin typeface="Arial"/>
                <a:cs typeface="Arial"/>
              </a:rPr>
              <a:t>S/D	- [Finisher]	       NEHEMIAH, MARTHA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363636"/>
                </a:solidFill>
                <a:latin typeface="Arial"/>
                <a:cs typeface="Arial"/>
              </a:rPr>
              <a:t>S/I	- [Harmonizer]	       ABRAHAM, HANNAH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S/C/D – [Examiner]	       JACOB, </a:t>
            </a:r>
            <a:r>
              <a:rPr lang="en-US" b="1" dirty="0">
                <a:solidFill>
                  <a:srgbClr val="363636"/>
                </a:solidFill>
                <a:latin typeface="Arial"/>
                <a:cs typeface="Arial"/>
              </a:rPr>
              <a:t>JAMES [ACTS 15], ANNA*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000000">
                    <a:lumMod val="25000"/>
                  </a:srgbClr>
                </a:solidFill>
                <a:latin typeface="Arial"/>
                <a:cs typeface="Arial"/>
              </a:rPr>
              <a:t>Primary C or C/S –[Fact Finder]  LUKE, ESTHER	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000000">
                    <a:lumMod val="25000"/>
                  </a:srgbClr>
                </a:solidFill>
                <a:latin typeface="Arial"/>
                <a:cs typeface="Arial"/>
              </a:rPr>
              <a:t>C/S/D – [Formalist]	       MOSES,  THOMAS, NAOMI* 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000000">
                    <a:lumMod val="25000"/>
                  </a:srgbClr>
                </a:solidFill>
                <a:latin typeface="Arial"/>
                <a:cs typeface="Arial"/>
              </a:rPr>
              <a:t>C/S/I – [Technician]	       ELIJAH, DEBORAH*, RUTH* 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000000">
                    <a:lumMod val="25000"/>
                  </a:srgbClr>
                </a:solidFill>
                <a:latin typeface="Arial"/>
                <a:cs typeface="Arial"/>
              </a:rPr>
              <a:t>C = S – [Diplomat]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	       </a:t>
            </a:r>
            <a:r>
              <a:rPr lang="en-US" b="1" dirty="0">
                <a:solidFill>
                  <a:srgbClr val="363636"/>
                </a:solidFill>
                <a:latin typeface="Arial"/>
                <a:cs typeface="Arial"/>
              </a:rPr>
              <a:t>JOHN, MARY (mother of Jesus) 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	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	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1524000" y="2514600"/>
            <a:ext cx="9143999" cy="381000"/>
          </a:xfrm>
          <a:prstGeom prst="ellips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baseline="-25000">
              <a:solidFill>
                <a:srgbClr val="FFFFFF"/>
              </a:solidFill>
              <a:latin typeface="Times New Roman" charset="0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398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dirty="0">
                <a:solidFill>
                  <a:srgbClr val="FFFFFF"/>
                </a:solidFill>
                <a:latin typeface="Arial"/>
              </a:rPr>
              <a:t>Biblical Behavioral Assessment</a:t>
            </a:r>
          </a:p>
        </p:txBody>
      </p:sp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-1"/>
            <a:ext cx="9144000" cy="1060451"/>
          </a:xfrm>
          <a:solidFill>
            <a:srgbClr val="C00000"/>
          </a:solidFill>
        </p:spPr>
        <p:txBody>
          <a:bodyPr/>
          <a:lstStyle/>
          <a:p>
            <a:r>
              <a:rPr lang="en-US" altLang="en-US" b="1" dirty="0">
                <a:solidFill>
                  <a:schemeClr val="bg1"/>
                </a:solidFill>
              </a:rPr>
              <a:t>16 Behavioral Pattern Blends</a:t>
            </a:r>
          </a:p>
        </p:txBody>
      </p:sp>
      <p:pic>
        <p:nvPicPr>
          <p:cNvPr id="222211" name="Picture 3" descr="DEVELOPER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638" y="1747838"/>
            <a:ext cx="855662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12" name="Picture 4" descr="PROMOTER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1" y="1743075"/>
            <a:ext cx="855663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13" name="Picture 5" descr="SPECIALIST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1" y="1738313"/>
            <a:ext cx="855663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14" name="Picture 6" descr="RESULT-ORIENTED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1" y="2967038"/>
            <a:ext cx="855663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15" name="Picture 7" descr="PERSUADER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13" y="2967038"/>
            <a:ext cx="855662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16" name="Picture 8" descr="ACHIEVER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2957514"/>
            <a:ext cx="876300" cy="10128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17" name="Picture 9" descr="OBJECTIVE THINKER"/>
          <p:cNvPicPr preferRelativeResize="0"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1738313"/>
            <a:ext cx="855663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18" name="Picture 10" descr="INSPIRATIONAL"/>
          <p:cNvPicPr preferRelativeResize="0"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1" y="4181475"/>
            <a:ext cx="855663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19" name="Picture 11" descr="COUNSELOR"/>
          <p:cNvPicPr preferRelativeResize="0"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1" y="4181475"/>
            <a:ext cx="855663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20" name="Picture 12" descr="AGENT"/>
          <p:cNvPicPr preferRelativeResize="0"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863" y="4181475"/>
            <a:ext cx="855662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21" name="Picture 13" descr="PERFECTIONIST"/>
          <p:cNvPicPr preferRelativeResize="0"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2962275"/>
            <a:ext cx="855662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22" name="Picture 14" descr="CREATIVE"/>
          <p:cNvPicPr preferRelativeResize="0"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463" y="5410200"/>
            <a:ext cx="855662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23" name="Picture 15" descr="APPRAISER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1" y="5410200"/>
            <a:ext cx="855663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24" name="Picture 16" descr="INVESTIGATOR"/>
          <p:cNvPicPr preferRelativeResize="0"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863" y="5410200"/>
            <a:ext cx="855662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25" name="Picture 17" descr="PRACTITIONER"/>
          <p:cNvPicPr preferRelativeResize="0"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1" y="4186238"/>
            <a:ext cx="855663" cy="9906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2226" name="Text Box 18"/>
          <p:cNvSpPr txBox="1">
            <a:spLocks noChangeArrowheads="1"/>
          </p:cNvSpPr>
          <p:nvPr/>
        </p:nvSpPr>
        <p:spPr bwMode="auto">
          <a:xfrm>
            <a:off x="2667000" y="1062039"/>
            <a:ext cx="7467600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30000"/>
              </a:spcAft>
              <a:defRPr/>
            </a:pPr>
            <a:r>
              <a:rPr lang="en-US" altLang="en-US" sz="3200" b="1" dirty="0">
                <a:solidFill>
                  <a:srgbClr val="00CC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  <a:r>
              <a:rPr lang="en-US" altLang="en-US" sz="3200" b="1" dirty="0">
                <a:solidFill>
                  <a:srgbClr val="00CC66"/>
                </a:solidFill>
                <a:latin typeface="Arial" panose="020B0604020202020204" pitchFamily="34" charset="0"/>
              </a:rPr>
              <a:t>            </a:t>
            </a:r>
            <a:r>
              <a:rPr lang="en-US" altLang="en-US" sz="3200" b="1" dirty="0">
                <a:solidFill>
                  <a:srgbClr val="FFFF00"/>
                </a:solidFill>
                <a:latin typeface="Arial" panose="020B0604020202020204" pitchFamily="34" charset="0"/>
              </a:rPr>
              <a:t>I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            </a:t>
            </a:r>
            <a:r>
              <a:rPr lang="en-US" altLang="en-US" sz="3200" b="1" dirty="0">
                <a:solidFill>
                  <a:srgbClr val="00B050"/>
                </a:solidFill>
                <a:latin typeface="Arial" panose="020B0604020202020204" pitchFamily="34" charset="0"/>
              </a:rPr>
              <a:t>S</a:t>
            </a:r>
            <a:r>
              <a:rPr lang="en-US" altLang="en-US" sz="3200" b="1" dirty="0">
                <a:solidFill>
                  <a:srgbClr val="33CCFF"/>
                </a:solidFill>
                <a:latin typeface="Arial" panose="020B0604020202020204" pitchFamily="34" charset="0"/>
              </a:rPr>
              <a:t>           </a:t>
            </a: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222227" name="Text Box 19"/>
          <p:cNvSpPr txBox="1">
            <a:spLocks noChangeArrowheads="1"/>
          </p:cNvSpPr>
          <p:nvPr/>
        </p:nvSpPr>
        <p:spPr bwMode="auto">
          <a:xfrm>
            <a:off x="8067675" y="1500189"/>
            <a:ext cx="16779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Fact Finder</a:t>
            </a:r>
          </a:p>
        </p:txBody>
      </p:sp>
      <p:sp>
        <p:nvSpPr>
          <p:cNvPr id="222228" name="Text Box 20"/>
          <p:cNvSpPr txBox="1">
            <a:spLocks noChangeArrowheads="1"/>
          </p:cNvSpPr>
          <p:nvPr/>
        </p:nvSpPr>
        <p:spPr bwMode="auto">
          <a:xfrm>
            <a:off x="3443289" y="2720975"/>
            <a:ext cx="1538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Results-Driven</a:t>
            </a:r>
          </a:p>
        </p:txBody>
      </p:sp>
      <p:sp>
        <p:nvSpPr>
          <p:cNvPr id="222229" name="Text Box 21"/>
          <p:cNvSpPr txBox="1">
            <a:spLocks noChangeArrowheads="1"/>
          </p:cNvSpPr>
          <p:nvPr/>
        </p:nvSpPr>
        <p:spPr bwMode="auto">
          <a:xfrm>
            <a:off x="3548064" y="3935414"/>
            <a:ext cx="12668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   Dynamo</a:t>
            </a:r>
          </a:p>
        </p:txBody>
      </p:sp>
      <p:sp>
        <p:nvSpPr>
          <p:cNvPr id="222230" name="Text Box 22"/>
          <p:cNvSpPr txBox="1">
            <a:spLocks noChangeArrowheads="1"/>
          </p:cNvSpPr>
          <p:nvPr/>
        </p:nvSpPr>
        <p:spPr bwMode="auto">
          <a:xfrm>
            <a:off x="3676651" y="5164139"/>
            <a:ext cx="9064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Explorer</a:t>
            </a:r>
          </a:p>
        </p:txBody>
      </p:sp>
      <p:sp>
        <p:nvSpPr>
          <p:cNvPr id="222231" name="Text Box 23"/>
          <p:cNvSpPr txBox="1">
            <a:spLocks noChangeArrowheads="1"/>
          </p:cNvSpPr>
          <p:nvPr/>
        </p:nvSpPr>
        <p:spPr bwMode="auto">
          <a:xfrm>
            <a:off x="5205413" y="1497014"/>
            <a:ext cx="996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Networker</a:t>
            </a:r>
          </a:p>
        </p:txBody>
      </p:sp>
      <p:sp>
        <p:nvSpPr>
          <p:cNvPr id="222232" name="Text Box 24"/>
          <p:cNvSpPr txBox="1">
            <a:spLocks noChangeArrowheads="1"/>
          </p:cNvSpPr>
          <p:nvPr/>
        </p:nvSpPr>
        <p:spPr bwMode="auto">
          <a:xfrm>
            <a:off x="5191125" y="2720975"/>
            <a:ext cx="10747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Influencer</a:t>
            </a:r>
          </a:p>
        </p:txBody>
      </p:sp>
      <p:sp>
        <p:nvSpPr>
          <p:cNvPr id="222233" name="Text Box 25"/>
          <p:cNvSpPr txBox="1">
            <a:spLocks noChangeArrowheads="1"/>
          </p:cNvSpPr>
          <p:nvPr/>
        </p:nvSpPr>
        <p:spPr bwMode="auto">
          <a:xfrm>
            <a:off x="5176839" y="3935414"/>
            <a:ext cx="10874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  Coach</a:t>
            </a:r>
          </a:p>
        </p:txBody>
      </p:sp>
      <p:sp>
        <p:nvSpPr>
          <p:cNvPr id="222234" name="Text Box 26"/>
          <p:cNvSpPr txBox="1">
            <a:spLocks noChangeArrowheads="1"/>
          </p:cNvSpPr>
          <p:nvPr/>
        </p:nvSpPr>
        <p:spPr bwMode="auto">
          <a:xfrm>
            <a:off x="5186364" y="5172075"/>
            <a:ext cx="9794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Assessor</a:t>
            </a:r>
          </a:p>
        </p:txBody>
      </p:sp>
      <p:sp>
        <p:nvSpPr>
          <p:cNvPr id="222235" name="Text Box 27"/>
          <p:cNvSpPr txBox="1">
            <a:spLocks noChangeArrowheads="1"/>
          </p:cNvSpPr>
          <p:nvPr/>
        </p:nvSpPr>
        <p:spPr bwMode="auto">
          <a:xfrm>
            <a:off x="6858001" y="1497014"/>
            <a:ext cx="1038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 Planner</a:t>
            </a:r>
          </a:p>
        </p:txBody>
      </p:sp>
      <p:sp>
        <p:nvSpPr>
          <p:cNvPr id="222236" name="Text Box 28"/>
          <p:cNvSpPr txBox="1">
            <a:spLocks noChangeArrowheads="1"/>
          </p:cNvSpPr>
          <p:nvPr/>
        </p:nvSpPr>
        <p:spPr bwMode="auto">
          <a:xfrm>
            <a:off x="6867526" y="2720975"/>
            <a:ext cx="9572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Finisher</a:t>
            </a:r>
          </a:p>
        </p:txBody>
      </p:sp>
      <p:sp>
        <p:nvSpPr>
          <p:cNvPr id="222237" name="Text Box 29"/>
          <p:cNvSpPr txBox="1">
            <a:spLocks noChangeArrowheads="1"/>
          </p:cNvSpPr>
          <p:nvPr/>
        </p:nvSpPr>
        <p:spPr bwMode="auto">
          <a:xfrm>
            <a:off x="6688138" y="3940176"/>
            <a:ext cx="11366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 Harmonizer</a:t>
            </a:r>
          </a:p>
        </p:txBody>
      </p:sp>
      <p:sp>
        <p:nvSpPr>
          <p:cNvPr id="222238" name="Text Box 30"/>
          <p:cNvSpPr txBox="1">
            <a:spLocks noChangeArrowheads="1"/>
          </p:cNvSpPr>
          <p:nvPr/>
        </p:nvSpPr>
        <p:spPr bwMode="auto">
          <a:xfrm>
            <a:off x="6781800" y="5173664"/>
            <a:ext cx="12144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  Examiner</a:t>
            </a:r>
          </a:p>
        </p:txBody>
      </p:sp>
      <p:sp>
        <p:nvSpPr>
          <p:cNvPr id="222239" name="Text Box 31"/>
          <p:cNvSpPr txBox="1">
            <a:spLocks noChangeArrowheads="1"/>
          </p:cNvSpPr>
          <p:nvPr/>
        </p:nvSpPr>
        <p:spPr bwMode="auto">
          <a:xfrm>
            <a:off x="3657601" y="1500189"/>
            <a:ext cx="9826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Producer</a:t>
            </a:r>
          </a:p>
        </p:txBody>
      </p:sp>
      <p:sp>
        <p:nvSpPr>
          <p:cNvPr id="222240" name="Text Box 32"/>
          <p:cNvSpPr txBox="1">
            <a:spLocks noChangeArrowheads="1"/>
          </p:cNvSpPr>
          <p:nvPr/>
        </p:nvSpPr>
        <p:spPr bwMode="auto">
          <a:xfrm>
            <a:off x="8291513" y="2716214"/>
            <a:ext cx="12827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  Formalist</a:t>
            </a:r>
          </a:p>
        </p:txBody>
      </p:sp>
      <p:sp>
        <p:nvSpPr>
          <p:cNvPr id="222241" name="Text Box 33"/>
          <p:cNvSpPr txBox="1">
            <a:spLocks noChangeArrowheads="1"/>
          </p:cNvSpPr>
          <p:nvPr/>
        </p:nvSpPr>
        <p:spPr bwMode="auto">
          <a:xfrm>
            <a:off x="8305800" y="3944939"/>
            <a:ext cx="1193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Technician</a:t>
            </a:r>
          </a:p>
        </p:txBody>
      </p:sp>
      <p:sp>
        <p:nvSpPr>
          <p:cNvPr id="222242" name="Rectangle 34"/>
          <p:cNvSpPr>
            <a:spLocks noChangeArrowheads="1"/>
          </p:cNvSpPr>
          <p:nvPr/>
        </p:nvSpPr>
        <p:spPr bwMode="auto">
          <a:xfrm>
            <a:off x="1524000" y="6477000"/>
            <a:ext cx="9144000" cy="3810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0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37" name="Picture 13" descr="PERFECTIONIST"/>
          <p:cNvPicPr preferRelativeResize="0"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539" y="5410200"/>
            <a:ext cx="784225" cy="9334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" name="Text Box 30"/>
          <p:cNvSpPr txBox="1">
            <a:spLocks noChangeArrowheads="1"/>
          </p:cNvSpPr>
          <p:nvPr/>
        </p:nvSpPr>
        <p:spPr bwMode="auto">
          <a:xfrm>
            <a:off x="8291514" y="5172076"/>
            <a:ext cx="128269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  Diplomat</a:t>
            </a:r>
          </a:p>
        </p:txBody>
      </p:sp>
    </p:spTree>
    <p:extLst>
      <p:ext uri="{BB962C8B-B14F-4D97-AF65-F5344CB8AC3E}">
        <p14:creationId xmlns:p14="http://schemas.microsoft.com/office/powerpoint/2010/main" val="2771115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-914400"/>
            <a:ext cx="8534400" cy="2590799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Personality Traits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81200" y="1981200"/>
            <a:ext cx="83058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1800" dirty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75C5540-0275-4748-D585-4D96CF85C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5619750" y="4376739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chemeClr val="bg1">
                    <a:alpha val="50000"/>
                  </a:schemeClr>
                </a:outerShdw>
              </a:effectLst>
              <a:latin typeface="Arial Blac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87187" y="2006184"/>
            <a:ext cx="9112825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</a:rPr>
              <a:t>You should now have three cards that contain adjectives that are very descriptive of you.</a:t>
            </a:r>
          </a:p>
          <a:p>
            <a:endParaRPr lang="en-US" altLang="en-US" sz="32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altLang="en-US" sz="3200" b="1" dirty="0">
                <a:solidFill>
                  <a:schemeClr val="accent6">
                    <a:lumMod val="50000"/>
                  </a:schemeClr>
                </a:solidFill>
              </a:rPr>
              <a:t>Take 45 seconds each and share with your small group:  “How do these personal characteristics help you be successful in your ____(team or ministry) role_____.</a:t>
            </a:r>
          </a:p>
          <a:p>
            <a:endParaRPr lang="en-US" altLang="en-US" sz="32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9FFBE8-BC1A-9860-892A-487886886A72}"/>
              </a:ext>
            </a:extLst>
          </p:cNvPr>
          <p:cNvSpPr txBox="1"/>
          <p:nvPr/>
        </p:nvSpPr>
        <p:spPr>
          <a:xfrm>
            <a:off x="990600" y="609946"/>
            <a:ext cx="62134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Sharing Time</a:t>
            </a:r>
          </a:p>
        </p:txBody>
      </p:sp>
    </p:spTree>
    <p:extLst>
      <p:ext uri="{BB962C8B-B14F-4D97-AF65-F5344CB8AC3E}">
        <p14:creationId xmlns:p14="http://schemas.microsoft.com/office/powerpoint/2010/main" val="117197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 V2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Biblical DISC Male Characters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DFA212-BCDB-4CC7-A3AC-5DFB62EC0E99}" type="slidenum">
              <a:rPr lang="en-US">
                <a:solidFill>
                  <a:srgbClr val="000000"/>
                </a:solidFill>
                <a:latin typeface="Arial" charset="0"/>
                <a:cs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>
              <a:solidFill>
                <a:srgbClr val="000000"/>
              </a:solidFill>
              <a:latin typeface="Arial" charset="0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9726" y="762000"/>
            <a:ext cx="8963025" cy="5334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						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8801" y="365760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Line 30"/>
          <p:cNvSpPr>
            <a:spLocks noChangeShapeType="1"/>
          </p:cNvSpPr>
          <p:nvPr/>
        </p:nvSpPr>
        <p:spPr bwMode="auto">
          <a:xfrm>
            <a:off x="5346700" y="3124201"/>
            <a:ext cx="882651" cy="2133600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aseline="-25000" dirty="0">
              <a:solidFill>
                <a:srgbClr val="FFFFFF"/>
              </a:solidFill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0" name="Line 31"/>
          <p:cNvSpPr>
            <a:spLocks noChangeShapeType="1"/>
          </p:cNvSpPr>
          <p:nvPr/>
        </p:nvSpPr>
        <p:spPr bwMode="auto">
          <a:xfrm flipH="1">
            <a:off x="6286500" y="4572000"/>
            <a:ext cx="889000" cy="685801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aseline="-25000" dirty="0">
              <a:solidFill>
                <a:srgbClr val="FFFFFF"/>
              </a:solidFill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1" name="Line 29"/>
          <p:cNvSpPr>
            <a:spLocks noChangeShapeType="1"/>
          </p:cNvSpPr>
          <p:nvPr/>
        </p:nvSpPr>
        <p:spPr bwMode="auto">
          <a:xfrm flipH="1">
            <a:off x="7175500" y="2209800"/>
            <a:ext cx="977900" cy="2362198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aseline="-25000" dirty="0">
              <a:solidFill>
                <a:srgbClr val="FFFFFF"/>
              </a:solidFill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1801" y="220980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2" t="25999" r="74870" b="19778"/>
          <a:stretch>
            <a:fillRect/>
          </a:stretch>
        </p:blipFill>
        <p:spPr bwMode="auto">
          <a:xfrm>
            <a:off x="2743201" y="1143000"/>
            <a:ext cx="6476999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001000" y="1828801"/>
            <a:ext cx="2657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Solomon, Joshua, Stephen, Paul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53400" y="3657601"/>
            <a:ext cx="2476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Aaron, Peter, Barnabas, David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52576" y="3733801"/>
            <a:ext cx="2562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Isaac, Joseph, Abraham, James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52600" y="182880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Luke, Moses, Elijah, John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009277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 V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1" y="0"/>
            <a:ext cx="8229600" cy="914400"/>
          </a:xfrm>
        </p:spPr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Biblical DISC Female Characters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DFA212-BCDB-4CC7-A3AC-5DFB62EC0E99}" type="slidenum">
              <a:rPr lang="en-US">
                <a:solidFill>
                  <a:srgbClr val="000000"/>
                </a:solidFill>
                <a:latin typeface="Arial" charset="0"/>
                <a:cs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>
              <a:solidFill>
                <a:srgbClr val="000000"/>
              </a:solidFill>
              <a:latin typeface="Arial" charset="0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9726" y="762000"/>
            <a:ext cx="8963025" cy="5334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						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8801" y="365760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Line 30"/>
          <p:cNvSpPr>
            <a:spLocks noChangeShapeType="1"/>
          </p:cNvSpPr>
          <p:nvPr/>
        </p:nvSpPr>
        <p:spPr bwMode="auto">
          <a:xfrm>
            <a:off x="5346700" y="3124201"/>
            <a:ext cx="882651" cy="2133600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aseline="-25000" dirty="0">
              <a:solidFill>
                <a:srgbClr val="FFFFFF"/>
              </a:solidFill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0" name="Line 31"/>
          <p:cNvSpPr>
            <a:spLocks noChangeShapeType="1"/>
          </p:cNvSpPr>
          <p:nvPr/>
        </p:nvSpPr>
        <p:spPr bwMode="auto">
          <a:xfrm flipH="1">
            <a:off x="6286500" y="4572000"/>
            <a:ext cx="889000" cy="685801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aseline="-25000" dirty="0">
              <a:solidFill>
                <a:srgbClr val="FFFFFF"/>
              </a:solidFill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1" name="Line 29"/>
          <p:cNvSpPr>
            <a:spLocks noChangeShapeType="1"/>
          </p:cNvSpPr>
          <p:nvPr/>
        </p:nvSpPr>
        <p:spPr bwMode="auto">
          <a:xfrm flipH="1">
            <a:off x="7175500" y="2209800"/>
            <a:ext cx="977900" cy="2362198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aseline="-25000" dirty="0">
              <a:solidFill>
                <a:srgbClr val="FFFFFF"/>
              </a:solidFill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1801" y="220980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2" t="25999" r="74870" b="19778"/>
          <a:stretch>
            <a:fillRect/>
          </a:stretch>
        </p:blipFill>
        <p:spPr bwMode="auto">
          <a:xfrm>
            <a:off x="2743201" y="1143000"/>
            <a:ext cx="6476999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001000" y="1828801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Rahab, Sarah, Lydia, Michal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53400" y="3657601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Rebekah</a:t>
            </a:r>
            <a:r>
              <a:rPr lang="en-US" sz="2400" dirty="0"/>
              <a:t>, Abigail, Miriam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52576" y="3733801"/>
            <a:ext cx="2498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Dorcas, Martha, Hannah, Anna,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0" y="1828800"/>
            <a:ext cx="23622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Esther, Naomi, Ruth, Mary</a:t>
            </a:r>
            <a:br>
              <a:rPr lang="en-US" sz="2400" dirty="0"/>
            </a:br>
            <a:r>
              <a:rPr lang="en-US" sz="1400" dirty="0"/>
              <a:t>(mother of Jesus)</a:t>
            </a:r>
          </a:p>
        </p:txBody>
      </p:sp>
    </p:spTree>
    <p:extLst>
      <p:ext uri="{BB962C8B-B14F-4D97-AF65-F5344CB8AC3E}">
        <p14:creationId xmlns:p14="http://schemas.microsoft.com/office/powerpoint/2010/main" val="20847250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3304CFA8-6D61-0F0B-E659-761AFEC15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1981200" y="1219201"/>
            <a:ext cx="8458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  <a:cs typeface="Trebuchet MS"/>
              </a:rPr>
              <a:t>Which style would claim this Specialty: </a:t>
            </a:r>
          </a:p>
        </p:txBody>
      </p:sp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1752600" y="2138364"/>
            <a:ext cx="990600" cy="8334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000000"/>
                </a:solidFill>
                <a:latin typeface="Arial"/>
                <a:cs typeface="Arial"/>
              </a:rPr>
              <a:t>D</a:t>
            </a:r>
          </a:p>
        </p:txBody>
      </p:sp>
      <p:sp>
        <p:nvSpPr>
          <p:cNvPr id="46085" name="Text Box 4"/>
          <p:cNvSpPr txBox="1">
            <a:spLocks noChangeArrowheads="1"/>
          </p:cNvSpPr>
          <p:nvPr/>
        </p:nvSpPr>
        <p:spPr bwMode="auto">
          <a:xfrm>
            <a:off x="9296400" y="5491164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4800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6086" name="Text Box 5"/>
          <p:cNvSpPr txBox="1">
            <a:spLocks noChangeArrowheads="1"/>
          </p:cNvSpPr>
          <p:nvPr/>
        </p:nvSpPr>
        <p:spPr bwMode="auto">
          <a:xfrm>
            <a:off x="9296400" y="2138364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4800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6087" name="Text Box 6"/>
          <p:cNvSpPr txBox="1">
            <a:spLocks noChangeArrowheads="1"/>
          </p:cNvSpPr>
          <p:nvPr/>
        </p:nvSpPr>
        <p:spPr bwMode="auto">
          <a:xfrm>
            <a:off x="9296400" y="4373564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4800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6088" name="Text Box 7"/>
          <p:cNvSpPr txBox="1">
            <a:spLocks noChangeArrowheads="1"/>
          </p:cNvSpPr>
          <p:nvPr/>
        </p:nvSpPr>
        <p:spPr bwMode="auto">
          <a:xfrm>
            <a:off x="1752600" y="2971800"/>
            <a:ext cx="990600" cy="8334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000000"/>
                </a:solidFill>
                <a:latin typeface="Arial"/>
                <a:cs typeface="Arial"/>
              </a:rPr>
              <a:t>I</a:t>
            </a:r>
          </a:p>
        </p:txBody>
      </p:sp>
      <p:sp>
        <p:nvSpPr>
          <p:cNvPr id="46089" name="Text Box 8"/>
          <p:cNvSpPr txBox="1">
            <a:spLocks noChangeArrowheads="1"/>
          </p:cNvSpPr>
          <p:nvPr/>
        </p:nvSpPr>
        <p:spPr bwMode="auto">
          <a:xfrm>
            <a:off x="1752600" y="4638675"/>
            <a:ext cx="990600" cy="83343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800" b="1">
                <a:solidFill>
                  <a:srgbClr val="000000"/>
                </a:solidFill>
                <a:latin typeface="Arial"/>
                <a:cs typeface="Arial"/>
              </a:rPr>
              <a:t>C</a:t>
            </a:r>
          </a:p>
        </p:txBody>
      </p:sp>
      <p:sp>
        <p:nvSpPr>
          <p:cNvPr id="46090" name="Text Box 9"/>
          <p:cNvSpPr txBox="1">
            <a:spLocks noChangeArrowheads="1"/>
          </p:cNvSpPr>
          <p:nvPr/>
        </p:nvSpPr>
        <p:spPr bwMode="auto">
          <a:xfrm>
            <a:off x="1752600" y="3805239"/>
            <a:ext cx="990600" cy="833437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800" b="1">
                <a:solidFill>
                  <a:srgbClr val="000000"/>
                </a:solidFill>
                <a:latin typeface="Arial"/>
                <a:cs typeface="Arial"/>
              </a:rPr>
              <a:t>S</a:t>
            </a:r>
          </a:p>
        </p:txBody>
      </p:sp>
      <p:sp>
        <p:nvSpPr>
          <p:cNvPr id="46106" name="Text Box 14"/>
          <p:cNvSpPr txBox="1">
            <a:spLocks noChangeArrowheads="1"/>
          </p:cNvSpPr>
          <p:nvPr/>
        </p:nvSpPr>
        <p:spPr bwMode="auto">
          <a:xfrm>
            <a:off x="9296400" y="5491166"/>
            <a:ext cx="990600" cy="83343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800" b="1">
                <a:solidFill>
                  <a:srgbClr val="000000"/>
                </a:solidFill>
                <a:latin typeface="Arial"/>
                <a:cs typeface="Arial"/>
              </a:rPr>
              <a:t>C</a:t>
            </a:r>
          </a:p>
        </p:txBody>
      </p:sp>
      <p:sp>
        <p:nvSpPr>
          <p:cNvPr id="46104" name="Text Box 18"/>
          <p:cNvSpPr txBox="1">
            <a:spLocks noChangeArrowheads="1"/>
          </p:cNvSpPr>
          <p:nvPr/>
        </p:nvSpPr>
        <p:spPr bwMode="auto">
          <a:xfrm>
            <a:off x="9296400" y="4373563"/>
            <a:ext cx="990600" cy="833437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000000"/>
                </a:solidFill>
                <a:latin typeface="Arial"/>
                <a:cs typeface="Arial"/>
              </a:rPr>
              <a:t>S</a:t>
            </a:r>
          </a:p>
        </p:txBody>
      </p:sp>
      <p:sp>
        <p:nvSpPr>
          <p:cNvPr id="46103" name="Text Box 22"/>
          <p:cNvSpPr txBox="1">
            <a:spLocks noChangeArrowheads="1"/>
          </p:cNvSpPr>
          <p:nvPr/>
        </p:nvSpPr>
        <p:spPr bwMode="auto">
          <a:xfrm>
            <a:off x="9296400" y="2138364"/>
            <a:ext cx="990600" cy="8334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000000"/>
                </a:solidFill>
                <a:latin typeface="Arial"/>
                <a:cs typeface="Arial"/>
              </a:rPr>
              <a:t>D</a:t>
            </a:r>
          </a:p>
        </p:txBody>
      </p:sp>
      <p:sp>
        <p:nvSpPr>
          <p:cNvPr id="683031" name="Text Box 23"/>
          <p:cNvSpPr txBox="1">
            <a:spLocks noChangeArrowheads="1"/>
          </p:cNvSpPr>
          <p:nvPr/>
        </p:nvSpPr>
        <p:spPr bwMode="auto">
          <a:xfrm>
            <a:off x="3657600" y="5491164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Get it </a:t>
            </a:r>
            <a:r>
              <a:rPr lang="en-US" sz="2000" b="1" i="1" dirty="0">
                <a:solidFill>
                  <a:srgbClr val="000000"/>
                </a:solidFill>
                <a:latin typeface="Arial"/>
                <a:cs typeface="Arial"/>
              </a:rPr>
              <a:t>Right</a:t>
            </a:r>
          </a:p>
        </p:txBody>
      </p:sp>
      <p:sp>
        <p:nvSpPr>
          <p:cNvPr id="683032" name="Text Box 24"/>
          <p:cNvSpPr txBox="1">
            <a:spLocks noChangeArrowheads="1"/>
          </p:cNvSpPr>
          <p:nvPr/>
        </p:nvSpPr>
        <p:spPr bwMode="auto">
          <a:xfrm>
            <a:off x="3657600" y="3255964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Get it </a:t>
            </a: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Noticed</a:t>
            </a:r>
            <a:endParaRPr lang="en-US" sz="2000" b="1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83033" name="Text Box 25"/>
          <p:cNvSpPr txBox="1">
            <a:spLocks noChangeArrowheads="1"/>
          </p:cNvSpPr>
          <p:nvPr/>
        </p:nvSpPr>
        <p:spPr bwMode="auto">
          <a:xfrm>
            <a:off x="3657600" y="2138364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Get it </a:t>
            </a:r>
            <a:r>
              <a:rPr lang="en-US" sz="2000" b="1" i="1" dirty="0">
                <a:solidFill>
                  <a:srgbClr val="000000"/>
                </a:solidFill>
                <a:latin typeface="Arial"/>
                <a:cs typeface="Arial"/>
              </a:rPr>
              <a:t>Done</a:t>
            </a:r>
          </a:p>
        </p:txBody>
      </p:sp>
      <p:sp>
        <p:nvSpPr>
          <p:cNvPr id="683034" name="Text Box 26"/>
          <p:cNvSpPr txBox="1">
            <a:spLocks noChangeArrowheads="1"/>
          </p:cNvSpPr>
          <p:nvPr/>
        </p:nvSpPr>
        <p:spPr bwMode="auto">
          <a:xfrm>
            <a:off x="3657600" y="4373564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Get </a:t>
            </a:r>
            <a:r>
              <a:rPr lang="en-US" sz="2000" b="1" i="1" dirty="0">
                <a:solidFill>
                  <a:srgbClr val="000000"/>
                </a:solidFill>
                <a:latin typeface="Arial"/>
                <a:cs typeface="Arial"/>
              </a:rPr>
              <a:t>Along</a:t>
            </a:r>
          </a:p>
        </p:txBody>
      </p:sp>
      <p:sp>
        <p:nvSpPr>
          <p:cNvPr id="46101" name="Rectangle 28"/>
          <p:cNvSpPr>
            <a:spLocks noGrp="1" noChangeArrowheads="1"/>
          </p:cNvSpPr>
          <p:nvPr>
            <p:ph type="title"/>
          </p:nvPr>
        </p:nvSpPr>
        <p:spPr>
          <a:xfrm>
            <a:off x="368300" y="228602"/>
            <a:ext cx="9918700" cy="9144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cs typeface="Trebuchet MS"/>
              </a:rPr>
              <a:t>Style Specialties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9296400" y="3258404"/>
            <a:ext cx="1066800" cy="83099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000000"/>
                </a:solidFill>
                <a:latin typeface="Arial"/>
                <a:cs typeface="Arial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67865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3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83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83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683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 animBg="1"/>
      <p:bldP spid="46088" grpId="0" animBg="1"/>
      <p:bldP spid="46089" grpId="0" animBg="1"/>
      <p:bldP spid="46090" grpId="0" animBg="1"/>
      <p:bldP spid="46106" grpId="0" animBg="1"/>
      <p:bldP spid="46104" grpId="0" animBg="1"/>
      <p:bldP spid="46103" grpId="0" animBg="1"/>
      <p:bldP spid="683031" grpId="0" animBg="1" autoUpdateAnimBg="0"/>
      <p:bldP spid="683032" grpId="0" animBg="1" autoUpdateAnimBg="0"/>
      <p:bldP spid="683033" grpId="0" animBg="1" autoUpdateAnimBg="0"/>
      <p:bldP spid="683034" grpId="0" animBg="1" autoUpdateAnimBg="0"/>
      <p:bldP spid="3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DA03F50-8272-0E85-8718-42DCA1C6A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0" y="1295400"/>
            <a:ext cx="9144000" cy="4648200"/>
          </a:xfrm>
          <a:prstGeom prst="rect">
            <a:avLst/>
          </a:prstGeom>
          <a:gradFill flip="none" rotWithShape="1">
            <a:gsLst>
              <a:gs pos="0">
                <a:srgbClr val="FFFF43">
                  <a:tint val="66000"/>
                  <a:satMod val="160000"/>
                </a:srgbClr>
              </a:gs>
              <a:gs pos="50000">
                <a:srgbClr val="FFFF43">
                  <a:tint val="44500"/>
                  <a:satMod val="160000"/>
                </a:srgbClr>
              </a:gs>
              <a:gs pos="100000">
                <a:srgbClr val="FFFF43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75939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1143000" y="397669"/>
            <a:ext cx="7315200" cy="623887"/>
          </a:xfrm>
        </p:spPr>
        <p:txBody>
          <a:bodyPr/>
          <a:lstStyle/>
          <a:p>
            <a:pPr marL="0" lvl="2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Influencing – High “I”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(H.O. p 5)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752600" y="1295400"/>
            <a:ext cx="8585920" cy="4953000"/>
          </a:xfrm>
        </p:spPr>
        <p:txBody>
          <a:bodyPr/>
          <a:lstStyle/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Goal: Building </a:t>
            </a:r>
            <a:r>
              <a:rPr lang="en-US" altLang="en-US" sz="3200" b="1" u="sng" dirty="0"/>
              <a:t>relationships</a:t>
            </a:r>
            <a:r>
              <a:rPr lang="en-US" altLang="en-US" sz="3200" b="1" dirty="0"/>
              <a:t>; approval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Fear:  Rejection; being </a:t>
            </a:r>
            <a:r>
              <a:rPr lang="en-US" altLang="en-US" sz="3200" b="1" u="sng" dirty="0"/>
              <a:t>blamed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Motivated by: </a:t>
            </a:r>
            <a:r>
              <a:rPr lang="en-US" altLang="en-US" sz="3200" b="1" u="sng" dirty="0"/>
              <a:t>Positive</a:t>
            </a:r>
            <a:r>
              <a:rPr lang="en-US" altLang="en-US" sz="3200" b="1" dirty="0"/>
              <a:t> experiences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Strengths: Optimistic,  appreciative, fun, inclusive</a:t>
            </a:r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 Pride: Relationships with approval/</a:t>
            </a:r>
            <a:r>
              <a:rPr lang="en-US" altLang="en-US" sz="3200" b="1" u="sng" dirty="0"/>
              <a:t>affirmation</a:t>
            </a:r>
            <a:endParaRPr lang="en-US" altLang="en-US" sz="3200" b="1" dirty="0"/>
          </a:p>
          <a:p>
            <a:pPr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Under pressure: Impulsive,  lack of </a:t>
            </a:r>
            <a:r>
              <a:rPr lang="en-US" altLang="en-US" sz="3200" b="1" u="sng" dirty="0"/>
              <a:t>follow through</a:t>
            </a:r>
          </a:p>
          <a:p>
            <a:pPr lvl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lvl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lvl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lvl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lvl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lvl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lvl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lvl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lvl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pPr lvl="1"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</p:txBody>
      </p:sp>
      <p:sp>
        <p:nvSpPr>
          <p:cNvPr id="19461" name="Rectangle 18"/>
          <p:cNvSpPr>
            <a:spLocks noChangeArrowheads="1"/>
          </p:cNvSpPr>
          <p:nvPr/>
        </p:nvSpPr>
        <p:spPr bwMode="auto">
          <a:xfrm>
            <a:off x="3790950" y="98425"/>
            <a:ext cx="6877050" cy="6492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4400" b="1">
              <a:solidFill>
                <a:srgbClr val="FFCC66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7136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CC59DF5-7732-BC3A-D3D9-064A8AEEE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12386" name="Rectangle 2"/>
          <p:cNvSpPr>
            <a:spLocks noChangeArrowheads="1"/>
          </p:cNvSpPr>
          <p:nvPr/>
        </p:nvSpPr>
        <p:spPr bwMode="auto">
          <a:xfrm>
            <a:off x="1524000" y="-152400"/>
            <a:ext cx="83820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b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</a:br>
            <a:r>
              <a:rPr lang="en-US" sz="2800" b="1" dirty="0">
                <a:solidFill>
                  <a:srgbClr val="C00000"/>
                </a:solidFill>
                <a:latin typeface="Arial"/>
                <a:ea typeface="ＭＳ Ｐゴシック" charset="0"/>
                <a:cs typeface="Arial"/>
              </a:rPr>
              <a:t>DISC Blends &amp; Biblical Characters  </a:t>
            </a:r>
            <a:br>
              <a:rPr lang="en-US" sz="2800" b="1" dirty="0">
                <a:solidFill>
                  <a:srgbClr val="C00000"/>
                </a:solidFill>
                <a:latin typeface="Arial"/>
                <a:ea typeface="ＭＳ Ｐゴシック" charset="0"/>
                <a:cs typeface="Arial"/>
              </a:rPr>
            </a:br>
            <a:endParaRPr lang="en-US" sz="2400" b="1" dirty="0">
              <a:solidFill>
                <a:srgbClr val="C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2127250" y="795637"/>
            <a:ext cx="8159750" cy="599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sz="2000" b="1" u="sng" dirty="0">
                <a:solidFill>
                  <a:srgbClr val="DADADA">
                    <a:lumMod val="25000"/>
                  </a:srgbClr>
                </a:solidFill>
                <a:latin typeface="Times New Roman" charset="0"/>
                <a:ea typeface="ＭＳ Ｐゴシック" charset="0"/>
              </a:rPr>
              <a:t>DISC BLENDED PROFILES     BIBLICAL CHARACTERS</a:t>
            </a:r>
            <a:endParaRPr lang="en-US" sz="2000" b="1" dirty="0">
              <a:solidFill>
                <a:srgbClr val="DADADA">
                  <a:lumMod val="25000"/>
                </a:srgbClr>
              </a:solidFill>
              <a:latin typeface="Times New Roman" charset="0"/>
              <a:ea typeface="ＭＳ Ｐゴシック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sz="2000" b="1" dirty="0">
                <a:solidFill>
                  <a:srgbClr val="DADADA">
                    <a:lumMod val="25000"/>
                  </a:srgbClr>
                </a:solidFill>
                <a:latin typeface="Times New Roman" charset="0"/>
                <a:ea typeface="ＭＳ Ｐゴシック" charset="0"/>
              </a:rPr>
              <a:t>Primary D – 	       SOLOMON, RAHAB*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sz="2000" b="1" dirty="0">
                <a:solidFill>
                  <a:srgbClr val="DADADA">
                    <a:lumMod val="25000"/>
                  </a:srgbClr>
                </a:solidFill>
                <a:latin typeface="Times New Roman" charset="0"/>
                <a:ea typeface="ＭＳ Ｐゴシック" charset="0"/>
              </a:rPr>
              <a:t>D/I - 	       JOSHUA, SARAH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sz="2000" b="1" dirty="0">
                <a:solidFill>
                  <a:srgbClr val="DADADA">
                    <a:lumMod val="25000"/>
                  </a:srgbClr>
                </a:solidFill>
                <a:latin typeface="Times New Roman" charset="0"/>
                <a:ea typeface="ＭＳ Ｐゴシック" charset="0"/>
              </a:rPr>
              <a:t>D=I	 - 	       APOLLOS, STEPHEN,</a:t>
            </a:r>
            <a:r>
              <a:rPr lang="en-US" sz="2000" dirty="0">
                <a:solidFill>
                  <a:srgbClr val="DADADA">
                    <a:lumMod val="25000"/>
                  </a:srgbClr>
                </a:solidFill>
                <a:latin typeface="Times New Roman" charset="0"/>
                <a:ea typeface="ＭＳ Ｐゴシック" charset="0"/>
              </a:rPr>
              <a:t> </a:t>
            </a:r>
            <a:r>
              <a:rPr lang="en-US" sz="2000" b="1" dirty="0">
                <a:solidFill>
                  <a:srgbClr val="DADADA">
                    <a:lumMod val="25000"/>
                  </a:srgbClr>
                </a:solidFill>
                <a:latin typeface="Times New Roman" charset="0"/>
                <a:ea typeface="ＭＳ Ｐゴシック" charset="0"/>
              </a:rPr>
              <a:t>LYDIA*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sz="2000" b="1" dirty="0">
                <a:solidFill>
                  <a:srgbClr val="DADADA">
                    <a:lumMod val="25000"/>
                  </a:srgbClr>
                </a:solidFill>
                <a:latin typeface="Times New Roman" charset="0"/>
                <a:ea typeface="ＭＳ Ｐゴシック" charset="0"/>
              </a:rPr>
              <a:t>D/C – 	       PAUL, RACHEL, MICHAL*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sz="2000" b="1" dirty="0">
                <a:solidFill>
                  <a:srgbClr val="DADADA">
                    <a:lumMod val="25000"/>
                  </a:srgbClr>
                </a:solidFill>
                <a:latin typeface="Times New Roman" charset="0"/>
                <a:ea typeface="ＭＳ Ｐゴシック" charset="0"/>
              </a:rPr>
              <a:t>Primary I - 	       AARON, KING SAUL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sz="2000" b="1" dirty="0">
                <a:solidFill>
                  <a:srgbClr val="DADADA">
                    <a:lumMod val="25000"/>
                  </a:srgbClr>
                </a:solidFill>
                <a:latin typeface="Times New Roman" charset="0"/>
                <a:ea typeface="ＭＳ Ｐゴシック" charset="0"/>
              </a:rPr>
              <a:t>I/D - 	       PETER, REBEKAH*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sz="2000" b="1" dirty="0">
                <a:solidFill>
                  <a:srgbClr val="DADADA">
                    <a:lumMod val="25000"/>
                  </a:srgbClr>
                </a:solidFill>
                <a:latin typeface="Times New Roman" charset="0"/>
                <a:ea typeface="ＭＳ Ｐゴシック" charset="0"/>
              </a:rPr>
              <a:t>I/S - 	       BARNABAS, ABIGAIL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sz="2000" b="1" dirty="0">
                <a:solidFill>
                  <a:srgbClr val="DADADA">
                    <a:lumMod val="25000"/>
                  </a:srgbClr>
                </a:solidFill>
                <a:latin typeface="Times New Roman" charset="0"/>
                <a:ea typeface="ＭＳ Ｐゴシック" charset="0"/>
              </a:rPr>
              <a:t>I/C - 	       DAVID, MIRIAM*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sz="2000" b="1" dirty="0">
                <a:solidFill>
                  <a:srgbClr val="DADADA">
                    <a:lumMod val="25000"/>
                  </a:srgbClr>
                </a:solidFill>
                <a:latin typeface="Times New Roman" charset="0"/>
                <a:ea typeface="ＭＳ Ｐゴシック" charset="0"/>
              </a:rPr>
              <a:t>S or S/C - 	       ISSAC, DORCAS*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sz="2000" b="1" dirty="0">
                <a:solidFill>
                  <a:srgbClr val="DADADA">
                    <a:lumMod val="25000"/>
                  </a:srgbClr>
                </a:solidFill>
                <a:latin typeface="Times New Roman" charset="0"/>
                <a:ea typeface="ＭＳ Ｐゴシック" charset="0"/>
              </a:rPr>
              <a:t>S/D	- 	       NEHEMIAH, MARTHA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sz="2000" b="1" dirty="0">
                <a:solidFill>
                  <a:srgbClr val="DADADA">
                    <a:lumMod val="25000"/>
                  </a:srgbClr>
                </a:solidFill>
                <a:latin typeface="Times New Roman" charset="0"/>
                <a:ea typeface="ＭＳ Ｐゴシック" charset="0"/>
              </a:rPr>
              <a:t>S/I	- 	       ABRAHAM, HANNAH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sz="2000" b="1" dirty="0">
                <a:solidFill>
                  <a:srgbClr val="DADADA">
                    <a:lumMod val="25000"/>
                  </a:srgbClr>
                </a:solidFill>
                <a:latin typeface="Times New Roman" charset="0"/>
                <a:ea typeface="ＭＳ Ｐゴシック" charset="0"/>
              </a:rPr>
              <a:t>S/C/D – 	       JACOB, JAMES [ACTS 15], ANNA*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sz="2000" b="1" dirty="0">
                <a:solidFill>
                  <a:srgbClr val="DADADA">
                    <a:lumMod val="25000"/>
                  </a:srgbClr>
                </a:solidFill>
                <a:latin typeface="Times New Roman" charset="0"/>
                <a:ea typeface="ＭＳ Ｐゴシック" charset="0"/>
              </a:rPr>
              <a:t>C or C/S - 	       LUKE, ESTHER	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sz="2000" b="1" dirty="0">
                <a:solidFill>
                  <a:srgbClr val="DADADA">
                    <a:lumMod val="25000"/>
                  </a:srgbClr>
                </a:solidFill>
                <a:latin typeface="Times New Roman" charset="0"/>
                <a:ea typeface="ＭＳ Ｐゴシック" charset="0"/>
              </a:rPr>
              <a:t>C/S/D - 	       MOSES,  THOMAS, NAOMI*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sz="2000" b="1" dirty="0">
                <a:solidFill>
                  <a:srgbClr val="DADADA">
                    <a:lumMod val="25000"/>
                  </a:srgbClr>
                </a:solidFill>
                <a:latin typeface="Times New Roman" charset="0"/>
                <a:ea typeface="ＭＳ Ｐゴシック" charset="0"/>
              </a:rPr>
              <a:t>C/S/I - 	       ELIJAH, DEBORAH*, RUTH*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sz="2000" b="1" dirty="0">
                <a:solidFill>
                  <a:srgbClr val="DADADA">
                    <a:lumMod val="25000"/>
                  </a:srgbClr>
                </a:solidFill>
                <a:latin typeface="Times New Roman" charset="0"/>
                <a:ea typeface="ＭＳ Ｐゴシック" charset="0"/>
              </a:rPr>
              <a:t>C = S – 	       APOSTLE JOHN, MARY	</a:t>
            </a:r>
            <a:r>
              <a:rPr lang="en-US" sz="1600" b="1" dirty="0">
                <a:solidFill>
                  <a:srgbClr val="DADADA">
                    <a:lumMod val="25000"/>
                  </a:srgbClr>
                </a:solidFill>
                <a:latin typeface="Times New Roman" charset="0"/>
                <a:ea typeface="ＭＳ Ｐゴシック" charset="0"/>
              </a:rPr>
              <a:t> (mother of Jesus)</a:t>
            </a:r>
            <a:r>
              <a:rPr lang="en-US" sz="2000" dirty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	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61963" algn="l"/>
                <a:tab pos="3094038" algn="l"/>
                <a:tab pos="4572000" algn="l"/>
              </a:tabLst>
              <a:defRPr/>
            </a:pPr>
            <a:endParaRPr lang="en-US" sz="2400" dirty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912388" name="Oval 4"/>
          <p:cNvSpPr>
            <a:spLocks noChangeArrowheads="1"/>
          </p:cNvSpPr>
          <p:nvPr/>
        </p:nvSpPr>
        <p:spPr bwMode="auto">
          <a:xfrm>
            <a:off x="1522708" y="2590800"/>
            <a:ext cx="9144000" cy="457200"/>
          </a:xfrm>
          <a:prstGeom prst="ellips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baseline="-2500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9180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12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12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12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12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238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E1A6D50B-C571-99E7-C1B4-7F3398539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619250" y="6400800"/>
            <a:ext cx="2895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81986" name="Text Box 2"/>
          <p:cNvSpPr txBox="1">
            <a:spLocks noChangeArrowheads="1"/>
          </p:cNvSpPr>
          <p:nvPr/>
        </p:nvSpPr>
        <p:spPr bwMode="auto">
          <a:xfrm>
            <a:off x="3657600" y="2138364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2000" dirty="0">
                <a:solidFill>
                  <a:srgbClr val="000000"/>
                </a:solidFill>
              </a:rPr>
              <a:t>Be Sincere, Be Steady, Be Supportive</a:t>
            </a:r>
          </a:p>
        </p:txBody>
      </p:sp>
      <p:sp>
        <p:nvSpPr>
          <p:cNvPr id="681987" name="Text Box 3"/>
          <p:cNvSpPr txBox="1">
            <a:spLocks noChangeArrowheads="1"/>
          </p:cNvSpPr>
          <p:nvPr/>
        </p:nvSpPr>
        <p:spPr bwMode="auto">
          <a:xfrm>
            <a:off x="3657600" y="5491164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2000" dirty="0">
                <a:solidFill>
                  <a:srgbClr val="000000"/>
                </a:solidFill>
              </a:rPr>
              <a:t>Be Fast, Be Fun, Be Flexible</a:t>
            </a:r>
          </a:p>
        </p:txBody>
      </p:sp>
      <p:sp>
        <p:nvSpPr>
          <p:cNvPr id="681988" name="Text Box 4"/>
          <p:cNvSpPr txBox="1">
            <a:spLocks noChangeArrowheads="1"/>
          </p:cNvSpPr>
          <p:nvPr/>
        </p:nvSpPr>
        <p:spPr bwMode="auto">
          <a:xfrm>
            <a:off x="3657600" y="4373564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2000" dirty="0">
                <a:solidFill>
                  <a:srgbClr val="000000"/>
                </a:solidFill>
              </a:rPr>
              <a:t>Be Precise, Be Logical, Be Thorough</a:t>
            </a:r>
          </a:p>
        </p:txBody>
      </p:sp>
      <p:sp>
        <p:nvSpPr>
          <p:cNvPr id="681989" name="Text Box 5"/>
          <p:cNvSpPr txBox="1">
            <a:spLocks noChangeArrowheads="1"/>
          </p:cNvSpPr>
          <p:nvPr/>
        </p:nvSpPr>
        <p:spPr bwMode="auto">
          <a:xfrm>
            <a:off x="3657600" y="3255964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2000" dirty="0">
                <a:solidFill>
                  <a:srgbClr val="000000"/>
                </a:solidFill>
              </a:rPr>
              <a:t>Be Brief, Be Brilliant, Be Gone</a:t>
            </a:r>
          </a:p>
        </p:txBody>
      </p:sp>
      <p:sp>
        <p:nvSpPr>
          <p:cNvPr id="45063" name="Text Box 6"/>
          <p:cNvSpPr txBox="1">
            <a:spLocks noChangeArrowheads="1"/>
          </p:cNvSpPr>
          <p:nvPr/>
        </p:nvSpPr>
        <p:spPr bwMode="auto">
          <a:xfrm>
            <a:off x="1752600" y="2138364"/>
            <a:ext cx="990600" cy="833437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45064" name="Text Box 7"/>
          <p:cNvSpPr txBox="1">
            <a:spLocks noChangeArrowheads="1"/>
          </p:cNvSpPr>
          <p:nvPr/>
        </p:nvSpPr>
        <p:spPr bwMode="auto">
          <a:xfrm>
            <a:off x="9296400" y="5491164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endParaRPr lang="en-US" sz="4800" b="1">
              <a:solidFill>
                <a:srgbClr val="000000"/>
              </a:solidFill>
            </a:endParaRPr>
          </a:p>
        </p:txBody>
      </p:sp>
      <p:sp>
        <p:nvSpPr>
          <p:cNvPr id="45065" name="Text Box 8"/>
          <p:cNvSpPr txBox="1">
            <a:spLocks noChangeArrowheads="1"/>
          </p:cNvSpPr>
          <p:nvPr/>
        </p:nvSpPr>
        <p:spPr bwMode="auto">
          <a:xfrm>
            <a:off x="9296400" y="2138364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endParaRPr lang="en-US" sz="4800" b="1">
              <a:solidFill>
                <a:srgbClr val="000000"/>
              </a:solidFill>
            </a:endParaRPr>
          </a:p>
        </p:txBody>
      </p:sp>
      <p:sp>
        <p:nvSpPr>
          <p:cNvPr id="45066" name="Text Box 9"/>
          <p:cNvSpPr txBox="1">
            <a:spLocks noChangeArrowheads="1"/>
          </p:cNvSpPr>
          <p:nvPr/>
        </p:nvSpPr>
        <p:spPr bwMode="auto">
          <a:xfrm>
            <a:off x="9296400" y="4373564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endParaRPr lang="en-US" sz="4800" b="1">
              <a:solidFill>
                <a:srgbClr val="000000"/>
              </a:solidFill>
            </a:endParaRPr>
          </a:p>
        </p:txBody>
      </p:sp>
      <p:sp>
        <p:nvSpPr>
          <p:cNvPr id="45067" name="Text Box 10"/>
          <p:cNvSpPr txBox="1">
            <a:spLocks noChangeArrowheads="1"/>
          </p:cNvSpPr>
          <p:nvPr/>
        </p:nvSpPr>
        <p:spPr bwMode="auto">
          <a:xfrm>
            <a:off x="2133600" y="1219201"/>
            <a:ext cx="830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1175" indent="-511175"/>
            <a:r>
              <a:rPr lang="en-US" sz="2400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Style would welcome your communications to:</a:t>
            </a:r>
          </a:p>
        </p:txBody>
      </p:sp>
      <p:sp>
        <p:nvSpPr>
          <p:cNvPr id="45068" name="Text Box 11"/>
          <p:cNvSpPr txBox="1">
            <a:spLocks noChangeArrowheads="1"/>
          </p:cNvSpPr>
          <p:nvPr/>
        </p:nvSpPr>
        <p:spPr bwMode="auto">
          <a:xfrm>
            <a:off x="1752600" y="2971800"/>
            <a:ext cx="990600" cy="83343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000000"/>
                </a:solidFill>
              </a:rPr>
              <a:t>i</a:t>
            </a:r>
          </a:p>
        </p:txBody>
      </p:sp>
      <p:sp>
        <p:nvSpPr>
          <p:cNvPr id="45069" name="Text Box 12"/>
          <p:cNvSpPr txBox="1">
            <a:spLocks noChangeArrowheads="1"/>
          </p:cNvSpPr>
          <p:nvPr/>
        </p:nvSpPr>
        <p:spPr bwMode="auto">
          <a:xfrm>
            <a:off x="1752600" y="4638675"/>
            <a:ext cx="990600" cy="833438"/>
          </a:xfrm>
          <a:prstGeom prst="rect">
            <a:avLst/>
          </a:prstGeom>
          <a:solidFill>
            <a:srgbClr val="F9EC4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45070" name="Text Box 13"/>
          <p:cNvSpPr txBox="1">
            <a:spLocks noChangeArrowheads="1"/>
          </p:cNvSpPr>
          <p:nvPr/>
        </p:nvSpPr>
        <p:spPr bwMode="auto">
          <a:xfrm>
            <a:off x="1752600" y="3805239"/>
            <a:ext cx="990600" cy="833437"/>
          </a:xfrm>
          <a:prstGeom prst="rect">
            <a:avLst/>
          </a:prstGeom>
          <a:solidFill>
            <a:srgbClr val="35A5D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000000"/>
                </a:solidFill>
              </a:rPr>
              <a:t>S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752600" y="2971800"/>
            <a:ext cx="8534400" cy="3352800"/>
            <a:chOff x="0" y="1872"/>
            <a:chExt cx="5376" cy="2112"/>
          </a:xfrm>
        </p:grpSpPr>
        <p:sp>
          <p:nvSpPr>
            <p:cNvPr id="45084" name="Text Box 15"/>
            <p:cNvSpPr txBox="1">
              <a:spLocks noChangeArrowheads="1"/>
            </p:cNvSpPr>
            <p:nvPr/>
          </p:nvSpPr>
          <p:spPr bwMode="auto">
            <a:xfrm>
              <a:off x="4752" y="3459"/>
              <a:ext cx="624" cy="525"/>
            </a:xfrm>
            <a:prstGeom prst="rect">
              <a:avLst/>
            </a:prstGeom>
            <a:solidFill>
              <a:srgbClr val="FF21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 anchorCtr="1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 dirty="0">
                  <a:solidFill>
                    <a:srgbClr val="000000"/>
                  </a:solidFill>
                </a:rPr>
                <a:t>I</a:t>
              </a:r>
            </a:p>
          </p:txBody>
        </p:sp>
        <p:sp>
          <p:nvSpPr>
            <p:cNvPr id="45085" name="Text Box 16"/>
            <p:cNvSpPr txBox="1">
              <a:spLocks noChangeArrowheads="1"/>
            </p:cNvSpPr>
            <p:nvPr/>
          </p:nvSpPr>
          <p:spPr bwMode="auto">
            <a:xfrm>
              <a:off x="0" y="1872"/>
              <a:ext cx="624" cy="5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 anchorCtr="1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48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752600" y="4373563"/>
            <a:ext cx="8534400" cy="1098550"/>
            <a:chOff x="0" y="2755"/>
            <a:chExt cx="5376" cy="692"/>
          </a:xfrm>
        </p:grpSpPr>
        <p:sp>
          <p:nvSpPr>
            <p:cNvPr id="45082" name="Text Box 18"/>
            <p:cNvSpPr txBox="1">
              <a:spLocks noChangeArrowheads="1"/>
            </p:cNvSpPr>
            <p:nvPr/>
          </p:nvSpPr>
          <p:spPr bwMode="auto">
            <a:xfrm>
              <a:off x="4752" y="2755"/>
              <a:ext cx="624" cy="52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 anchorCtr="1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>
                  <a:solidFill>
                    <a:srgbClr val="000000"/>
                  </a:solidFill>
                </a:rPr>
                <a:t>C</a:t>
              </a:r>
            </a:p>
          </p:txBody>
        </p:sp>
        <p:sp>
          <p:nvSpPr>
            <p:cNvPr id="45083" name="Text Box 19"/>
            <p:cNvSpPr txBox="1">
              <a:spLocks noChangeArrowheads="1"/>
            </p:cNvSpPr>
            <p:nvPr/>
          </p:nvSpPr>
          <p:spPr bwMode="auto">
            <a:xfrm>
              <a:off x="0" y="2922"/>
              <a:ext cx="624" cy="5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 anchorCtr="1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4800" b="1">
                <a:solidFill>
                  <a:srgbClr val="000000"/>
                </a:solidFill>
              </a:endParaRPr>
            </a:p>
          </p:txBody>
        </p:sp>
      </p:grpSp>
      <p:sp>
        <p:nvSpPr>
          <p:cNvPr id="45073" name="Text Box 20"/>
          <p:cNvSpPr txBox="1">
            <a:spLocks noChangeArrowheads="1"/>
          </p:cNvSpPr>
          <p:nvPr/>
        </p:nvSpPr>
        <p:spPr bwMode="auto">
          <a:xfrm>
            <a:off x="9296400" y="3255964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endParaRPr lang="en-US" sz="4800" b="1">
              <a:solidFill>
                <a:srgbClr val="000000"/>
              </a:solidFill>
            </a:endParaRP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1752600" y="2138363"/>
            <a:ext cx="8534400" cy="2500312"/>
            <a:chOff x="0" y="1347"/>
            <a:chExt cx="5376" cy="1575"/>
          </a:xfrm>
        </p:grpSpPr>
        <p:sp>
          <p:nvSpPr>
            <p:cNvPr id="45080" name="Text Box 22"/>
            <p:cNvSpPr txBox="1">
              <a:spLocks noChangeArrowheads="1"/>
            </p:cNvSpPr>
            <p:nvPr/>
          </p:nvSpPr>
          <p:spPr bwMode="auto">
            <a:xfrm>
              <a:off x="4752" y="1347"/>
              <a:ext cx="624" cy="525"/>
            </a:xfrm>
            <a:prstGeom prst="rect">
              <a:avLst/>
            </a:prstGeom>
            <a:solidFill>
              <a:srgbClr val="121DF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 anchorCtr="1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>
                  <a:solidFill>
                    <a:srgbClr val="000000"/>
                  </a:solidFill>
                </a:rPr>
                <a:t>S</a:t>
              </a:r>
            </a:p>
          </p:txBody>
        </p:sp>
        <p:sp>
          <p:nvSpPr>
            <p:cNvPr id="45081" name="Text Box 23"/>
            <p:cNvSpPr txBox="1">
              <a:spLocks noChangeArrowheads="1"/>
            </p:cNvSpPr>
            <p:nvPr/>
          </p:nvSpPr>
          <p:spPr bwMode="auto">
            <a:xfrm>
              <a:off x="0" y="2397"/>
              <a:ext cx="624" cy="5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 anchorCtr="1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48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1752600" y="2138364"/>
            <a:ext cx="8534400" cy="1951037"/>
            <a:chOff x="0" y="1347"/>
            <a:chExt cx="5376" cy="1229"/>
          </a:xfrm>
        </p:grpSpPr>
        <p:sp>
          <p:nvSpPr>
            <p:cNvPr id="45078" name="Text Box 25"/>
            <p:cNvSpPr txBox="1">
              <a:spLocks noChangeArrowheads="1"/>
            </p:cNvSpPr>
            <p:nvPr/>
          </p:nvSpPr>
          <p:spPr bwMode="auto">
            <a:xfrm>
              <a:off x="0" y="1347"/>
              <a:ext cx="624" cy="5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 anchorCtr="1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4800" b="1">
                <a:solidFill>
                  <a:srgbClr val="000000"/>
                </a:solidFill>
              </a:endParaRPr>
            </a:p>
          </p:txBody>
        </p:sp>
        <p:sp>
          <p:nvSpPr>
            <p:cNvPr id="45079" name="Text Box 26"/>
            <p:cNvSpPr txBox="1">
              <a:spLocks noChangeArrowheads="1"/>
            </p:cNvSpPr>
            <p:nvPr/>
          </p:nvSpPr>
          <p:spPr bwMode="auto">
            <a:xfrm>
              <a:off x="4752" y="2051"/>
              <a:ext cx="624" cy="525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 anchorCtr="1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>
                  <a:solidFill>
                    <a:srgbClr val="000000"/>
                  </a:solidFill>
                </a:rPr>
                <a:t>D</a:t>
              </a:r>
            </a:p>
          </p:txBody>
        </p:sp>
      </p:grpSp>
      <p:sp>
        <p:nvSpPr>
          <p:cNvPr id="45077" name="Rectangle 28"/>
          <p:cNvSpPr>
            <a:spLocks noGrp="1" noChangeArrowheads="1"/>
          </p:cNvSpPr>
          <p:nvPr>
            <p:ph type="title"/>
          </p:nvPr>
        </p:nvSpPr>
        <p:spPr>
          <a:xfrm>
            <a:off x="1143000" y="24984"/>
            <a:ext cx="8382000" cy="14478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cs typeface="Trebuchet MS"/>
              </a:rPr>
              <a:t>Style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240194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8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8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8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1986" grpId="0" animBg="1" autoUpdateAnimBg="0"/>
      <p:bldP spid="681987" grpId="0" animBg="1" autoUpdateAnimBg="0"/>
      <p:bldP spid="681988" grpId="0" animBg="1" autoUpdateAnimBg="0"/>
      <p:bldP spid="681989" grpId="0" animBg="1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C8066C8-2F48-CD95-4F12-DBAE05DB1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0" y="1295400"/>
            <a:ext cx="9144000" cy="4648200"/>
          </a:xfrm>
          <a:prstGeom prst="rect">
            <a:avLst/>
          </a:prstGeom>
          <a:gradFill flip="none" rotWithShape="1">
            <a:gsLst>
              <a:gs pos="0">
                <a:srgbClr val="009900">
                  <a:tint val="66000"/>
                  <a:satMod val="160000"/>
                </a:srgbClr>
              </a:gs>
              <a:gs pos="50000">
                <a:srgbClr val="009900">
                  <a:tint val="44500"/>
                  <a:satMod val="160000"/>
                </a:srgbClr>
              </a:gs>
              <a:gs pos="100000">
                <a:srgbClr val="0099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74915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1524000" y="321834"/>
            <a:ext cx="6781800" cy="623887"/>
          </a:xfrm>
        </p:spPr>
        <p:txBody>
          <a:bodyPr/>
          <a:lstStyle/>
          <a:p>
            <a:pPr marL="0" lvl="2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Steadiness – High “S”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(H.O. p 5)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676400" y="1143000"/>
            <a:ext cx="8662120" cy="51054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Goal: Harmony;  </a:t>
            </a:r>
            <a:r>
              <a:rPr lang="en-US" altLang="en-US" sz="3200" b="1" u="sng" dirty="0"/>
              <a:t>stability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Fear: Sudden </a:t>
            </a:r>
            <a:r>
              <a:rPr lang="en-US" altLang="en-US" sz="3200" b="1" u="sng" dirty="0"/>
              <a:t>unplanned</a:t>
            </a:r>
            <a:r>
              <a:rPr lang="en-US" altLang="en-US" sz="3200" b="1" dirty="0"/>
              <a:t> changes; ambiguity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Motivated by: Maintenance of the status quo;  </a:t>
            </a:r>
            <a:r>
              <a:rPr lang="en-US" altLang="en-US" sz="3200" b="1" u="sng" dirty="0"/>
              <a:t>helping</a:t>
            </a:r>
            <a:r>
              <a:rPr lang="en-US" altLang="en-US" sz="3200" b="1" dirty="0"/>
              <a:t> others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Strengths: Good listener,  team player, loyal,  patient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 Pride: Maintaining </a:t>
            </a:r>
            <a:r>
              <a:rPr lang="en-US" altLang="en-US" sz="3200" b="1" u="sng" dirty="0"/>
              <a:t>harmony</a:t>
            </a:r>
            <a:r>
              <a:rPr lang="en-US" altLang="en-US" sz="3200" b="1" dirty="0"/>
              <a:t> with passive aggressive actions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Under pressure: Indirect;  </a:t>
            </a:r>
            <a:r>
              <a:rPr lang="en-US" altLang="en-US" sz="3200" b="1" u="sng" dirty="0"/>
              <a:t>ignores</a:t>
            </a:r>
            <a:r>
              <a:rPr lang="en-US" altLang="en-US" sz="3200" b="1" dirty="0"/>
              <a:t> own needs</a:t>
            </a:r>
            <a:endParaRPr lang="en-US" altLang="en-US" sz="3200" b="1" u="sng" dirty="0"/>
          </a:p>
          <a:p>
            <a:pPr marL="914400" lvl="2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0485" name="Rectangle 18"/>
          <p:cNvSpPr>
            <a:spLocks noChangeArrowheads="1"/>
          </p:cNvSpPr>
          <p:nvPr/>
        </p:nvSpPr>
        <p:spPr bwMode="auto">
          <a:xfrm>
            <a:off x="3790950" y="98425"/>
            <a:ext cx="6877050" cy="6492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4400" b="1">
              <a:solidFill>
                <a:srgbClr val="FFCC66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8555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DB130D4-8A65-6A7E-1E80-6B045A6A3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12386" name="Rectangle 2"/>
          <p:cNvSpPr>
            <a:spLocks noChangeArrowheads="1"/>
          </p:cNvSpPr>
          <p:nvPr/>
        </p:nvSpPr>
        <p:spPr bwMode="auto">
          <a:xfrm>
            <a:off x="396876" y="131678"/>
            <a:ext cx="8397875" cy="8589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b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/>
              </a:rPr>
            </a:br>
            <a:r>
              <a:rPr lang="en-US" sz="3200" b="1" dirty="0">
                <a:solidFill>
                  <a:srgbClr val="0070C0"/>
                </a:solidFill>
                <a:latin typeface="Arial"/>
                <a:cs typeface="Arial"/>
              </a:rPr>
              <a:t>DISC Blends &amp; Biblical Characters  </a:t>
            </a:r>
            <a:b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2214563" y="990600"/>
            <a:ext cx="8159750" cy="544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u="sng" dirty="0">
                <a:solidFill>
                  <a:srgbClr val="363636"/>
                </a:solidFill>
                <a:latin typeface="Arial"/>
                <a:cs typeface="Arial"/>
              </a:rPr>
              <a:t>DISC BLENDS	      BIBLICAL CHARACTERS</a:t>
            </a:r>
            <a:endParaRPr lang="en-US" b="1" dirty="0">
              <a:solidFill>
                <a:srgbClr val="363636"/>
              </a:solidFill>
              <a:latin typeface="Arial"/>
              <a:cs typeface="Arial"/>
            </a:endParaRP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363636"/>
                </a:solidFill>
                <a:latin typeface="Arial"/>
                <a:cs typeface="Arial"/>
              </a:rPr>
              <a:t>Primary D – [Producer]	       SOLOMON, RAHAB*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363636"/>
                </a:solidFill>
                <a:latin typeface="Arial"/>
                <a:cs typeface="Arial"/>
              </a:rPr>
              <a:t>D/I – [Result-Driven]	       JOSHUA, SARAH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363636"/>
                </a:solidFill>
                <a:latin typeface="Arial"/>
                <a:cs typeface="Arial"/>
              </a:rPr>
              <a:t>D=I	 - [Dynamo]	       APOLLOS, STEPHEN,</a:t>
            </a:r>
            <a:r>
              <a:rPr lang="en-US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363636"/>
                </a:solidFill>
                <a:latin typeface="Arial"/>
                <a:cs typeface="Arial"/>
              </a:rPr>
              <a:t>LYDIA*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363636"/>
                </a:solidFill>
                <a:latin typeface="Arial"/>
                <a:cs typeface="Arial"/>
              </a:rPr>
              <a:t>D/C or C/D – [Explorer]	       PAUL, MICHAL*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363636"/>
                </a:solidFill>
                <a:latin typeface="Arial"/>
                <a:cs typeface="Arial"/>
              </a:rPr>
              <a:t>Primary I – [Networker]	       AARON, KING SAUL  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363636"/>
                </a:solidFill>
                <a:latin typeface="Arial"/>
                <a:cs typeface="Arial"/>
              </a:rPr>
              <a:t>I/D – [Influencer]	       PETER, REBEKAH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363636"/>
                </a:solidFill>
                <a:latin typeface="Arial"/>
                <a:cs typeface="Arial"/>
              </a:rPr>
              <a:t>I/S – [Coach]	       BARNABAS, ABIGAIL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363636"/>
                </a:solidFill>
                <a:latin typeface="Arial"/>
                <a:cs typeface="Arial"/>
              </a:rPr>
              <a:t>I/C – [Assessor]	       DAVID, MARY MAGDALENE* 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363636"/>
                </a:solidFill>
                <a:latin typeface="Arial"/>
                <a:cs typeface="Arial"/>
              </a:rPr>
              <a:t>Primary S or S/C – [Planner]       ISSAC, DORCAS*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363636"/>
                </a:solidFill>
                <a:latin typeface="Arial"/>
                <a:cs typeface="Arial"/>
              </a:rPr>
              <a:t>S/D	- [Finisher]	       NEHEMIAH, MARTHA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363636"/>
                </a:solidFill>
                <a:latin typeface="Arial"/>
                <a:cs typeface="Arial"/>
              </a:rPr>
              <a:t>S/I	- [Harmonizer]	       ABRAHAM, HANNAH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S/C/D – [Examiner]	       JACOB, </a:t>
            </a:r>
            <a:r>
              <a:rPr lang="en-US" b="1" dirty="0">
                <a:solidFill>
                  <a:srgbClr val="363636"/>
                </a:solidFill>
                <a:latin typeface="Arial"/>
                <a:cs typeface="Arial"/>
              </a:rPr>
              <a:t>JAMES [ACTS 15], ANNA*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000000">
                    <a:lumMod val="25000"/>
                  </a:srgbClr>
                </a:solidFill>
                <a:latin typeface="Arial"/>
                <a:cs typeface="Arial"/>
              </a:rPr>
              <a:t>Primary C or C/S –[Fact Finder]  LUKE, ESTHER	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000000">
                    <a:lumMod val="25000"/>
                  </a:srgbClr>
                </a:solidFill>
                <a:latin typeface="Arial"/>
                <a:cs typeface="Arial"/>
              </a:rPr>
              <a:t>C/S/D – [Formalist]	       MOSES,  THOMAS, NAOMI* 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000000">
                    <a:lumMod val="25000"/>
                  </a:srgbClr>
                </a:solidFill>
                <a:latin typeface="Arial"/>
                <a:cs typeface="Arial"/>
              </a:rPr>
              <a:t>C/S/I – [Technician]	       ELIJAH, DEBORAH*, RUTH* 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000000">
                    <a:lumMod val="25000"/>
                  </a:srgbClr>
                </a:solidFill>
                <a:latin typeface="Arial"/>
                <a:cs typeface="Arial"/>
              </a:rPr>
              <a:t>C = S – [Diplomat]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	       </a:t>
            </a:r>
            <a:r>
              <a:rPr lang="en-US" b="1" dirty="0">
                <a:solidFill>
                  <a:srgbClr val="363636"/>
                </a:solidFill>
                <a:latin typeface="Arial"/>
                <a:cs typeface="Arial"/>
              </a:rPr>
              <a:t>JOHN, MARY (mother of Jesus) 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	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	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1524000" y="4038600"/>
            <a:ext cx="9143999" cy="304800"/>
          </a:xfrm>
          <a:prstGeom prst="ellips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baseline="-25000">
              <a:solidFill>
                <a:srgbClr val="FFFFFF"/>
              </a:solidFill>
              <a:latin typeface="Times New Roman" charset="0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98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327AB1DF-CD5F-08C2-58D9-EDCBC9763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1981200" y="1219201"/>
            <a:ext cx="8458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Which Style would like you to:</a:t>
            </a:r>
          </a:p>
        </p:txBody>
      </p:sp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1752600" y="2138364"/>
            <a:ext cx="990600" cy="8334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46085" name="Text Box 4"/>
          <p:cNvSpPr txBox="1">
            <a:spLocks noChangeArrowheads="1"/>
          </p:cNvSpPr>
          <p:nvPr/>
        </p:nvSpPr>
        <p:spPr bwMode="auto">
          <a:xfrm>
            <a:off x="9296400" y="5491164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4800" b="1">
              <a:solidFill>
                <a:srgbClr val="000000"/>
              </a:solidFill>
            </a:endParaRPr>
          </a:p>
        </p:txBody>
      </p:sp>
      <p:sp>
        <p:nvSpPr>
          <p:cNvPr id="46086" name="Text Box 5"/>
          <p:cNvSpPr txBox="1">
            <a:spLocks noChangeArrowheads="1"/>
          </p:cNvSpPr>
          <p:nvPr/>
        </p:nvSpPr>
        <p:spPr bwMode="auto">
          <a:xfrm>
            <a:off x="9296400" y="2138364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4800" b="1">
              <a:solidFill>
                <a:srgbClr val="000000"/>
              </a:solidFill>
            </a:endParaRPr>
          </a:p>
        </p:txBody>
      </p:sp>
      <p:sp>
        <p:nvSpPr>
          <p:cNvPr id="46087" name="Text Box 6"/>
          <p:cNvSpPr txBox="1">
            <a:spLocks noChangeArrowheads="1"/>
          </p:cNvSpPr>
          <p:nvPr/>
        </p:nvSpPr>
        <p:spPr bwMode="auto">
          <a:xfrm>
            <a:off x="9296400" y="4373564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4800" b="1">
              <a:solidFill>
                <a:srgbClr val="000000"/>
              </a:solidFill>
            </a:endParaRPr>
          </a:p>
        </p:txBody>
      </p:sp>
      <p:sp>
        <p:nvSpPr>
          <p:cNvPr id="46088" name="Text Box 7"/>
          <p:cNvSpPr txBox="1">
            <a:spLocks noChangeArrowheads="1"/>
          </p:cNvSpPr>
          <p:nvPr/>
        </p:nvSpPr>
        <p:spPr bwMode="auto">
          <a:xfrm>
            <a:off x="1752600" y="2971800"/>
            <a:ext cx="990600" cy="8334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>
                <a:solidFill>
                  <a:srgbClr val="000000"/>
                </a:solidFill>
              </a:rPr>
              <a:t>I</a:t>
            </a:r>
          </a:p>
        </p:txBody>
      </p:sp>
      <p:sp>
        <p:nvSpPr>
          <p:cNvPr id="46089" name="Text Box 8"/>
          <p:cNvSpPr txBox="1">
            <a:spLocks noChangeArrowheads="1"/>
          </p:cNvSpPr>
          <p:nvPr/>
        </p:nvSpPr>
        <p:spPr bwMode="auto">
          <a:xfrm>
            <a:off x="1752600" y="4638675"/>
            <a:ext cx="990600" cy="83343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46090" name="Text Box 9"/>
          <p:cNvSpPr txBox="1">
            <a:spLocks noChangeArrowheads="1"/>
          </p:cNvSpPr>
          <p:nvPr/>
        </p:nvSpPr>
        <p:spPr bwMode="auto">
          <a:xfrm>
            <a:off x="1752600" y="3805239"/>
            <a:ext cx="990600" cy="833437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>
                <a:solidFill>
                  <a:srgbClr val="000000"/>
                </a:solidFill>
              </a:rPr>
              <a:t>S</a:t>
            </a:r>
          </a:p>
        </p:txBody>
      </p:sp>
      <p:sp>
        <p:nvSpPr>
          <p:cNvPr id="46106" name="Text Box 14"/>
          <p:cNvSpPr txBox="1">
            <a:spLocks noChangeArrowheads="1"/>
          </p:cNvSpPr>
          <p:nvPr/>
        </p:nvSpPr>
        <p:spPr bwMode="auto">
          <a:xfrm>
            <a:off x="9296400" y="5491166"/>
            <a:ext cx="990600" cy="83343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46104" name="Text Box 18"/>
          <p:cNvSpPr txBox="1">
            <a:spLocks noChangeArrowheads="1"/>
          </p:cNvSpPr>
          <p:nvPr/>
        </p:nvSpPr>
        <p:spPr bwMode="auto">
          <a:xfrm>
            <a:off x="9296400" y="4373563"/>
            <a:ext cx="990600" cy="833437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</a:rPr>
              <a:t>S</a:t>
            </a:r>
          </a:p>
        </p:txBody>
      </p:sp>
      <p:sp>
        <p:nvSpPr>
          <p:cNvPr id="46103" name="Text Box 22"/>
          <p:cNvSpPr txBox="1">
            <a:spLocks noChangeArrowheads="1"/>
          </p:cNvSpPr>
          <p:nvPr/>
        </p:nvSpPr>
        <p:spPr bwMode="auto">
          <a:xfrm>
            <a:off x="9296400" y="2138364"/>
            <a:ext cx="990600" cy="8334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683031" name="Text Box 23"/>
          <p:cNvSpPr txBox="1">
            <a:spLocks noChangeArrowheads="1"/>
          </p:cNvSpPr>
          <p:nvPr/>
        </p:nvSpPr>
        <p:spPr bwMode="auto">
          <a:xfrm>
            <a:off x="3657600" y="5491164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Document how and why something applies.  </a:t>
            </a:r>
          </a:p>
        </p:txBody>
      </p:sp>
      <p:sp>
        <p:nvSpPr>
          <p:cNvPr id="683032" name="Text Box 24"/>
          <p:cNvSpPr txBox="1">
            <a:spLocks noChangeArrowheads="1"/>
          </p:cNvSpPr>
          <p:nvPr/>
        </p:nvSpPr>
        <p:spPr bwMode="auto">
          <a:xfrm>
            <a:off x="3657600" y="3255964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Be open to new topics that may interest them.</a:t>
            </a:r>
            <a:endParaRPr lang="en-US" sz="2000" i="1" dirty="0">
              <a:solidFill>
                <a:srgbClr val="000000"/>
              </a:solidFill>
            </a:endParaRPr>
          </a:p>
        </p:txBody>
      </p:sp>
      <p:sp>
        <p:nvSpPr>
          <p:cNvPr id="683033" name="Text Box 25"/>
          <p:cNvSpPr txBox="1">
            <a:spLocks noChangeArrowheads="1"/>
          </p:cNvSpPr>
          <p:nvPr/>
        </p:nvSpPr>
        <p:spPr bwMode="auto">
          <a:xfrm>
            <a:off x="3657600" y="2138364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Provide options but let them make the decision.</a:t>
            </a:r>
          </a:p>
        </p:txBody>
      </p:sp>
      <p:sp>
        <p:nvSpPr>
          <p:cNvPr id="683034" name="Text Box 26"/>
          <p:cNvSpPr txBox="1">
            <a:spLocks noChangeArrowheads="1"/>
          </p:cNvSpPr>
          <p:nvPr/>
        </p:nvSpPr>
        <p:spPr bwMode="auto">
          <a:xfrm>
            <a:off x="3657600" y="4373564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Explain how you will be there to support them in case of any problems.</a:t>
            </a:r>
            <a:endParaRPr lang="en-US" sz="2000" i="1" dirty="0">
              <a:solidFill>
                <a:srgbClr val="000000"/>
              </a:solidFill>
            </a:endParaRPr>
          </a:p>
        </p:txBody>
      </p:sp>
      <p:sp>
        <p:nvSpPr>
          <p:cNvPr id="46100" name="Rectangle 27"/>
          <p:cNvSpPr>
            <a:spLocks noChangeArrowheads="1"/>
          </p:cNvSpPr>
          <p:nvPr/>
        </p:nvSpPr>
        <p:spPr bwMode="auto">
          <a:xfrm>
            <a:off x="1981200" y="647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FFFFFF"/>
                </a:solidFill>
              </a:rPr>
              <a:t>PPT 11-10</a:t>
            </a:r>
          </a:p>
        </p:txBody>
      </p:sp>
      <p:sp>
        <p:nvSpPr>
          <p:cNvPr id="46101" name="Rectangle 28"/>
          <p:cNvSpPr>
            <a:spLocks noGrp="1" noChangeArrowheads="1"/>
          </p:cNvSpPr>
          <p:nvPr>
            <p:ph type="title"/>
          </p:nvPr>
        </p:nvSpPr>
        <p:spPr>
          <a:xfrm>
            <a:off x="762000" y="228602"/>
            <a:ext cx="9855200" cy="9144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cs typeface="Trebuchet MS"/>
              </a:rPr>
              <a:t>More Style Communications 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9296400" y="3258404"/>
            <a:ext cx="1066800" cy="83099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67909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3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 animBg="1"/>
      <p:bldP spid="46088" grpId="0" animBg="1"/>
      <p:bldP spid="46089" grpId="0" animBg="1"/>
      <p:bldP spid="46090" grpId="0" animBg="1"/>
      <p:bldP spid="46106" grpId="0" animBg="1"/>
      <p:bldP spid="46104" grpId="0" animBg="1"/>
      <p:bldP spid="46103" grpId="0" animBg="1"/>
      <p:bldP spid="683031" grpId="0" animBg="1"/>
      <p:bldP spid="683032" grpId="0" animBg="1"/>
      <p:bldP spid="683033" grpId="0" animBg="1" autoUpdateAnimBg="0"/>
      <p:bldP spid="683034" grpId="0" animBg="1"/>
      <p:bldP spid="3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4142102-390E-C416-39B2-D569F1444F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97184" y="1295400"/>
            <a:ext cx="9144000" cy="4648200"/>
          </a:xfrm>
          <a:prstGeom prst="rect">
            <a:avLst/>
          </a:prstGeom>
          <a:gradFill flip="none" rotWithShape="1">
            <a:gsLst>
              <a:gs pos="0">
                <a:srgbClr val="3366CC">
                  <a:tint val="66000"/>
                  <a:satMod val="160000"/>
                </a:srgbClr>
              </a:gs>
              <a:gs pos="50000">
                <a:srgbClr val="3366CC">
                  <a:tint val="44500"/>
                  <a:satMod val="160000"/>
                </a:srgbClr>
              </a:gs>
              <a:gs pos="100000">
                <a:srgbClr val="3366C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752600" y="1378857"/>
            <a:ext cx="8585920" cy="4963886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Goal: Accuracy and </a:t>
            </a:r>
            <a:r>
              <a:rPr lang="en-US" altLang="en-US" sz="3200" b="1" u="sng" dirty="0"/>
              <a:t>quality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Fear: Criticism of their </a:t>
            </a:r>
            <a:r>
              <a:rPr lang="en-US" altLang="en-US" sz="3200" b="1" u="sng" dirty="0"/>
              <a:t>work</a:t>
            </a:r>
            <a:r>
              <a:rPr lang="en-US" altLang="en-US" sz="3200" b="1" dirty="0"/>
              <a:t>;  making a mistake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Motivated by: Being </a:t>
            </a:r>
            <a:r>
              <a:rPr lang="en-US" altLang="en-US" sz="3200" b="1" u="sng" dirty="0"/>
              <a:t>correct</a:t>
            </a:r>
            <a:r>
              <a:rPr lang="en-US" altLang="en-US" sz="3200" b="1" dirty="0"/>
              <a:t> and data 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Strengths: Analytical,  diplomatic, systematic, logical  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 Pride: Choosing actions that can be </a:t>
            </a:r>
            <a:r>
              <a:rPr lang="en-US" altLang="en-US" sz="3200" b="1" u="sng" dirty="0"/>
              <a:t>validated</a:t>
            </a:r>
            <a:endParaRPr lang="en-US" altLang="en-US" sz="3200" b="1" dirty="0"/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altLang="en-US" sz="3200" b="1" dirty="0"/>
              <a:t>Under pressure: Overly critical of self and others;  may appear </a:t>
            </a:r>
            <a:r>
              <a:rPr lang="en-US" altLang="en-US" sz="3200" b="1" u="sng" dirty="0"/>
              <a:t>aloof</a:t>
            </a:r>
          </a:p>
          <a:p>
            <a:pPr lvl="1"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dirty="0">
              <a:cs typeface="Calibri" pitchFamily="34" charset="0"/>
            </a:endParaRPr>
          </a:p>
          <a:p>
            <a:endParaRPr lang="en-US" dirty="0"/>
          </a:p>
        </p:txBody>
      </p:sp>
      <p:sp>
        <p:nvSpPr>
          <p:cNvPr id="21509" name="Rectangle 18"/>
          <p:cNvSpPr>
            <a:spLocks noChangeArrowheads="1"/>
          </p:cNvSpPr>
          <p:nvPr/>
        </p:nvSpPr>
        <p:spPr bwMode="auto">
          <a:xfrm>
            <a:off x="3790950" y="98425"/>
            <a:ext cx="6877050" cy="6492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4400" b="1">
              <a:solidFill>
                <a:srgbClr val="FFCC66"/>
              </a:solidFill>
              <a:cs typeface="Arial" charset="0"/>
            </a:endParaRPr>
          </a:p>
        </p:txBody>
      </p:sp>
      <p:sp>
        <p:nvSpPr>
          <p:cNvPr id="1573891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1524000" y="335757"/>
            <a:ext cx="7086600" cy="623887"/>
          </a:xfrm>
        </p:spPr>
        <p:txBody>
          <a:bodyPr/>
          <a:lstStyle/>
          <a:p>
            <a:pPr marL="0" lvl="1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Conscientious – High “C”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(H.O. p 5)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5668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8702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9C1DF82-891C-F3BF-18A2-DD996F61F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12386" name="Rectangle 2"/>
          <p:cNvSpPr>
            <a:spLocks noChangeArrowheads="1"/>
          </p:cNvSpPr>
          <p:nvPr/>
        </p:nvSpPr>
        <p:spPr bwMode="auto">
          <a:xfrm>
            <a:off x="1441185" y="138819"/>
            <a:ext cx="8406344" cy="8589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b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/>
              </a:rPr>
            </a:br>
            <a:r>
              <a:rPr lang="en-US" sz="2800" b="1" dirty="0">
                <a:solidFill>
                  <a:srgbClr val="0070C0"/>
                </a:solidFill>
                <a:latin typeface="Arial"/>
                <a:cs typeface="Arial"/>
              </a:rPr>
              <a:t>DISC Blends &amp; Biblical Characters  </a:t>
            </a:r>
            <a:b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endParaRPr lang="en-US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2214563" y="990600"/>
            <a:ext cx="8159750" cy="544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u="sng" dirty="0">
                <a:solidFill>
                  <a:srgbClr val="363636"/>
                </a:solidFill>
                <a:latin typeface="Arial"/>
                <a:cs typeface="Arial"/>
              </a:rPr>
              <a:t>DISC BLENDS	      BIBLICAL CHARACTERS</a:t>
            </a:r>
            <a:endParaRPr lang="en-US" b="1" dirty="0">
              <a:solidFill>
                <a:srgbClr val="363636"/>
              </a:solidFill>
              <a:latin typeface="Arial"/>
              <a:cs typeface="Arial"/>
            </a:endParaRP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363636"/>
                </a:solidFill>
                <a:latin typeface="Arial"/>
                <a:cs typeface="Arial"/>
              </a:rPr>
              <a:t>Primary D – [Producer]	       SOLOMON, RAHAB*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363636"/>
                </a:solidFill>
                <a:latin typeface="Arial"/>
                <a:cs typeface="Arial"/>
              </a:rPr>
              <a:t>D/I – [Result-Driven]	       JOSHUA, SARAH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363636"/>
                </a:solidFill>
                <a:latin typeface="Arial"/>
                <a:cs typeface="Arial"/>
              </a:rPr>
              <a:t>D=I	 - [Dynamo]	       APOLLOS, STEPHEN,</a:t>
            </a:r>
            <a:r>
              <a:rPr lang="en-US" dirty="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363636"/>
                </a:solidFill>
                <a:latin typeface="Arial"/>
                <a:cs typeface="Arial"/>
              </a:rPr>
              <a:t>LYDIA*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363636"/>
                </a:solidFill>
                <a:latin typeface="Arial"/>
                <a:cs typeface="Arial"/>
              </a:rPr>
              <a:t>D/C or C/D – [Explorer]	       PAUL, MICHAL*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363636"/>
                </a:solidFill>
                <a:latin typeface="Arial"/>
                <a:cs typeface="Arial"/>
              </a:rPr>
              <a:t>Primary I – [Networker]	       AARON, KING SAUL  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363636"/>
                </a:solidFill>
                <a:latin typeface="Arial"/>
                <a:cs typeface="Arial"/>
              </a:rPr>
              <a:t>I/D – [Influencer]	       PETER, REBEKAH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363636"/>
                </a:solidFill>
                <a:latin typeface="Arial"/>
                <a:cs typeface="Arial"/>
              </a:rPr>
              <a:t>I/S – [Coach]	       BARNABAS, ABIGAIL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363636"/>
                </a:solidFill>
                <a:latin typeface="Arial"/>
                <a:cs typeface="Arial"/>
              </a:rPr>
              <a:t>I/C – [Assessor]	       DAVID, MARY MAGDALENE* 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363636"/>
                </a:solidFill>
                <a:latin typeface="Arial"/>
                <a:cs typeface="Arial"/>
              </a:rPr>
              <a:t>Primary S or S/C – [Planner]       ISSAC, DORCAS*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363636"/>
                </a:solidFill>
                <a:latin typeface="Arial"/>
                <a:cs typeface="Arial"/>
              </a:rPr>
              <a:t>S/D	- [Finisher]	       NEHEMIAH, MARTHA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363636"/>
                </a:solidFill>
                <a:latin typeface="Arial"/>
                <a:cs typeface="Arial"/>
              </a:rPr>
              <a:t>S/I	- [Harmonizer]	       ABRAHAM, HANNAH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S/C/D – [Examiner]	       JACOB, </a:t>
            </a:r>
            <a:r>
              <a:rPr lang="en-US" b="1" dirty="0">
                <a:solidFill>
                  <a:srgbClr val="363636"/>
                </a:solidFill>
                <a:latin typeface="Arial"/>
                <a:cs typeface="Arial"/>
              </a:rPr>
              <a:t>JAMES [ACTS 15], ANNA*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000000">
                    <a:lumMod val="25000"/>
                  </a:srgbClr>
                </a:solidFill>
                <a:latin typeface="Arial"/>
                <a:cs typeface="Arial"/>
              </a:rPr>
              <a:t>Primary C or C/S –[Fact Finder]  LUKE, ESTHER	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000000">
                    <a:lumMod val="25000"/>
                  </a:srgbClr>
                </a:solidFill>
                <a:latin typeface="Arial"/>
                <a:cs typeface="Arial"/>
              </a:rPr>
              <a:t>C/S/D – [Formalist]	       MOSES,  THOMAS, NAOMI* 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000000">
                    <a:lumMod val="25000"/>
                  </a:srgbClr>
                </a:solidFill>
                <a:latin typeface="Arial"/>
                <a:cs typeface="Arial"/>
              </a:rPr>
              <a:t>C/S/I – [Technician]	       ELIJAH, DEBORAH*, RUTH* 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r>
              <a:rPr lang="en-US" b="1" dirty="0">
                <a:solidFill>
                  <a:srgbClr val="000000">
                    <a:lumMod val="25000"/>
                  </a:srgbClr>
                </a:solidFill>
                <a:latin typeface="Arial"/>
                <a:cs typeface="Arial"/>
              </a:rPr>
              <a:t>C = S – [Diplomat]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	       </a:t>
            </a:r>
            <a:r>
              <a:rPr lang="en-US" b="1" dirty="0">
                <a:solidFill>
                  <a:srgbClr val="363636"/>
                </a:solidFill>
                <a:latin typeface="Arial"/>
                <a:cs typeface="Arial"/>
              </a:rPr>
              <a:t>JOHN, MARY (mother of Jesus) 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	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	</a:t>
            </a:r>
          </a:p>
          <a:p>
            <a:pPr>
              <a:tabLst>
                <a:tab pos="461963" algn="l"/>
                <a:tab pos="3094038" algn="l"/>
                <a:tab pos="4572000" algn="l"/>
              </a:tabLst>
              <a:defRPr/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1524000" y="4800600"/>
            <a:ext cx="9144000" cy="381000"/>
          </a:xfrm>
          <a:prstGeom prst="ellipse">
            <a:avLst/>
          </a:prstGeom>
          <a:noFill/>
          <a:ln w="38100">
            <a:solidFill>
              <a:srgbClr val="FF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baseline="-25000">
              <a:solidFill>
                <a:srgbClr val="FFFFFF"/>
              </a:solidFill>
              <a:latin typeface="Times New Roman" charset="0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455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AB9E40EC-3D8E-252F-30ED-7BFC21D99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1981200" y="1219201"/>
            <a:ext cx="8458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Style would be “bugged” by someone who acted:</a:t>
            </a:r>
          </a:p>
        </p:txBody>
      </p:sp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1752600" y="2138364"/>
            <a:ext cx="990600" cy="8334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46085" name="Text Box 4"/>
          <p:cNvSpPr txBox="1">
            <a:spLocks noChangeArrowheads="1"/>
          </p:cNvSpPr>
          <p:nvPr/>
        </p:nvSpPr>
        <p:spPr bwMode="auto">
          <a:xfrm>
            <a:off x="9296400" y="5491164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4800" b="1">
              <a:solidFill>
                <a:srgbClr val="000000"/>
              </a:solidFill>
            </a:endParaRPr>
          </a:p>
        </p:txBody>
      </p:sp>
      <p:sp>
        <p:nvSpPr>
          <p:cNvPr id="46086" name="Text Box 5"/>
          <p:cNvSpPr txBox="1">
            <a:spLocks noChangeArrowheads="1"/>
          </p:cNvSpPr>
          <p:nvPr/>
        </p:nvSpPr>
        <p:spPr bwMode="auto">
          <a:xfrm>
            <a:off x="9296400" y="2138364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4800" b="1">
              <a:solidFill>
                <a:srgbClr val="000000"/>
              </a:solidFill>
            </a:endParaRPr>
          </a:p>
        </p:txBody>
      </p:sp>
      <p:sp>
        <p:nvSpPr>
          <p:cNvPr id="46087" name="Text Box 6"/>
          <p:cNvSpPr txBox="1">
            <a:spLocks noChangeArrowheads="1"/>
          </p:cNvSpPr>
          <p:nvPr/>
        </p:nvSpPr>
        <p:spPr bwMode="auto">
          <a:xfrm>
            <a:off x="9296400" y="4373564"/>
            <a:ext cx="9906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4800" b="1">
              <a:solidFill>
                <a:srgbClr val="000000"/>
              </a:solidFill>
            </a:endParaRPr>
          </a:p>
        </p:txBody>
      </p:sp>
      <p:sp>
        <p:nvSpPr>
          <p:cNvPr id="46088" name="Text Box 7"/>
          <p:cNvSpPr txBox="1">
            <a:spLocks noChangeArrowheads="1"/>
          </p:cNvSpPr>
          <p:nvPr/>
        </p:nvSpPr>
        <p:spPr bwMode="auto">
          <a:xfrm>
            <a:off x="1752600" y="2971800"/>
            <a:ext cx="990600" cy="8334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</a:rPr>
              <a:t>I</a:t>
            </a:r>
          </a:p>
        </p:txBody>
      </p:sp>
      <p:sp>
        <p:nvSpPr>
          <p:cNvPr id="46089" name="Text Box 8"/>
          <p:cNvSpPr txBox="1">
            <a:spLocks noChangeArrowheads="1"/>
          </p:cNvSpPr>
          <p:nvPr/>
        </p:nvSpPr>
        <p:spPr bwMode="auto">
          <a:xfrm>
            <a:off x="1752600" y="4638675"/>
            <a:ext cx="990600" cy="833438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46090" name="Text Box 9"/>
          <p:cNvSpPr txBox="1">
            <a:spLocks noChangeArrowheads="1"/>
          </p:cNvSpPr>
          <p:nvPr/>
        </p:nvSpPr>
        <p:spPr bwMode="auto">
          <a:xfrm>
            <a:off x="1752600" y="3805239"/>
            <a:ext cx="990600" cy="833437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>
                <a:solidFill>
                  <a:srgbClr val="000000"/>
                </a:solidFill>
              </a:rPr>
              <a:t>S</a:t>
            </a:r>
          </a:p>
        </p:txBody>
      </p:sp>
      <p:sp>
        <p:nvSpPr>
          <p:cNvPr id="46106" name="Text Box 14"/>
          <p:cNvSpPr txBox="1">
            <a:spLocks noChangeArrowheads="1"/>
          </p:cNvSpPr>
          <p:nvPr/>
        </p:nvSpPr>
        <p:spPr bwMode="auto">
          <a:xfrm>
            <a:off x="9296400" y="5491166"/>
            <a:ext cx="990600" cy="8334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46104" name="Text Box 18"/>
          <p:cNvSpPr txBox="1">
            <a:spLocks noChangeArrowheads="1"/>
          </p:cNvSpPr>
          <p:nvPr/>
        </p:nvSpPr>
        <p:spPr bwMode="auto">
          <a:xfrm>
            <a:off x="9296400" y="4373563"/>
            <a:ext cx="990600" cy="8334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</a:rPr>
              <a:t>I</a:t>
            </a:r>
          </a:p>
        </p:txBody>
      </p:sp>
      <p:sp>
        <p:nvSpPr>
          <p:cNvPr id="46103" name="Text Box 22"/>
          <p:cNvSpPr txBox="1">
            <a:spLocks noChangeArrowheads="1"/>
          </p:cNvSpPr>
          <p:nvPr/>
        </p:nvSpPr>
        <p:spPr bwMode="auto">
          <a:xfrm>
            <a:off x="9296400" y="2138364"/>
            <a:ext cx="990600" cy="833437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</a:rPr>
              <a:t>S</a:t>
            </a:r>
          </a:p>
        </p:txBody>
      </p:sp>
      <p:sp>
        <p:nvSpPr>
          <p:cNvPr id="683031" name="Text Box 23"/>
          <p:cNvSpPr txBox="1">
            <a:spLocks noChangeArrowheads="1"/>
          </p:cNvSpPr>
          <p:nvPr/>
        </p:nvSpPr>
        <p:spPr bwMode="auto">
          <a:xfrm>
            <a:off x="3657600" y="5491164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Personal, indecisive, security conscious</a:t>
            </a:r>
          </a:p>
        </p:txBody>
      </p:sp>
      <p:sp>
        <p:nvSpPr>
          <p:cNvPr id="683032" name="Text Box 24"/>
          <p:cNvSpPr txBox="1">
            <a:spLocks noChangeArrowheads="1"/>
          </p:cNvSpPr>
          <p:nvPr/>
        </p:nvSpPr>
        <p:spPr bwMode="auto">
          <a:xfrm>
            <a:off x="3657600" y="3255964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Spontaneous, unstructured, dramatic</a:t>
            </a:r>
            <a:endParaRPr lang="en-US" sz="2000" i="1" dirty="0">
              <a:solidFill>
                <a:srgbClr val="000000"/>
              </a:solidFill>
            </a:endParaRPr>
          </a:p>
        </p:txBody>
      </p:sp>
      <p:sp>
        <p:nvSpPr>
          <p:cNvPr id="683033" name="Text Box 25"/>
          <p:cNvSpPr txBox="1">
            <a:spLocks noChangeArrowheads="1"/>
          </p:cNvSpPr>
          <p:nvPr/>
        </p:nvSpPr>
        <p:spPr bwMode="auto">
          <a:xfrm>
            <a:off x="3657600" y="2138364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Impatient, autocratic, demanding</a:t>
            </a:r>
          </a:p>
        </p:txBody>
      </p:sp>
      <p:sp>
        <p:nvSpPr>
          <p:cNvPr id="683034" name="Text Box 26"/>
          <p:cNvSpPr txBox="1">
            <a:spLocks noChangeArrowheads="1"/>
          </p:cNvSpPr>
          <p:nvPr/>
        </p:nvSpPr>
        <p:spPr bwMode="auto">
          <a:xfrm>
            <a:off x="3657600" y="4373564"/>
            <a:ext cx="5638800" cy="83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Cool, impersonal, rigid</a:t>
            </a:r>
          </a:p>
        </p:txBody>
      </p:sp>
      <p:sp>
        <p:nvSpPr>
          <p:cNvPr id="46101" name="Rectangle 28"/>
          <p:cNvSpPr>
            <a:spLocks noGrp="1" noChangeArrowheads="1"/>
          </p:cNvSpPr>
          <p:nvPr>
            <p:ph type="title"/>
          </p:nvPr>
        </p:nvSpPr>
        <p:spPr>
          <a:xfrm>
            <a:off x="762000" y="161500"/>
            <a:ext cx="9855200" cy="9144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cs typeface="Trebuchet MS"/>
              </a:rPr>
              <a:t>Style Irritations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9296400" y="3258404"/>
            <a:ext cx="1066800" cy="830997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93804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 animBg="1"/>
      <p:bldP spid="46088" grpId="0" animBg="1"/>
      <p:bldP spid="46089" grpId="0" animBg="1"/>
      <p:bldP spid="46090" grpId="0" animBg="1"/>
      <p:bldP spid="46106" grpId="0" animBg="1"/>
      <p:bldP spid="46104" grpId="0" animBg="1"/>
      <p:bldP spid="46103" grpId="0" animBg="1"/>
      <p:bldP spid="683031" grpId="0" animBg="1"/>
      <p:bldP spid="683032" grpId="0" animBg="1"/>
      <p:bldP spid="683033" grpId="0" animBg="1"/>
      <p:bldP spid="683034" grpId="0" animBg="1"/>
      <p:bldP spid="3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49464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EBE4DD4B-BC4C-7033-9B9D-D6BECC389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1"/>
            <a:ext cx="7896225" cy="761999"/>
          </a:xfrm>
        </p:spPr>
        <p:txBody>
          <a:bodyPr/>
          <a:lstStyle/>
          <a:p>
            <a:r>
              <a:rPr lang="en-US" sz="2800" b="1" dirty="0">
                <a:solidFill>
                  <a:srgbClr val="0070C0"/>
                </a:solidFill>
              </a:rPr>
              <a:t>Pp. 18-19 DISC Behavioral Continuums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9726" y="762000"/>
            <a:ext cx="8963025" cy="5334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				</a:t>
            </a:r>
            <a:r>
              <a:rPr lang="en-US" sz="2000" b="1" dirty="0"/>
              <a:t>            </a:t>
            </a:r>
            <a:r>
              <a:rPr lang="en-US" dirty="0"/>
              <a:t>	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8801" y="365760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Line 30"/>
          <p:cNvSpPr>
            <a:spLocks noChangeShapeType="1"/>
          </p:cNvSpPr>
          <p:nvPr/>
        </p:nvSpPr>
        <p:spPr bwMode="auto">
          <a:xfrm>
            <a:off x="5346700" y="3124201"/>
            <a:ext cx="882651" cy="2133600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aseline="-25000" dirty="0">
              <a:solidFill>
                <a:srgbClr val="FFFFFF"/>
              </a:solidFill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0" name="Line 31"/>
          <p:cNvSpPr>
            <a:spLocks noChangeShapeType="1"/>
          </p:cNvSpPr>
          <p:nvPr/>
        </p:nvSpPr>
        <p:spPr bwMode="auto">
          <a:xfrm flipH="1">
            <a:off x="6286500" y="4572000"/>
            <a:ext cx="889000" cy="685801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aseline="-25000" dirty="0">
              <a:solidFill>
                <a:srgbClr val="FFFFFF"/>
              </a:solidFill>
              <a:latin typeface="Times New Roman" charset="0"/>
              <a:ea typeface="ＭＳ Ｐゴシック" charset="0"/>
              <a:cs typeface="Arial" charset="0"/>
            </a:endParaRPr>
          </a:p>
        </p:txBody>
      </p:sp>
      <p:sp>
        <p:nvSpPr>
          <p:cNvPr id="11" name="Line 29"/>
          <p:cNvSpPr>
            <a:spLocks noChangeShapeType="1"/>
          </p:cNvSpPr>
          <p:nvPr/>
        </p:nvSpPr>
        <p:spPr bwMode="auto">
          <a:xfrm flipH="1">
            <a:off x="7175500" y="2209800"/>
            <a:ext cx="977900" cy="2362198"/>
          </a:xfrm>
          <a:prstGeom prst="line">
            <a:avLst/>
          </a:prstGeom>
          <a:noFill/>
          <a:ln w="28575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aseline="-25000" dirty="0">
              <a:solidFill>
                <a:srgbClr val="FFFFFF"/>
              </a:solidFill>
              <a:latin typeface="Times New Roman" charset="0"/>
              <a:ea typeface="ＭＳ Ｐゴシック" charset="0"/>
              <a:cs typeface="Arial" charset="0"/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8" t="12500" r="25987" b="17708"/>
          <a:stretch>
            <a:fillRect/>
          </a:stretch>
        </p:blipFill>
        <p:spPr bwMode="auto">
          <a:xfrm>
            <a:off x="1609726" y="858130"/>
            <a:ext cx="4352925" cy="5466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8" t="15625" r="25401" b="13542"/>
          <a:stretch>
            <a:fillRect/>
          </a:stretch>
        </p:blipFill>
        <p:spPr bwMode="auto">
          <a:xfrm>
            <a:off x="6115632" y="914400"/>
            <a:ext cx="445711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4764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5975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88E9503-5AD2-A4F6-B180-BA2863EFD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820025" cy="762000"/>
          </a:xfrm>
        </p:spPr>
        <p:txBody>
          <a:bodyPr/>
          <a:lstStyle/>
          <a:p>
            <a:r>
              <a:rPr lang="en-US" sz="2800" b="1" dirty="0">
                <a:solidFill>
                  <a:srgbClr val="0070C0"/>
                </a:solidFill>
                <a:cs typeface="Trebuchet MS"/>
              </a:rPr>
              <a:t>DISC Basic Concepts (H.O. p 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4487" y="1371600"/>
            <a:ext cx="8963025" cy="4876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Similar styles tend to be compatible </a:t>
            </a:r>
            <a:r>
              <a:rPr lang="en-US" altLang="en-US" sz="2800" u="sng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socially</a:t>
            </a:r>
            <a:r>
              <a:rPr lang="en-US" altLang="en-US" sz="2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task effectiveness is strengthened by</a:t>
            </a:r>
          </a:p>
          <a:p>
            <a:pPr marL="0" indent="0">
              <a:buNone/>
            </a:pPr>
            <a:r>
              <a:rPr lang="en-US" altLang="en-US" sz="2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mixing different styles.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Mixing different styles may result in </a:t>
            </a:r>
            <a:r>
              <a:rPr lang="en-US" altLang="en-US" sz="2800" u="sng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conflict</a:t>
            </a:r>
            <a:r>
              <a:rPr lang="en-US" altLang="en-US" sz="2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styles can work together provided certain conditions exist:</a:t>
            </a:r>
          </a:p>
          <a:p>
            <a:pPr marL="457200" lvl="1" indent="0">
              <a:buNone/>
            </a:pPr>
            <a:r>
              <a:rPr lang="en-US" alt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-Mutual </a:t>
            </a:r>
            <a:r>
              <a:rPr lang="en-US" altLang="en-US" u="sng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trust</a:t>
            </a:r>
            <a:r>
              <a:rPr lang="en-US" alt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n-US" alt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-mutual respect, </a:t>
            </a:r>
            <a:br>
              <a:rPr lang="en-US" alt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-and a willingness to </a:t>
            </a:r>
            <a:r>
              <a:rPr lang="en-US" altLang="en-US" u="sng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</a:t>
            </a:r>
            <a:r>
              <a:rPr lang="en-US" altLang="en-US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45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D429FF0-593E-1425-13DF-34FFF61258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43427" name="Rectangle 3"/>
          <p:cNvSpPr>
            <a:spLocks noChangeArrowheads="1"/>
          </p:cNvSpPr>
          <p:nvPr/>
        </p:nvSpPr>
        <p:spPr bwMode="auto">
          <a:xfrm>
            <a:off x="3630614" y="2728844"/>
            <a:ext cx="6867525" cy="7668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70C0"/>
                </a:solidFill>
                <a:latin typeface="Trebuchet MS"/>
                <a:cs typeface="Trebuchet MS"/>
              </a:rPr>
              <a:t>Golden Rule</a:t>
            </a:r>
          </a:p>
        </p:txBody>
      </p:sp>
      <p:sp>
        <p:nvSpPr>
          <p:cNvPr id="743428" name="Rectangle 4"/>
          <p:cNvSpPr>
            <a:spLocks noChangeArrowheads="1"/>
          </p:cNvSpPr>
          <p:nvPr/>
        </p:nvSpPr>
        <p:spPr bwMode="auto">
          <a:xfrm>
            <a:off x="3644900" y="4597110"/>
            <a:ext cx="3863088" cy="7668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70C0"/>
                </a:solidFill>
                <a:latin typeface="Trebuchet MS"/>
                <a:cs typeface="Trebuchet MS"/>
              </a:rPr>
              <a:t>Platinum Rule</a:t>
            </a:r>
          </a:p>
        </p:txBody>
      </p:sp>
      <p:sp>
        <p:nvSpPr>
          <p:cNvPr id="743429" name="Rectangle 5"/>
          <p:cNvSpPr>
            <a:spLocks noChangeArrowheads="1"/>
          </p:cNvSpPr>
          <p:nvPr/>
        </p:nvSpPr>
        <p:spPr bwMode="auto">
          <a:xfrm>
            <a:off x="3853630" y="1749263"/>
            <a:ext cx="6357170" cy="8683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willingness to modify my behavior for the benefit of the relationship.</a:t>
            </a:r>
          </a:p>
        </p:txBody>
      </p:sp>
      <p:sp>
        <p:nvSpPr>
          <p:cNvPr id="743430" name="Rectangle 6"/>
          <p:cNvSpPr>
            <a:spLocks noChangeArrowheads="1"/>
          </p:cNvSpPr>
          <p:nvPr/>
        </p:nvSpPr>
        <p:spPr bwMode="auto">
          <a:xfrm>
            <a:off x="3873232" y="3562821"/>
            <a:ext cx="5006975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rebuchet MS"/>
                <a:cs typeface="Trebuchet MS"/>
              </a:rPr>
              <a:t>Do unto others as you would have them do unto </a:t>
            </a:r>
            <a:r>
              <a:rPr lang="en-US" sz="2400" b="1" i="1" u="sng" dirty="0">
                <a:solidFill>
                  <a:srgbClr val="000000"/>
                </a:solidFill>
                <a:latin typeface="Trebuchet MS"/>
                <a:cs typeface="Trebuchet MS"/>
              </a:rPr>
              <a:t>you</a:t>
            </a:r>
            <a:r>
              <a:rPr lang="en-US" sz="2400" b="1" i="1" dirty="0">
                <a:solidFill>
                  <a:srgbClr val="000000"/>
                </a:solidFill>
                <a:latin typeface="Trebuchet MS"/>
                <a:cs typeface="Trebuchet MS"/>
              </a:rPr>
              <a:t>.</a:t>
            </a:r>
          </a:p>
        </p:txBody>
      </p:sp>
      <p:sp>
        <p:nvSpPr>
          <p:cNvPr id="743431" name="Rectangle 7"/>
          <p:cNvSpPr>
            <a:spLocks noChangeArrowheads="1"/>
          </p:cNvSpPr>
          <p:nvPr/>
        </p:nvSpPr>
        <p:spPr bwMode="auto">
          <a:xfrm>
            <a:off x="3888825" y="5363986"/>
            <a:ext cx="5006975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rebuchet MS"/>
                <a:cs typeface="Trebuchet MS"/>
              </a:rPr>
              <a:t>Do unto others as </a:t>
            </a:r>
            <a:r>
              <a:rPr lang="en-US" sz="2400" b="1" i="1" u="sng" dirty="0">
                <a:solidFill>
                  <a:srgbClr val="000000"/>
                </a:solidFill>
                <a:latin typeface="Trebuchet MS"/>
                <a:cs typeface="Trebuchet MS"/>
              </a:rPr>
              <a:t>they</a:t>
            </a:r>
            <a:r>
              <a:rPr lang="en-US" sz="2400" b="1" i="1" dirty="0">
                <a:solidFill>
                  <a:srgbClr val="000000"/>
                </a:solidFill>
                <a:latin typeface="Trebuchet MS"/>
                <a:cs typeface="Trebuchet MS"/>
              </a:rPr>
              <a:t> want to be done unto.</a:t>
            </a:r>
          </a:p>
        </p:txBody>
      </p:sp>
      <p:pic>
        <p:nvPicPr>
          <p:cNvPr id="743436" name="Picture 12" descr="Picture 9_ppt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38338" y="4523934"/>
            <a:ext cx="1801812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9" descr="people_scheduling-time3" hidden="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38338" y="4910138"/>
            <a:ext cx="173355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3437" name="Picture 13" descr="Picture 10_ppt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38338" y="2700954"/>
            <a:ext cx="1801812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0" name="Picture 10" descr="people_scheduling-time1" hidden="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38338" y="3054350"/>
            <a:ext cx="173355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3438" name="Picture 14" descr="Picture 11_ppt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38338" y="838201"/>
            <a:ext cx="1801812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2" name="Picture 11" descr="people_scheduling-time2" hidden="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938338" y="1200150"/>
            <a:ext cx="173355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3439" name="Rectangle 15"/>
          <p:cNvSpPr>
            <a:spLocks noChangeArrowheads="1"/>
          </p:cNvSpPr>
          <p:nvPr/>
        </p:nvSpPr>
        <p:spPr bwMode="auto">
          <a:xfrm>
            <a:off x="3630614" y="858675"/>
            <a:ext cx="6867525" cy="7668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70C0"/>
                </a:solidFill>
                <a:latin typeface="Trebuchet MS"/>
                <a:cs typeface="Trebuchet MS"/>
              </a:rPr>
              <a:t>Adaptability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4D1235-2C5D-4042-814B-F2CD2192C245}"/>
              </a:ext>
            </a:extLst>
          </p:cNvPr>
          <p:cNvSpPr txBox="1"/>
          <p:nvPr/>
        </p:nvSpPr>
        <p:spPr>
          <a:xfrm>
            <a:off x="914400" y="232527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Behavioral Adaptability (H.O. p 6)</a:t>
            </a:r>
          </a:p>
        </p:txBody>
      </p:sp>
    </p:spTree>
    <p:extLst>
      <p:ext uri="{BB962C8B-B14F-4D97-AF65-F5344CB8AC3E}">
        <p14:creationId xmlns:p14="http://schemas.microsoft.com/office/powerpoint/2010/main" val="2344897827"/>
      </p:ext>
    </p:extLst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3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743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43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74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4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43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74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4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427" grpId="0"/>
      <p:bldP spid="743428" grpId="0"/>
      <p:bldP spid="743429" grpId="0"/>
      <p:bldP spid="743430" grpId="0"/>
      <p:bldP spid="743431" grpId="0"/>
      <p:bldP spid="74343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D8C5D70-2329-022A-9621-D70549105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10639"/>
            <a:ext cx="7391400" cy="914400"/>
          </a:xfrm>
        </p:spPr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        </a:t>
            </a:r>
            <a:r>
              <a:rPr lang="en-US" sz="4000" b="1" dirty="0">
                <a:solidFill>
                  <a:srgbClr val="0070C0"/>
                </a:solidFill>
              </a:rPr>
              <a:t>Titanium Rule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Snagit_PPTD33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564807"/>
            <a:ext cx="6934200" cy="4622800"/>
          </a:xfrm>
        </p:spPr>
      </p:pic>
      <p:sp>
        <p:nvSpPr>
          <p:cNvPr id="7" name="TextBox 6"/>
          <p:cNvSpPr txBox="1"/>
          <p:nvPr/>
        </p:nvSpPr>
        <p:spPr>
          <a:xfrm>
            <a:off x="2667000" y="4724400"/>
            <a:ext cx="6781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>
                <a:solidFill>
                  <a:srgbClr val="000000"/>
                </a:solidFill>
              </a:rPr>
              <a:t>Do unto others as </a:t>
            </a:r>
            <a:r>
              <a:rPr lang="en-US" sz="4000" b="1" i="1" u="sng" dirty="0">
                <a:solidFill>
                  <a:srgbClr val="000000"/>
                </a:solidFill>
              </a:rPr>
              <a:t>Jesus</a:t>
            </a:r>
            <a:r>
              <a:rPr lang="en-US" sz="4000" b="1" i="1" dirty="0">
                <a:solidFill>
                  <a:srgbClr val="000000"/>
                </a:solidFill>
              </a:rPr>
              <a:t> would do unto them</a:t>
            </a:r>
            <a:r>
              <a:rPr lang="en-US" sz="2400" b="1" i="1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306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FEA0253A-AB8C-E315-E029-A5BF3A902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57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271355"/>
            <a:ext cx="9855200" cy="914400"/>
          </a:xfrm>
        </p:spPr>
        <p:txBody>
          <a:bodyPr/>
          <a:lstStyle/>
          <a:p>
            <a:r>
              <a:rPr lang="en-US" sz="4000" b="1" dirty="0">
                <a:solidFill>
                  <a:srgbClr val="0070C0"/>
                </a:solidFill>
              </a:rPr>
              <a:t>    </a:t>
            </a:r>
            <a:r>
              <a:rPr lang="en-US" sz="2800" b="1" dirty="0">
                <a:solidFill>
                  <a:srgbClr val="0070C0"/>
                </a:solidFill>
              </a:rPr>
              <a:t>Style Shifting (H.O. p 7)</a:t>
            </a:r>
            <a:endParaRPr lang="en-US" sz="2800" b="1" dirty="0">
              <a:solidFill>
                <a:srgbClr val="0070C0"/>
              </a:solidFill>
              <a:latin typeface="Trebuchet MS"/>
              <a:cs typeface="Trebuchet MS"/>
            </a:endParaRPr>
          </a:p>
        </p:txBody>
      </p:sp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5619750" y="4376739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FFFFFF">
                    <a:alpha val="50000"/>
                  </a:srgbClr>
                </a:outerShdw>
              </a:effectLst>
              <a:latin typeface="Arial Black"/>
            </a:endParaRPr>
          </a:p>
        </p:txBody>
      </p:sp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1828800" y="1371600"/>
            <a:ext cx="5334000" cy="1339850"/>
            <a:chOff x="240" y="960"/>
            <a:chExt cx="3792" cy="816"/>
          </a:xfrm>
        </p:grpSpPr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240" y="1060"/>
              <a:ext cx="2928" cy="656"/>
            </a:xfrm>
            <a:prstGeom prst="rect">
              <a:avLst/>
            </a:prstGeom>
            <a:solidFill>
              <a:srgbClr val="296CBE"/>
            </a:solidFill>
            <a:ln w="107950" cmpd="thickThin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296CBE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bg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296CBE"/>
                </a:buClr>
                <a:buChar char="–"/>
                <a:defRPr sz="2800">
                  <a:solidFill>
                    <a:schemeClr val="bg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296CBE"/>
                </a:buClr>
                <a:buChar char="•"/>
                <a:defRPr sz="2400">
                  <a:solidFill>
                    <a:schemeClr val="bg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296CBE"/>
                </a:buClr>
                <a:buChar char="–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3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Knowing your </a:t>
              </a:r>
              <a:br>
                <a:rPr lang="en-US" altLang="en-US" sz="3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en-US" sz="3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own style</a:t>
              </a:r>
              <a:endParaRPr lang="en-US" alt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AutoShape 7"/>
            <p:cNvSpPr>
              <a:spLocks noChangeArrowheads="1"/>
            </p:cNvSpPr>
            <p:nvPr/>
          </p:nvSpPr>
          <p:spPr bwMode="auto">
            <a:xfrm>
              <a:off x="3168" y="960"/>
              <a:ext cx="864" cy="816"/>
            </a:xfrm>
            <a:prstGeom prst="rightArrow">
              <a:avLst>
                <a:gd name="adj1" fmla="val 50000"/>
                <a:gd name="adj2" fmla="val 26471"/>
              </a:avLst>
            </a:prstGeom>
            <a:solidFill>
              <a:srgbClr val="296CBE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296CBE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bg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296CBE"/>
                </a:buClr>
                <a:buChar char="–"/>
                <a:defRPr sz="2800">
                  <a:solidFill>
                    <a:schemeClr val="bg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296CBE"/>
                </a:buClr>
                <a:buChar char="•"/>
                <a:defRPr sz="2400">
                  <a:solidFill>
                    <a:schemeClr val="bg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296CBE"/>
                </a:buClr>
                <a:buChar char="–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altLang="en-US" sz="5400">
                <a:solidFill>
                  <a:srgbClr val="FFFFFF"/>
                </a:solidFill>
                <a:latin typeface="Times" panose="02020603050405020304" pitchFamily="18" charset="0"/>
              </a:endParaRPr>
            </a:p>
          </p:txBody>
        </p:sp>
      </p:grpSp>
      <p:grpSp>
        <p:nvGrpSpPr>
          <p:cNvPr id="15" name="Group 8"/>
          <p:cNvGrpSpPr>
            <a:grpSpLocks/>
          </p:cNvGrpSpPr>
          <p:nvPr/>
        </p:nvGrpSpPr>
        <p:grpSpPr bwMode="auto">
          <a:xfrm>
            <a:off x="7314737" y="1587210"/>
            <a:ext cx="3353265" cy="3746791"/>
            <a:chOff x="3698" y="736"/>
            <a:chExt cx="2062" cy="2912"/>
          </a:xfrm>
        </p:grpSpPr>
        <p:sp>
          <p:nvSpPr>
            <p:cNvPr id="16" name="Text Box 9"/>
            <p:cNvSpPr txBox="1">
              <a:spLocks noChangeArrowheads="1"/>
            </p:cNvSpPr>
            <p:nvPr/>
          </p:nvSpPr>
          <p:spPr bwMode="auto">
            <a:xfrm>
              <a:off x="3698" y="736"/>
              <a:ext cx="2062" cy="837"/>
            </a:xfrm>
            <a:prstGeom prst="rect">
              <a:avLst/>
            </a:prstGeom>
            <a:solidFill>
              <a:srgbClr val="FF0000"/>
            </a:solidFill>
            <a:ln w="107950" cmpd="thickThin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Clr>
                  <a:srgbClr val="296CBE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bg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296CBE"/>
                </a:buClr>
                <a:buChar char="–"/>
                <a:defRPr sz="2800">
                  <a:solidFill>
                    <a:schemeClr val="bg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296CBE"/>
                </a:buClr>
                <a:buChar char="•"/>
                <a:defRPr sz="2400">
                  <a:solidFill>
                    <a:schemeClr val="bg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296CBE"/>
                </a:buClr>
                <a:buChar char="–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3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Recognizing another’s style</a:t>
              </a:r>
              <a:endParaRPr lang="en-US" alt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AutoShape 10" descr="Wide downward diagonal"/>
            <p:cNvSpPr>
              <a:spLocks noChangeArrowheads="1"/>
            </p:cNvSpPr>
            <p:nvPr/>
          </p:nvSpPr>
          <p:spPr bwMode="auto">
            <a:xfrm rot="16200000" flipH="1">
              <a:off x="3744" y="2304"/>
              <a:ext cx="1392" cy="12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4400 h 21600"/>
                <a:gd name="T20" fmla="*/ 18512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lnTo>
                    <a:pt x="15429" y="0"/>
                  </a:lnTo>
                  <a:close/>
                </a:path>
              </a:pathLst>
            </a:custGeom>
            <a:pattFill prst="wdDnDiag">
              <a:fgClr>
                <a:srgbClr val="FF0000"/>
              </a:fgClr>
              <a:bgClr>
                <a:schemeClr val="bg2"/>
              </a:bgClr>
            </a:patt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" name="Group 2"/>
          <p:cNvGrpSpPr>
            <a:grpSpLocks/>
          </p:cNvGrpSpPr>
          <p:nvPr/>
        </p:nvGrpSpPr>
        <p:grpSpPr bwMode="auto">
          <a:xfrm>
            <a:off x="2362200" y="3200400"/>
            <a:ext cx="4953000" cy="3124200"/>
            <a:chOff x="336" y="2112"/>
            <a:chExt cx="3438" cy="2208"/>
          </a:xfrm>
        </p:grpSpPr>
        <p:sp>
          <p:nvSpPr>
            <p:cNvPr id="20" name="Oval 3"/>
            <p:cNvSpPr>
              <a:spLocks noChangeArrowheads="1"/>
            </p:cNvSpPr>
            <p:nvPr/>
          </p:nvSpPr>
          <p:spPr bwMode="auto">
            <a:xfrm>
              <a:off x="336" y="2112"/>
              <a:ext cx="3438" cy="2208"/>
            </a:xfrm>
            <a:prstGeom prst="ellipse">
              <a:avLst/>
            </a:prstGeom>
            <a:solidFill>
              <a:srgbClr val="009900"/>
            </a:solidFill>
            <a:ln w="762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296CBE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bg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296CBE"/>
                </a:buClr>
                <a:buChar char="–"/>
                <a:defRPr sz="2800">
                  <a:solidFill>
                    <a:schemeClr val="bg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296CBE"/>
                </a:buClr>
                <a:buChar char="•"/>
                <a:defRPr sz="2400">
                  <a:solidFill>
                    <a:schemeClr val="bg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296CBE"/>
                </a:buClr>
                <a:buChar char="–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altLang="en-US" sz="5400">
                <a:solidFill>
                  <a:srgbClr val="FFFFFF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21" name="Text Box 4"/>
            <p:cNvSpPr txBox="1">
              <a:spLocks noChangeArrowheads="1"/>
            </p:cNvSpPr>
            <p:nvPr/>
          </p:nvSpPr>
          <p:spPr bwMode="auto">
            <a:xfrm>
              <a:off x="730" y="2311"/>
              <a:ext cx="2624" cy="1805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7150" cmpd="thickTh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rgbClr val="296CBE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bg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296CBE"/>
                </a:buClr>
                <a:buChar char="–"/>
                <a:defRPr sz="2800">
                  <a:solidFill>
                    <a:schemeClr val="bg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296CBE"/>
                </a:buClr>
                <a:buChar char="•"/>
                <a:defRPr sz="2400">
                  <a:solidFill>
                    <a:schemeClr val="bg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296CBE"/>
                </a:buClr>
                <a:buChar char="–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296CBE"/>
                </a:buClr>
                <a:buChar char="»"/>
                <a:defRPr sz="2000">
                  <a:solidFill>
                    <a:schemeClr val="bg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32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Shifting your style: Adapt your approach to meet the needs of the other person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612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6E59C83A-7028-1824-17A7-5CD7B202D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0757" y="509587"/>
            <a:ext cx="8382000" cy="6477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C00000"/>
                </a:solidFill>
                <a:cs typeface="Trebuchet MS"/>
              </a:rPr>
              <a:t>  </a:t>
            </a:r>
            <a:r>
              <a:rPr lang="en-US" sz="2800" dirty="0">
                <a:solidFill>
                  <a:srgbClr val="0070C0"/>
                </a:solidFill>
                <a:cs typeface="Trebuchet MS"/>
              </a:rPr>
              <a:t>Typical Shifts for Each Style (H.O. p 7)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05000" y="1600201"/>
            <a:ext cx="8173242" cy="3757613"/>
          </a:xfrm>
        </p:spPr>
        <p:txBody>
          <a:bodyPr/>
          <a:lstStyle/>
          <a:p>
            <a:pPr marL="231775" indent="-231775" algn="l"/>
            <a:r>
              <a:rPr lang="en-US" b="1" dirty="0">
                <a:solidFill>
                  <a:srgbClr val="FFC000"/>
                </a:solidFill>
              </a:rPr>
              <a:t>Highlight</a:t>
            </a:r>
            <a:r>
              <a:rPr lang="en-US" b="1" i="1" dirty="0"/>
              <a:t> 2-3 shifts for your high style:</a:t>
            </a:r>
          </a:p>
          <a:p>
            <a:pPr marL="231775" indent="-231775" algn="l"/>
            <a:endParaRPr lang="en-US" b="1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2286000"/>
            <a:ext cx="7086600" cy="1981200"/>
          </a:xfrm>
        </p:spPr>
        <p:txBody>
          <a:bodyPr/>
          <a:lstStyle/>
          <a:p>
            <a:pPr algn="l"/>
            <a:r>
              <a:rPr lang="en-US" b="1" dirty="0"/>
              <a:t>High D example:</a:t>
            </a:r>
            <a:br>
              <a:rPr lang="en-US" b="1" dirty="0"/>
            </a:br>
            <a:endParaRPr lang="en-US" b="1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 for opinions of others 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Negotiate decision-making   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without interruptions   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Adapt to time needs of others   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Allow others to assume leadership more </a:t>
            </a:r>
            <a:br>
              <a:rPr lang="en-US" b="1" dirty="0">
                <a:solidFill>
                  <a:srgbClr val="C00000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071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-914400"/>
            <a:ext cx="8534400" cy="2590799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Personality Traits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81200" y="1981200"/>
            <a:ext cx="83058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1800" dirty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75C5540-0275-4748-D585-4D96CF85C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5619750" y="4376739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chemeClr val="bg1">
                    <a:alpha val="50000"/>
                  </a:schemeClr>
                </a:outerShdw>
              </a:effectLst>
              <a:latin typeface="Arial Blac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87187" y="2006184"/>
            <a:ext cx="9112825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Discover the DISC Model of human behavior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your strengths and giftedness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the strengths and giftedness of others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Recognize how you need others to complete you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Discover the importance of adaptability and using the Platinum Rule and the Titanium Rule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 team relationships, communication and performance</a:t>
            </a:r>
            <a:endParaRPr lang="en-US" sz="2800" dirty="0">
              <a:solidFill>
                <a:schemeClr val="tx2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en-US" sz="32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9FFBE8-BC1A-9860-892A-487886886A72}"/>
              </a:ext>
            </a:extLst>
          </p:cNvPr>
          <p:cNvSpPr txBox="1"/>
          <p:nvPr/>
        </p:nvSpPr>
        <p:spPr>
          <a:xfrm>
            <a:off x="990600" y="609946"/>
            <a:ext cx="9525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Learning outcomes 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(H.O. p 2)</a:t>
            </a:r>
            <a:endParaRPr lang="en-US" sz="4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26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269E6D59-3354-659E-011B-48E9270F5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57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74820"/>
            <a:ext cx="9855200" cy="914400"/>
          </a:xfrm>
        </p:spPr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      </a:t>
            </a:r>
            <a:r>
              <a:rPr lang="en-US" sz="2800" b="1" dirty="0">
                <a:solidFill>
                  <a:srgbClr val="0070C0"/>
                </a:solidFill>
              </a:rPr>
              <a:t>People Reading (H.O. p 8)</a:t>
            </a:r>
          </a:p>
        </p:txBody>
      </p:sp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5619750" y="4376739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FFFFFF">
                    <a:alpha val="5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3" name="Snagit_PPT921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914400"/>
            <a:ext cx="8388130" cy="5334000"/>
          </a:xfrm>
        </p:spPr>
      </p:pic>
    </p:spTree>
    <p:extLst>
      <p:ext uri="{BB962C8B-B14F-4D97-AF65-F5344CB8AC3E}">
        <p14:creationId xmlns:p14="http://schemas.microsoft.com/office/powerpoint/2010/main" val="194390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4BAA217F-0628-186C-C064-4317B6291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57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16239" y="190500"/>
            <a:ext cx="9855200" cy="914400"/>
          </a:xfrm>
        </p:spPr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      </a:t>
            </a:r>
            <a:r>
              <a:rPr lang="en-US" sz="2800" b="1" dirty="0">
                <a:solidFill>
                  <a:srgbClr val="0070C0"/>
                </a:solidFill>
              </a:rPr>
              <a:t>People Reading (H.O. p 9)</a:t>
            </a:r>
            <a:endParaRPr lang="en-US" sz="2800" b="1" dirty="0">
              <a:solidFill>
                <a:srgbClr val="0070C0"/>
              </a:solidFill>
              <a:latin typeface="Trebuchet MS"/>
              <a:cs typeface="Trebuchet MS"/>
            </a:endParaRPr>
          </a:p>
        </p:txBody>
      </p:sp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5619750" y="4376739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FFFFFF">
                    <a:alpha val="5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0" y="1295400"/>
            <a:ext cx="9144000" cy="5181600"/>
          </a:xfrm>
        </p:spPr>
        <p:txBody>
          <a:bodyPr/>
          <a:lstStyle/>
          <a:p>
            <a:r>
              <a:rPr lang="en-US" b="1" dirty="0"/>
              <a:t>Name___________________________________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Guarded/Task Oriented </a:t>
            </a:r>
            <a:r>
              <a:rPr lang="en-US" b="1" dirty="0">
                <a:solidFill>
                  <a:srgbClr val="C00000"/>
                </a:solidFill>
              </a:rPr>
              <a:t>OR </a:t>
            </a:r>
            <a:r>
              <a:rPr lang="en-US" b="1" dirty="0"/>
              <a:t>Open/People Oriented </a:t>
            </a:r>
            <a:br>
              <a:rPr lang="en-US" b="1" dirty="0"/>
            </a:br>
            <a:r>
              <a:rPr lang="en-US" b="1" dirty="0"/>
              <a:t>      </a:t>
            </a:r>
            <a:br>
              <a:rPr lang="en-US" b="1" dirty="0"/>
            </a:br>
            <a:r>
              <a:rPr lang="en-US" b="1" dirty="0"/>
              <a:t>Direct/Fast Paced </a:t>
            </a:r>
            <a:r>
              <a:rPr lang="en-US" b="1" dirty="0">
                <a:solidFill>
                  <a:srgbClr val="C00000"/>
                </a:solidFill>
              </a:rPr>
              <a:t>OR</a:t>
            </a:r>
            <a:r>
              <a:rPr lang="en-US" b="1" dirty="0"/>
              <a:t> Indirect/Moderate Paced</a:t>
            </a:r>
            <a:br>
              <a:rPr lang="en-US" b="1" dirty="0"/>
            </a:br>
            <a:endParaRPr lang="en-US" b="1" dirty="0"/>
          </a:p>
          <a:p>
            <a:r>
              <a:rPr lang="en-US" b="1" dirty="0"/>
              <a:t>Observations: ______________________________________________________________________________________________________________________________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96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F325C46-8AC2-46D2-46BF-C0AC22112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0251"/>
            <a:ext cx="9855200" cy="914400"/>
          </a:xfrm>
        </p:spPr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                </a:t>
            </a:r>
            <a:r>
              <a:rPr lang="en-US" sz="4800" b="1" dirty="0">
                <a:solidFill>
                  <a:srgbClr val="0070C0"/>
                </a:solidFill>
              </a:rPr>
              <a:t>Billy Graham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7001" y="4495801"/>
            <a:ext cx="6781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7D87F52-4EC5-44C4-B9C2-599CE197C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2268634"/>
            <a:ext cx="6248400" cy="3758686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2B53CF-B9C7-454B-9A94-62E7A8353BDE}"/>
              </a:ext>
            </a:extLst>
          </p:cNvPr>
          <p:cNvSpPr txBox="1"/>
          <p:nvPr/>
        </p:nvSpPr>
        <p:spPr>
          <a:xfrm>
            <a:off x="8534401" y="327660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2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6B5C40-2C33-442E-9BA1-ED3CC0A608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839" y="2268634"/>
            <a:ext cx="4403528" cy="375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0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B3D1661-A2E9-E117-527A-51DF4E1D9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77" y="304800"/>
            <a:ext cx="9855200" cy="914400"/>
          </a:xfrm>
        </p:spPr>
        <p:txBody>
          <a:bodyPr/>
          <a:lstStyle/>
          <a:p>
            <a:r>
              <a:rPr lang="en-US" sz="4000" b="1" dirty="0">
                <a:solidFill>
                  <a:srgbClr val="0070C0"/>
                </a:solidFill>
              </a:rPr>
              <a:t>                Adolf Hitler</a:t>
            </a:r>
            <a:endParaRPr lang="en-US" sz="4800" b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7001" y="4495801"/>
            <a:ext cx="6781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2B53CF-B9C7-454B-9A94-62E7A8353BDE}"/>
              </a:ext>
            </a:extLst>
          </p:cNvPr>
          <p:cNvSpPr txBox="1"/>
          <p:nvPr/>
        </p:nvSpPr>
        <p:spPr>
          <a:xfrm>
            <a:off x="8534401" y="327660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28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F35039-D4C1-4DE6-AE11-2B0E58734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5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71026F7-549B-C861-C970-3361F8A58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85800" y="381000"/>
            <a:ext cx="9855200" cy="914400"/>
          </a:xfrm>
        </p:spPr>
        <p:txBody>
          <a:bodyPr/>
          <a:lstStyle/>
          <a:p>
            <a:r>
              <a:rPr lang="en-US" sz="4000" b="1" dirty="0">
                <a:solidFill>
                  <a:srgbClr val="0070C0"/>
                </a:solidFill>
              </a:rPr>
              <a:t>                Adolf Hitler</a:t>
            </a:r>
            <a:endParaRPr lang="en-US" sz="4800" b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7001" y="4495801"/>
            <a:ext cx="6781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2B53CF-B9C7-454B-9A94-62E7A8353BDE}"/>
              </a:ext>
            </a:extLst>
          </p:cNvPr>
          <p:cNvSpPr txBox="1"/>
          <p:nvPr/>
        </p:nvSpPr>
        <p:spPr>
          <a:xfrm>
            <a:off x="8534401" y="327660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CC993A4-8894-413A-B3CF-7A483EFB1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41671" y="1193142"/>
            <a:ext cx="8416730" cy="51314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EAC20E-0A9B-464E-884C-976306707C72}"/>
              </a:ext>
            </a:extLst>
          </p:cNvPr>
          <p:cNvSpPr txBox="1"/>
          <p:nvPr/>
        </p:nvSpPr>
        <p:spPr>
          <a:xfrm>
            <a:off x="1905001" y="129540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6968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D0588E8-E469-4D7E-9435-72A9F60D5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2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81200" y="1981200"/>
            <a:ext cx="8305800" cy="3657600"/>
          </a:xfrm>
        </p:spPr>
        <p:txBody>
          <a:bodyPr>
            <a:normAutofit/>
          </a:bodyPr>
          <a:lstStyle/>
          <a:p>
            <a:endParaRPr lang="en-US" sz="2800" b="1" dirty="0"/>
          </a:p>
          <a:p>
            <a:endParaRPr lang="en-US" sz="1800" dirty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5619750" y="4376739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prstClr val="white">
                    <a:alpha val="50000"/>
                  </a:prstClr>
                </a:outerShdw>
              </a:effectLst>
              <a:latin typeface="Arial Blac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12887" y="1663195"/>
            <a:ext cx="899160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Work with your assigned case study in groups, first identifying the D-I-S-C style of the person.</a:t>
            </a:r>
            <a:br>
              <a:rPr lang="en-US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</a:br>
            <a:endParaRPr lang="en-US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Answer the questions shown by determining some ways </a:t>
            </a:r>
            <a:r>
              <a:rPr lang="en-US" alt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yo</a:t>
            </a:r>
            <a:r>
              <a:rPr lang="en-US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u would communicate with this person, and what you would avoid doing/saying.</a:t>
            </a:r>
            <a:br>
              <a:rPr lang="en-US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</a:br>
            <a:endParaRPr lang="en-US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Use Biblical DISC pages 40-43 for reference.</a:t>
            </a:r>
            <a:br>
              <a:rPr lang="en-US" altLang="en-US" sz="3200" b="1" dirty="0">
                <a:solidFill>
                  <a:srgbClr val="000000"/>
                </a:solidFill>
                <a:latin typeface="Calibri"/>
              </a:rPr>
            </a:br>
            <a:endParaRPr lang="en-US" altLang="en-US" sz="3200" b="1" dirty="0">
              <a:solidFill>
                <a:srgbClr val="000000"/>
              </a:solidFill>
              <a:latin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altLang="en-US" sz="3200" b="1" dirty="0">
              <a:solidFill>
                <a:srgbClr val="000000"/>
              </a:solidFill>
              <a:latin typeface="Calibri"/>
            </a:endParaRPr>
          </a:p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708120"/>
            <a:ext cx="7620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70C0"/>
                </a:solidFill>
                <a:latin typeface="Calibri"/>
              </a:rPr>
              <a:t>Case Study Application (H.O. pages 10-13)</a:t>
            </a:r>
          </a:p>
        </p:txBody>
      </p:sp>
    </p:spTree>
    <p:extLst>
      <p:ext uri="{BB962C8B-B14F-4D97-AF65-F5344CB8AC3E}">
        <p14:creationId xmlns:p14="http://schemas.microsoft.com/office/powerpoint/2010/main" val="362847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0F60ECCB-034C-5FD6-990D-3FE83DF5F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175408"/>
            <a:ext cx="9144000" cy="2514600"/>
          </a:xfrm>
        </p:spPr>
        <p:txBody>
          <a:bodyPr/>
          <a:lstStyle/>
          <a:p>
            <a:r>
              <a:rPr lang="en-US" altLang="ja-JP" sz="3600" dirty="0">
                <a:solidFill>
                  <a:srgbClr val="0070C0"/>
                </a:solidFill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  <a:t>P. 38                How To Modify Your    </a:t>
            </a:r>
            <a:br>
              <a:rPr lang="en-US" altLang="ja-JP" sz="3600" dirty="0">
                <a:solidFill>
                  <a:srgbClr val="0070C0"/>
                </a:solidFill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</a:br>
            <a:r>
              <a:rPr lang="en-US" altLang="ja-JP" sz="3600" dirty="0">
                <a:solidFill>
                  <a:srgbClr val="0070C0"/>
                </a:solidFill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  <a:t>                        Directness/Openness</a:t>
            </a:r>
            <a:br>
              <a:rPr lang="en-US" altLang="ja-JP" sz="1600" b="0" dirty="0">
                <a:solidFill>
                  <a:srgbClr val="C00000"/>
                </a:solidFill>
              </a:rPr>
            </a:br>
            <a:endParaRPr lang="en-US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943601" y="2895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1329606"/>
              </p:ext>
            </p:extLst>
          </p:nvPr>
        </p:nvGraphicFramePr>
        <p:xfrm>
          <a:off x="1676400" y="1864138"/>
          <a:ext cx="8686800" cy="3825717"/>
        </p:xfrm>
        <a:graphic>
          <a:graphicData uri="http://schemas.openxmlformats.org/drawingml/2006/table">
            <a:tbl>
              <a:tblPr firstRow="1" firstCol="1" bandRow="1"/>
              <a:tblGrid>
                <a:gridCol w="2173906">
                  <a:extLst>
                    <a:ext uri="{9D8B030D-6E8A-4147-A177-3AD203B41FA5}">
                      <a16:colId xmlns:a16="http://schemas.microsoft.com/office/drawing/2014/main" val="776712699"/>
                    </a:ext>
                  </a:extLst>
                </a:gridCol>
                <a:gridCol w="2193159">
                  <a:extLst>
                    <a:ext uri="{9D8B030D-6E8A-4147-A177-3AD203B41FA5}">
                      <a16:colId xmlns:a16="http://schemas.microsoft.com/office/drawing/2014/main" val="3424743776"/>
                    </a:ext>
                  </a:extLst>
                </a:gridCol>
                <a:gridCol w="2262335">
                  <a:extLst>
                    <a:ext uri="{9D8B030D-6E8A-4147-A177-3AD203B41FA5}">
                      <a16:colId xmlns:a16="http://schemas.microsoft.com/office/drawing/2014/main" val="17008841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4110466141"/>
                    </a:ext>
                  </a:extLst>
                </a:gridCol>
              </a:tblGrid>
              <a:tr h="979350"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With D’s</a:t>
                      </a:r>
                      <a:b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DIRECT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solidFill>
                            <a:srgbClr val="000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With I’s</a:t>
                      </a:r>
                      <a:br>
                        <a:rPr lang="en-US" sz="1200" b="1">
                          <a:solidFill>
                            <a:srgbClr val="000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200" b="1">
                          <a:solidFill>
                            <a:srgbClr val="000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DIRECT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90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With S’s</a:t>
                      </a:r>
                      <a:b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INDIRECT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With C’s</a:t>
                      </a:r>
                      <a:b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INDIRECT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358569"/>
                  </a:ext>
                </a:extLst>
              </a:tr>
              <a:tr h="845992"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«DI_D» </a:t>
                      </a: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Directness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«DI_I» </a:t>
                      </a: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Directness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«DI_S» 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Directness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«DI_C» 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Directness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3761639"/>
                  </a:ext>
                </a:extLst>
              </a:tr>
              <a:tr h="2000375">
                <a:tc>
                  <a:txBody>
                    <a:bodyPr/>
                    <a:lstStyle/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Use a strong, confident voice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Use direct statements rather than roundabout questions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Face conflict openly, challenge and disagree when appropriate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Give undivided attention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Make decisions at a faster pace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Be upbeat, positive, warm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Initiate Conversations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Give Recommendations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Don’t clash with the person, but face conflict openly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Make decisions more slowly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Avoid arguments and conflict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Share decision-making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Be pleasant and steady</a:t>
                      </a:r>
                      <a:b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Respond sensitively and sensibly</a:t>
                      </a:r>
                      <a:b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Do not interrupt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Seek and acknowledge their opinions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Refrain from criticizing, challenging or acting pushy – especially personally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9307216"/>
                  </a:ext>
                </a:extLst>
              </a:tr>
            </a:tbl>
          </a:graphicData>
        </a:graphic>
      </p:graphicFrame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657475" y="2600853"/>
            <a:ext cx="231154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200" dirty="0"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  <a:t> </a:t>
            </a:r>
            <a:endParaRPr lang="en-US" altLang="ja-JP" sz="8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ja-JP" sz="1600" b="1" dirty="0"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</a:br>
            <a:br>
              <a:rPr lang="en-US" altLang="ja-JP" sz="1600" b="1" dirty="0"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</a:br>
            <a:endParaRPr lang="en-US" altLang="ja-JP" sz="8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  <a:t> </a:t>
            </a:r>
            <a:endParaRPr lang="en-US" altLang="ja-JP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4727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715AB561-11B4-A6E9-08E2-8FA3C3E86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08326" y="89602"/>
            <a:ext cx="8763000" cy="2514600"/>
          </a:xfrm>
        </p:spPr>
        <p:txBody>
          <a:bodyPr/>
          <a:lstStyle/>
          <a:p>
            <a:r>
              <a:rPr lang="en-US" altLang="ja-JP" dirty="0">
                <a:solidFill>
                  <a:srgbClr val="0070C0"/>
                </a:solidFill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  <a:t>P. 39 			How To Modify Your </a:t>
            </a:r>
            <a:br>
              <a:rPr lang="en-US" altLang="ja-JP" dirty="0">
                <a:solidFill>
                  <a:srgbClr val="0070C0"/>
                </a:solidFill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</a:br>
            <a:r>
              <a:rPr lang="en-US" altLang="ja-JP" dirty="0">
                <a:solidFill>
                  <a:srgbClr val="0070C0"/>
                </a:solidFill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  <a:t>                      Pace and Priority</a:t>
            </a:r>
            <a:br>
              <a:rPr lang="en-US" altLang="ja-JP" sz="1600" b="0" dirty="0"/>
            </a:br>
            <a:endParaRPr lang="en-US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96001" y="3352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67103"/>
              </p:ext>
            </p:extLst>
          </p:nvPr>
        </p:nvGraphicFramePr>
        <p:xfrm>
          <a:off x="1888905" y="1849357"/>
          <a:ext cx="8401843" cy="4073685"/>
        </p:xfrm>
        <a:graphic>
          <a:graphicData uri="http://schemas.openxmlformats.org/drawingml/2006/table">
            <a:tbl>
              <a:tblPr firstRow="1" firstCol="1" bandRow="1"/>
              <a:tblGrid>
                <a:gridCol w="2051595">
                  <a:extLst>
                    <a:ext uri="{9D8B030D-6E8A-4147-A177-3AD203B41FA5}">
                      <a16:colId xmlns:a16="http://schemas.microsoft.com/office/drawing/2014/main" val="171596890"/>
                    </a:ext>
                  </a:extLst>
                </a:gridCol>
                <a:gridCol w="2172413">
                  <a:extLst>
                    <a:ext uri="{9D8B030D-6E8A-4147-A177-3AD203B41FA5}">
                      <a16:colId xmlns:a16="http://schemas.microsoft.com/office/drawing/2014/main" val="3280703756"/>
                    </a:ext>
                  </a:extLst>
                </a:gridCol>
                <a:gridCol w="2172413">
                  <a:extLst>
                    <a:ext uri="{9D8B030D-6E8A-4147-A177-3AD203B41FA5}">
                      <a16:colId xmlns:a16="http://schemas.microsoft.com/office/drawing/2014/main" val="31845085"/>
                    </a:ext>
                  </a:extLst>
                </a:gridCol>
                <a:gridCol w="2005422">
                  <a:extLst>
                    <a:ext uri="{9D8B030D-6E8A-4147-A177-3AD203B41FA5}">
                      <a16:colId xmlns:a16="http://schemas.microsoft.com/office/drawing/2014/main" val="2322299779"/>
                    </a:ext>
                  </a:extLst>
                </a:gridCol>
              </a:tblGrid>
              <a:tr h="884871"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With D’s</a:t>
                      </a:r>
                      <a:b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FASTER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solidFill>
                            <a:srgbClr val="000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With I’s</a:t>
                      </a:r>
                      <a:br>
                        <a:rPr lang="en-US" sz="1200" b="1">
                          <a:solidFill>
                            <a:srgbClr val="000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200" b="1">
                          <a:solidFill>
                            <a:srgbClr val="00008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FASTER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90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With S’s</a:t>
                      </a:r>
                      <a:b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SLOWER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With C’s</a:t>
                      </a:r>
                      <a:b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SLOWER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485558"/>
                  </a:ext>
                </a:extLst>
              </a:tr>
              <a:tr h="727993"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«PA_D» </a:t>
                      </a: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«PA_I» </a:t>
                      </a: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Pace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«PA_S» </a:t>
                      </a: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«PA_C» </a:t>
                      </a: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4864804"/>
                  </a:ext>
                </a:extLst>
              </a:tr>
              <a:tr h="2460821">
                <a:tc>
                  <a:txBody>
                    <a:bodyPr/>
                    <a:lstStyle/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Be prepared, organized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Get to the point quickly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Speak, move at a faster pace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Don’t waste time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Give undivided time and attention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Watch for shifts in attention and vary presentation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Don’t rush into tasks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Get excited with them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Speak, move at a faster pace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Change up conversation frequently</a:t>
                      </a:r>
                      <a:b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Summarize details clearly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Be upbeat, positive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Give them attention</a:t>
                      </a:r>
                      <a:b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Develop trust and credibility over time, don’t force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Speak, move at a slower pace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Focus on a steady approach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Allow time for follow through on tasks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Give them step-by-step procedures/instructions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Be patient, avoid rushing them</a:t>
                      </a:r>
                      <a:br>
                        <a:rPr lang="en-US" sz="9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Be prepared to answer questions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Speak, move at a slower pace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Greet cordially, and proceed immediately to the task (no social talk)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● Give them time to think, don’t push for hasty decisions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12573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3002214"/>
                  </a:ext>
                </a:extLst>
              </a:tr>
            </a:tbl>
          </a:graphicData>
        </a:graphic>
      </p:graphicFrame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7085322" y="2644101"/>
            <a:ext cx="23115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  <a:t> </a:t>
            </a:r>
            <a:br>
              <a:rPr lang="en-US" altLang="ja-JP" sz="1600" b="1" dirty="0"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</a:br>
            <a:br>
              <a:rPr lang="en-US" altLang="ja-JP" sz="1600" b="1" dirty="0">
                <a:latin typeface="Calibri" panose="020F0502020204030204" pitchFamily="34" charset="0"/>
                <a:ea typeface="MS Mincho" charset="-128"/>
                <a:cs typeface="Calibri" panose="020F0502020204030204" pitchFamily="34" charset="0"/>
              </a:rPr>
            </a:br>
            <a:endParaRPr lang="en-US" altLang="ja-JP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3824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9F8439C8-B099-4B4A-73B2-61BB88F02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886299"/>
            <a:ext cx="9144000" cy="2033587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sz="3200" dirty="0">
                <a:solidFill>
                  <a:srgbClr val="0070C0"/>
                </a:solidFill>
              </a:rPr>
              <a:t>pp. 40-41  How to Adapt to Each</a:t>
            </a:r>
            <a:br>
              <a:rPr lang="en-US" sz="3200" dirty="0"/>
            </a:br>
            <a:r>
              <a:rPr lang="en-US" sz="3200" dirty="0"/>
              <a:t> 							    </a:t>
            </a:r>
            <a:br>
              <a:rPr lang="en-US" sz="3200" dirty="0"/>
            </a:br>
            <a:r>
              <a:rPr lang="en-US" sz="3200" dirty="0"/>
              <a:t>				   </a:t>
            </a:r>
            <a:r>
              <a:rPr lang="en-US" sz="3200" dirty="0">
                <a:solidFill>
                  <a:srgbClr val="FF0000"/>
                </a:solidFill>
              </a:rPr>
              <a:t>D</a:t>
            </a:r>
            <a:r>
              <a:rPr lang="en-US" sz="3200" dirty="0">
                <a:solidFill>
                  <a:srgbClr val="FFFF00"/>
                </a:solidFill>
              </a:rPr>
              <a:t>I</a:t>
            </a:r>
            <a:r>
              <a:rPr lang="en-US" sz="3200" dirty="0">
                <a:solidFill>
                  <a:srgbClr val="00B050"/>
                </a:solidFill>
              </a:rPr>
              <a:t>S</a:t>
            </a:r>
            <a:r>
              <a:rPr lang="en-US" sz="3200" dirty="0">
                <a:solidFill>
                  <a:srgbClr val="0070C0"/>
                </a:solidFill>
              </a:rPr>
              <a:t>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C00000"/>
                </a:solidFill>
              </a:rPr>
              <a:t>Style</a:t>
            </a:r>
            <a:br>
              <a:rPr lang="en-US" sz="3200" dirty="0"/>
            </a:b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 </a:t>
            </a:r>
            <a:endParaRPr lang="en-US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41520" y="28265942"/>
            <a:ext cx="10839550" cy="7038389"/>
          </a:xfrm>
        </p:spPr>
        <p:txBody>
          <a:bodyPr/>
          <a:lstStyle/>
          <a:p>
            <a:pPr marL="231775" indent="-231775"/>
            <a:endParaRPr lang="en-US" sz="4000" b="1" i="1" dirty="0">
              <a:solidFill>
                <a:srgbClr val="8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1830" y="25583802"/>
            <a:ext cx="8824462" cy="36656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0" y="3479006"/>
            <a:ext cx="7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133600" y="2463768"/>
            <a:ext cx="4724400" cy="685800"/>
          </a:xfrm>
          <a:prstGeom prst="rect">
            <a:avLst/>
          </a:prstGeom>
          <a:solidFill>
            <a:schemeClr val="tx2"/>
          </a:solidFill>
          <a:ln w="9525">
            <a:solidFill>
              <a:srgbClr val="F803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AT WORK, HELP THEM TO…</a:t>
            </a:r>
            <a:endParaRPr lang="en-US" altLang="en-US" sz="2800" dirty="0">
              <a:latin typeface="Arial" panose="020B0604020202020204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133600" y="4565212"/>
            <a:ext cx="4724400" cy="647462"/>
          </a:xfrm>
          <a:prstGeom prst="rect">
            <a:avLst/>
          </a:prstGeom>
          <a:solidFill>
            <a:schemeClr val="tx1"/>
          </a:solidFill>
          <a:ln w="9525">
            <a:solidFill>
              <a:srgbClr val="F803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ts val="800"/>
              </a:spcAft>
            </a:pP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IN SOCIAL SETTINGS …</a:t>
            </a:r>
            <a:endParaRPr lang="en-US" altLang="en-US" sz="2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7597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B365EAB6-B21D-2F59-CA82-47F2CF39D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1230590"/>
            <a:ext cx="9144000" cy="1423987"/>
          </a:xfrm>
        </p:spPr>
        <p:txBody>
          <a:bodyPr/>
          <a:lstStyle/>
          <a:p>
            <a:r>
              <a:rPr lang="en-US" sz="3600" dirty="0">
                <a:solidFill>
                  <a:srgbClr val="0070C0"/>
                </a:solidFill>
              </a:rPr>
              <a:t>pp. 42-43    Communication Plan </a:t>
            </a:r>
            <a:br>
              <a:rPr lang="en-US" sz="3600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</a:rPr>
              <a:t>                    with each </a:t>
            </a:r>
            <a:r>
              <a:rPr lang="en-US" sz="3600" dirty="0">
                <a:solidFill>
                  <a:srgbClr val="FF0000"/>
                </a:solidFill>
              </a:rPr>
              <a:t>D</a:t>
            </a:r>
            <a:r>
              <a:rPr lang="en-US" sz="3600" dirty="0">
                <a:solidFill>
                  <a:srgbClr val="FFFF00"/>
                </a:solidFill>
              </a:rPr>
              <a:t>I</a:t>
            </a:r>
            <a:r>
              <a:rPr lang="en-US" sz="3600" dirty="0">
                <a:solidFill>
                  <a:srgbClr val="00B050"/>
                </a:solidFill>
              </a:rPr>
              <a:t>S</a:t>
            </a:r>
            <a:r>
              <a:rPr lang="en-US" sz="3600" dirty="0">
                <a:solidFill>
                  <a:srgbClr val="0070C0"/>
                </a:solidFill>
              </a:rPr>
              <a:t>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Style</a:t>
            </a:r>
            <a:br>
              <a:rPr lang="en-US" sz="3600" dirty="0"/>
            </a:br>
            <a:endParaRPr lang="en-US" sz="3600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3886200"/>
            <a:ext cx="6400800" cy="608568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587622"/>
              </p:ext>
            </p:extLst>
          </p:nvPr>
        </p:nvGraphicFramePr>
        <p:xfrm>
          <a:off x="2153442" y="2463246"/>
          <a:ext cx="8305800" cy="2894568"/>
        </p:xfrm>
        <a:graphic>
          <a:graphicData uri="http://schemas.openxmlformats.org/drawingml/2006/table">
            <a:tbl>
              <a:tblPr firstRow="1" firstCol="1" bandRow="1"/>
              <a:tblGrid>
                <a:gridCol w="3450342">
                  <a:extLst>
                    <a:ext uri="{9D8B030D-6E8A-4147-A177-3AD203B41FA5}">
                      <a16:colId xmlns:a16="http://schemas.microsoft.com/office/drawing/2014/main" val="3404001849"/>
                    </a:ext>
                  </a:extLst>
                </a:gridCol>
                <a:gridCol w="4855458">
                  <a:extLst>
                    <a:ext uri="{9D8B030D-6E8A-4147-A177-3AD203B41FA5}">
                      <a16:colId xmlns:a16="http://schemas.microsoft.com/office/drawing/2014/main" val="157580018"/>
                    </a:ext>
                  </a:extLst>
                </a:gridCol>
              </a:tblGrid>
              <a:tr h="7233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CHARACTERISTICS: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    SO YOU…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486522"/>
                  </a:ext>
                </a:extLst>
              </a:tr>
              <a:tr h="72441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Concerned with being #1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Show them how to win, new opportunities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2970758"/>
                  </a:ext>
                </a:extLst>
              </a:tr>
              <a:tr h="7233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Think logically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Display reasoning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7908300"/>
                  </a:ext>
                </a:extLst>
              </a:tr>
              <a:tr h="7233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Want facts and highlights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Provide concise data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73025" marR="73025" marT="8890" marB="889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71261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8730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-914400"/>
            <a:ext cx="8534400" cy="2590799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Personality Traits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81200" y="1981200"/>
            <a:ext cx="83058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1800" dirty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75C5540-0275-4748-D585-4D96CF85C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5619750" y="4376739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chemeClr val="bg1">
                    <a:alpha val="50000"/>
                  </a:schemeClr>
                </a:outerShdw>
              </a:effectLst>
              <a:latin typeface="Arial Blac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87187" y="2006184"/>
            <a:ext cx="9112825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is no “best” style” - all have value.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Style is influenced by other factors - values, life experiences, and maturity.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to effectiveness = understanding your style.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second key = learning others’ style.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third key = learning to adapt your behavior.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God’s Word = final authority in dealing with </a:t>
            </a:r>
            <a:br>
              <a:rPr lang="en-US" sz="28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 and their behavior.</a:t>
            </a:r>
          </a:p>
          <a:p>
            <a:endParaRPr lang="en-US" altLang="en-US" sz="32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9FFBE8-BC1A-9860-892A-487886886A72}"/>
              </a:ext>
            </a:extLst>
          </p:cNvPr>
          <p:cNvSpPr txBox="1"/>
          <p:nvPr/>
        </p:nvSpPr>
        <p:spPr>
          <a:xfrm>
            <a:off x="990600" y="609946"/>
            <a:ext cx="9525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Important Points 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(H.O. p 2)</a:t>
            </a:r>
            <a:endParaRPr lang="en-US" sz="4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FDB6823-CC1E-DC78-33D0-E45A292BD03B}"/>
              </a:ext>
            </a:extLst>
          </p:cNvPr>
          <p:cNvSpPr txBox="1">
            <a:spLocks/>
          </p:cNvSpPr>
          <p:nvPr/>
        </p:nvSpPr>
        <p:spPr>
          <a:xfrm>
            <a:off x="9796246" y="1559802"/>
            <a:ext cx="11945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3888" indent="-227013" algn="l" defTabSz="914400" rtl="0" eaLnBrk="1" latinLnBrk="0" hangingPunct="1"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Wingdings" panose="05000000000000000000" pitchFamily="2" charset="2"/>
              <a:buChar char="§"/>
              <a:tabLst/>
              <a:defRPr sz="2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‒"/>
              <a:defRPr sz="2400" kern="1200" spc="-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000" kern="1200" spc="-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spc="-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sz="30000" dirty="0">
                <a:solidFill>
                  <a:srgbClr val="92AD2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Caslon Pro Bold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9404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539A1D6-891A-D4C0-97E9-64B53B0BD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939800" y="6400800"/>
            <a:ext cx="2895600" cy="4572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4F2C1D"/>
                </a:solidFill>
              </a:rPr>
              <a:t> </a:t>
            </a:r>
          </a:p>
        </p:txBody>
      </p:sp>
      <p:sp>
        <p:nvSpPr>
          <p:cNvPr id="74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06539" y="-205775"/>
            <a:ext cx="8686799" cy="1857375"/>
          </a:xfrm>
        </p:spPr>
        <p:txBody>
          <a:bodyPr/>
          <a:lstStyle/>
          <a:p>
            <a:pPr algn="l"/>
            <a:r>
              <a:rPr lang="en-US" sz="4000" b="1" dirty="0">
                <a:solidFill>
                  <a:srgbClr val="0070C0"/>
                </a:solidFill>
                <a:cs typeface="Trebuchet MS"/>
              </a:rPr>
              <a:t> </a:t>
            </a:r>
            <a:r>
              <a:rPr lang="en-US" sz="3200" b="1" dirty="0">
                <a:solidFill>
                  <a:srgbClr val="0070C0"/>
                </a:solidFill>
                <a:cs typeface="Trebuchet MS"/>
              </a:rPr>
              <a:t>Action Plan     (H.O. p 14)</a:t>
            </a:r>
          </a:p>
        </p:txBody>
      </p:sp>
      <p:sp>
        <p:nvSpPr>
          <p:cNvPr id="747524" name="Text Box 4"/>
          <p:cNvSpPr txBox="1">
            <a:spLocks noChangeArrowheads="1"/>
          </p:cNvSpPr>
          <p:nvPr/>
        </p:nvSpPr>
        <p:spPr bwMode="auto">
          <a:xfrm>
            <a:off x="1901826" y="1323976"/>
            <a:ext cx="81996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4F2C1D"/>
                </a:solidFill>
                <a:cs typeface="Trebuchet MS"/>
              </a:rPr>
              <a:t>        Behaviors I’d like to </a:t>
            </a:r>
            <a:r>
              <a:rPr lang="en-US" sz="3200" b="1" dirty="0">
                <a:solidFill>
                  <a:srgbClr val="33CC33"/>
                </a:solidFill>
                <a:latin typeface="Trebuchet MS"/>
                <a:cs typeface="Trebuchet MS"/>
              </a:rPr>
              <a:t>Start</a:t>
            </a:r>
            <a:r>
              <a:rPr lang="en-US" b="1" dirty="0">
                <a:solidFill>
                  <a:srgbClr val="4F2C1D"/>
                </a:solidFill>
                <a:latin typeface="Trebuchet MS"/>
                <a:cs typeface="Trebuchet MS"/>
              </a:rPr>
              <a:t> – </a:t>
            </a:r>
            <a:r>
              <a:rPr lang="en-US" sz="3200" b="1" dirty="0">
                <a:solidFill>
                  <a:srgbClr val="CC0000"/>
                </a:solidFill>
                <a:latin typeface="Trebuchet MS"/>
                <a:cs typeface="Trebuchet MS"/>
              </a:rPr>
              <a:t>Stop</a:t>
            </a:r>
            <a:r>
              <a:rPr lang="en-US" b="1" dirty="0">
                <a:solidFill>
                  <a:srgbClr val="4F2C1D"/>
                </a:solidFill>
                <a:latin typeface="Trebuchet MS"/>
                <a:cs typeface="Trebuchet MS"/>
              </a:rPr>
              <a:t> – </a:t>
            </a:r>
            <a:r>
              <a:rPr lang="en-US" sz="3200" b="1" dirty="0">
                <a:solidFill>
                  <a:srgbClr val="0000CC"/>
                </a:solidFill>
                <a:latin typeface="Trebuchet MS"/>
                <a:cs typeface="Trebuchet MS"/>
              </a:rPr>
              <a:t>Continue</a:t>
            </a:r>
            <a:r>
              <a:rPr lang="en-US" b="1" dirty="0">
                <a:solidFill>
                  <a:srgbClr val="4F2C1D"/>
                </a:solidFill>
                <a:latin typeface="Trebuchet MS"/>
                <a:cs typeface="Trebuchet MS"/>
              </a:rPr>
              <a:t> </a:t>
            </a:r>
            <a:r>
              <a:rPr lang="en-US" sz="2000" b="1" dirty="0">
                <a:solidFill>
                  <a:srgbClr val="4F2C1D"/>
                </a:solidFill>
                <a:cs typeface="Trebuchet MS"/>
              </a:rPr>
              <a:t>using</a:t>
            </a:r>
            <a:r>
              <a:rPr lang="en-US" sz="2000" dirty="0">
                <a:solidFill>
                  <a:srgbClr val="4F2C1D"/>
                </a:solidFill>
                <a:cs typeface="Trebuchet MS"/>
              </a:rPr>
              <a:t>…</a:t>
            </a:r>
          </a:p>
        </p:txBody>
      </p:sp>
      <p:pic>
        <p:nvPicPr>
          <p:cNvPr id="747529" name="Picture 9" descr="sign,with,arr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62013" y="1601788"/>
            <a:ext cx="3457575" cy="3619500"/>
          </a:xfrm>
          <a:prstGeom prst="rect">
            <a:avLst/>
          </a:prstGeom>
          <a:noFill/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7591425" y="2130425"/>
            <a:ext cx="2781300" cy="4338638"/>
            <a:chOff x="3750" y="1342"/>
            <a:chExt cx="1752" cy="2733"/>
          </a:xfrm>
        </p:grpSpPr>
        <p:pic>
          <p:nvPicPr>
            <p:cNvPr id="747541" name="Picture 21" descr="pol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24" y="1342"/>
              <a:ext cx="875" cy="2733"/>
            </a:xfrm>
            <a:prstGeom prst="rect">
              <a:avLst/>
            </a:prstGeom>
            <a:noFill/>
          </p:spPr>
        </p:pic>
        <p:grpSp>
          <p:nvGrpSpPr>
            <p:cNvPr id="3" name="Group 22"/>
            <p:cNvGrpSpPr>
              <a:grpSpLocks/>
            </p:cNvGrpSpPr>
            <p:nvPr/>
          </p:nvGrpSpPr>
          <p:grpSpPr bwMode="auto">
            <a:xfrm>
              <a:off x="3750" y="2072"/>
              <a:ext cx="1752" cy="538"/>
              <a:chOff x="4008" y="2072"/>
              <a:chExt cx="1752" cy="538"/>
            </a:xfrm>
          </p:grpSpPr>
          <p:sp>
            <p:nvSpPr>
              <p:cNvPr id="747531" name="AutoShape 11"/>
              <p:cNvSpPr>
                <a:spLocks noChangeArrowheads="1"/>
              </p:cNvSpPr>
              <p:nvPr/>
            </p:nvSpPr>
            <p:spPr bwMode="auto">
              <a:xfrm>
                <a:off x="4008" y="2072"/>
                <a:ext cx="1752" cy="538"/>
              </a:xfrm>
              <a:prstGeom prst="homePlate">
                <a:avLst>
                  <a:gd name="adj" fmla="val 43164"/>
                </a:avLst>
              </a:prstGeom>
              <a:gradFill rotWithShape="1">
                <a:gsLst>
                  <a:gs pos="0">
                    <a:srgbClr val="003399"/>
                  </a:gs>
                  <a:gs pos="100000">
                    <a:srgbClr val="003399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57150">
                <a:solidFill>
                  <a:srgbClr val="B2B2B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4F2C1D"/>
                  </a:solidFill>
                </a:endParaRPr>
              </a:p>
            </p:txBody>
          </p:sp>
          <p:sp>
            <p:nvSpPr>
              <p:cNvPr id="747532" name="AutoShape 12"/>
              <p:cNvSpPr>
                <a:spLocks noChangeArrowheads="1"/>
              </p:cNvSpPr>
              <p:nvPr/>
            </p:nvSpPr>
            <p:spPr bwMode="auto">
              <a:xfrm>
                <a:off x="5377" y="2113"/>
                <a:ext cx="270" cy="457"/>
              </a:xfrm>
              <a:prstGeom prst="chevron">
                <a:avLst>
                  <a:gd name="adj" fmla="val 74509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4F2C1D"/>
                  </a:solidFill>
                </a:endParaRPr>
              </a:p>
            </p:txBody>
          </p:sp>
          <p:sp>
            <p:nvSpPr>
              <p:cNvPr id="747533" name="WordArt 13"/>
              <p:cNvSpPr>
                <a:spLocks noChangeArrowheads="1" noChangeShapeType="1" noTextEdit="1"/>
              </p:cNvSpPr>
              <p:nvPr/>
            </p:nvSpPr>
            <p:spPr bwMode="auto">
              <a:xfrm>
                <a:off x="4075" y="2229"/>
                <a:ext cx="1288" cy="26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3600" kern="10">
                    <a:ln w="9525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 Black"/>
                  </a:rPr>
                  <a:t>This Way</a:t>
                </a:r>
              </a:p>
            </p:txBody>
          </p:sp>
        </p:grpSp>
      </p:grpSp>
      <p:pic>
        <p:nvPicPr>
          <p:cNvPr id="747539" name="Picture 19" descr="green-ligh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7601" y="2079625"/>
            <a:ext cx="1374775" cy="4395788"/>
          </a:xfrm>
          <a:prstGeom prst="rect">
            <a:avLst/>
          </a:prstGeom>
          <a:noFill/>
        </p:spPr>
      </p:pic>
      <p:pic>
        <p:nvPicPr>
          <p:cNvPr id="747540" name="Picture 20" descr="red-ligh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83176" y="2079626"/>
            <a:ext cx="1389063" cy="4398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776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7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47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C86AE157-AF21-4D61-572E-500A1FEFE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96242" y="304800"/>
            <a:ext cx="7828758" cy="2209799"/>
          </a:xfrm>
        </p:spPr>
        <p:txBody>
          <a:bodyPr/>
          <a:lstStyle/>
          <a:p>
            <a:r>
              <a:rPr lang="en-US" sz="3600" b="1" dirty="0">
                <a:solidFill>
                  <a:srgbClr val="0070C0"/>
                </a:solidFill>
              </a:rPr>
              <a:t>Jesus is our Role Model </a:t>
            </a:r>
            <a:br>
              <a:rPr lang="en-US" sz="4000" b="1" dirty="0">
                <a:solidFill>
                  <a:srgbClr val="C00000"/>
                </a:solidFill>
              </a:rPr>
            </a:br>
            <a:r>
              <a:rPr lang="en-US" sz="4000" b="1" dirty="0">
                <a:solidFill>
                  <a:srgbClr val="C00000"/>
                </a:solidFill>
              </a:rPr>
              <a:t> </a:t>
            </a:r>
            <a:endParaRPr lang="en-US" sz="4000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05000" y="1600201"/>
            <a:ext cx="8173242" cy="3757613"/>
          </a:xfrm>
        </p:spPr>
        <p:txBody>
          <a:bodyPr/>
          <a:lstStyle/>
          <a:p>
            <a:pPr marL="231775" indent="-231775" eaLnBrk="1" hangingPunct="1"/>
            <a:endParaRPr lang="en-US" sz="4000" b="1" i="1" dirty="0">
              <a:solidFill>
                <a:srgbClr val="800000"/>
              </a:solidFill>
            </a:endParaRPr>
          </a:p>
        </p:txBody>
      </p:sp>
      <p:pic>
        <p:nvPicPr>
          <p:cNvPr id="6" name="Picture 2" descr="C:\Users\Owner\Desktop\OpenBible12801477_m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00201"/>
            <a:ext cx="6172200" cy="316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672014"/>
            <a:ext cx="8458200" cy="1371600"/>
          </a:xfrm>
        </p:spPr>
        <p:txBody>
          <a:bodyPr/>
          <a:lstStyle/>
          <a:p>
            <a:pPr algn="l"/>
            <a:r>
              <a:rPr lang="en-US" b="1" i="1" dirty="0">
                <a:solidFill>
                  <a:srgbClr val="0070C0"/>
                </a:solidFill>
              </a:rPr>
              <a:t>“A new command I give you: Love one another.  As I have loved you, so you must love one another.”       </a:t>
            </a:r>
            <a:r>
              <a:rPr lang="en-US" sz="2400" b="1" dirty="0">
                <a:solidFill>
                  <a:srgbClr val="0070C0"/>
                </a:solidFill>
              </a:rPr>
              <a:t>	John 13:34 (NIV)  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8299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 V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57999"/>
          </a:xfrm>
          <a:prstGeom prst="rect">
            <a:avLst/>
          </a:prstGeom>
        </p:spPr>
      </p:pic>
      <p:sp>
        <p:nvSpPr>
          <p:cNvPr id="2457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10600" y="64008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9A4FE93-2B40-4B4E-A028-94A42F20042C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-914400"/>
            <a:ext cx="8534400" cy="2590799"/>
          </a:xfrm>
        </p:spPr>
        <p:txBody>
          <a:bodyPr/>
          <a:lstStyle/>
          <a:p>
            <a:r>
              <a:rPr lang="en-US" sz="4000" b="1" dirty="0">
                <a:solidFill>
                  <a:srgbClr val="C00000"/>
                </a:solidFill>
              </a:rPr>
              <a:t>Love Like Jesus</a:t>
            </a:r>
            <a:endParaRPr lang="en-US" sz="4000" b="1" dirty="0">
              <a:solidFill>
                <a:srgbClr val="C00000"/>
              </a:solidFill>
              <a:latin typeface="Trebuchet MS"/>
              <a:cs typeface="Trebuchet MS"/>
            </a:endParaRP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81200" y="1981200"/>
            <a:ext cx="83058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/>
          </a:p>
          <a:p>
            <a:pPr marL="0" indent="0" eaLnBrk="1" hangingPunct="1">
              <a:buNone/>
            </a:pPr>
            <a:endParaRPr lang="en-US" sz="1800" dirty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5619750" y="4376739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chemeClr val="bg1">
                    <a:alpha val="50000"/>
                  </a:schemeClr>
                </a:outerShdw>
              </a:effectLst>
              <a:latin typeface="Arial Blac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43200" y="1828801"/>
            <a:ext cx="68580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990000"/>
                </a:solidFill>
              </a:rPr>
              <a:t>“A new command I give you: Love one another.  As I have loved you, so you must love one another.”       Jesus</a:t>
            </a:r>
            <a:br>
              <a:rPr lang="en-US" sz="4400" b="1" i="1" dirty="0">
                <a:solidFill>
                  <a:srgbClr val="990000"/>
                </a:solidFill>
              </a:rPr>
            </a:br>
            <a:r>
              <a:rPr lang="en-US" sz="4400" b="1" i="1" dirty="0">
                <a:solidFill>
                  <a:srgbClr val="990000"/>
                </a:solidFill>
              </a:rPr>
              <a:t>		</a:t>
            </a:r>
            <a:r>
              <a:rPr lang="en-US" sz="4400" b="1" dirty="0">
                <a:solidFill>
                  <a:srgbClr val="990000"/>
                </a:solidFill>
              </a:rPr>
              <a:t> </a:t>
            </a:r>
            <a:r>
              <a:rPr lang="en-US" sz="3600" b="1" dirty="0">
                <a:solidFill>
                  <a:srgbClr val="990000"/>
                </a:solidFill>
              </a:rPr>
              <a:t>John 13:34 (NIV)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2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029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1676400" y="-914400"/>
            <a:ext cx="8534400" cy="2590799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Personality Traits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rebuchet MS"/>
              <a:cs typeface="Trebuchet MS"/>
            </a:endParaRPr>
          </a:p>
        </p:txBody>
      </p:sp>
      <p:sp>
        <p:nvSpPr>
          <p:cNvPr id="1126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81200" y="1981200"/>
            <a:ext cx="83058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1800" dirty="0">
              <a:solidFill>
                <a:srgbClr val="595959"/>
              </a:solidFill>
              <a:latin typeface="Trebuchet MS"/>
              <a:cs typeface="Trebuchet MS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75C5540-0275-4748-D585-4D96CF85C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3894" name="WordArt 6"/>
          <p:cNvSpPr>
            <a:spLocks noChangeArrowheads="1" noChangeShapeType="1" noTextEdit="1"/>
          </p:cNvSpPr>
          <p:nvPr/>
        </p:nvSpPr>
        <p:spPr bwMode="auto">
          <a:xfrm>
            <a:off x="5619750" y="4376739"/>
            <a:ext cx="2197100" cy="58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800000"/>
                  </a:gs>
                  <a:gs pos="50000">
                    <a:srgbClr val="CC0000"/>
                  </a:gs>
                  <a:gs pos="100000">
                    <a:srgbClr val="800000"/>
                  </a:gs>
                </a:gsLst>
                <a:lin ang="5400000" scaled="1"/>
              </a:gradFill>
              <a:effectLst>
                <a:outerShdw dist="35921" dir="2700000" algn="ctr" rotWithShape="0">
                  <a:schemeClr val="bg1">
                    <a:alpha val="50000"/>
                  </a:schemeClr>
                </a:outerShdw>
              </a:effectLst>
              <a:latin typeface="Arial Black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9FFBE8-BC1A-9860-892A-487886886A72}"/>
              </a:ext>
            </a:extLst>
          </p:cNvPr>
          <p:cNvSpPr txBox="1"/>
          <p:nvPr/>
        </p:nvSpPr>
        <p:spPr>
          <a:xfrm>
            <a:off x="990600" y="609946"/>
            <a:ext cx="9525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Best book in Understanding</a:t>
            </a:r>
          </a:p>
          <a:p>
            <a:r>
              <a:rPr lang="en-US" sz="4000" b="1" dirty="0">
                <a:solidFill>
                  <a:srgbClr val="0070C0"/>
                </a:solidFill>
              </a:rPr>
              <a:t>Behavior &amp; relationships</a:t>
            </a:r>
            <a:endParaRPr lang="en-US" sz="4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Content Placeholder 7" descr="Holy Bible 472.jpg">
            <a:extLst>
              <a:ext uri="{FF2B5EF4-FFF2-40B4-BE49-F238E27FC236}">
                <a16:creationId xmlns:a16="http://schemas.microsoft.com/office/drawing/2014/main" id="{E993F4A0-563C-5D16-C814-10834EA30D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" r="-130"/>
          <a:stretch/>
        </p:blipFill>
        <p:spPr>
          <a:xfrm>
            <a:off x="7623371" y="2225240"/>
            <a:ext cx="2149279" cy="341356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D982BB0-67AB-DC20-7144-45BFCD6C362A}"/>
              </a:ext>
            </a:extLst>
          </p:cNvPr>
          <p:cNvSpPr txBox="1">
            <a:spLocks/>
          </p:cNvSpPr>
          <p:nvPr/>
        </p:nvSpPr>
        <p:spPr bwMode="auto">
          <a:xfrm>
            <a:off x="1638300" y="2167564"/>
            <a:ext cx="4495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endParaRPr lang="en-US" kern="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ctr">
              <a:buFontTx/>
              <a:buNone/>
            </a:pPr>
            <a:r>
              <a:rPr lang="en-US" b="1" kern="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 = A Model OF Human Behavior</a:t>
            </a:r>
          </a:p>
          <a:p>
            <a:pPr marL="0" indent="0" algn="ctr">
              <a:buFontTx/>
              <a:buNone/>
            </a:pPr>
            <a:endParaRPr lang="en-US" b="1" kern="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FontTx/>
              <a:buNone/>
            </a:pPr>
            <a:r>
              <a:rPr lang="en-US" b="1" kern="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Jesus = The Model FOR Human Behavior </a:t>
            </a:r>
          </a:p>
          <a:p>
            <a:pPr marL="0" indent="0" algn="ctr">
              <a:buFontTx/>
              <a:buNone/>
            </a:pPr>
            <a:r>
              <a:rPr lang="en-US" sz="2000" kern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351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4994275" y="5421313"/>
            <a:ext cx="5435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    </a:t>
            </a:r>
            <a:r>
              <a:rPr lang="en-US" sz="2800" b="1" dirty="0" err="1">
                <a:solidFill>
                  <a:srgbClr val="C00000"/>
                </a:solidFill>
                <a:ea typeface="MS PGothic" pitchFamily="34" charset="-128"/>
              </a:rPr>
              <a:t>Intuitor</a:t>
            </a: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, Thinker, Feeler, Sensor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3698901" y="1839913"/>
            <a:ext cx="6192812" cy="519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defTabSz="7620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Hippocrates theorized about “humors”</a:t>
            </a: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3886201" y="3516314"/>
            <a:ext cx="6781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(Tim </a:t>
            </a:r>
            <a:r>
              <a:rPr lang="en-US" sz="2800" b="1" dirty="0" err="1">
                <a:solidFill>
                  <a:srgbClr val="C00000"/>
                </a:solidFill>
                <a:ea typeface="MS PGothic" pitchFamily="34" charset="-128"/>
              </a:rPr>
              <a:t>LaHaye</a:t>
            </a: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 and Florence Littauer would  later use these terms to classify behavior) </a:t>
            </a: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4905349" y="4868863"/>
            <a:ext cx="58388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ea typeface="MS PGothic" pitchFamily="34" charset="-128"/>
              </a:rPr>
              <a:t>Carl Jung:  “Psychological Types” book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3698902" y="2449514"/>
            <a:ext cx="6969099" cy="95410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defTabSz="7620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C00000"/>
                </a:solidFill>
                <a:ea typeface="MS PGothic" pitchFamily="34" charset="-128"/>
              </a:rPr>
              <a:t>Choleric (yellow bile), Sanguine (blood), Phlegmatic (phlegm), Melancholic (black bile)</a:t>
            </a:r>
          </a:p>
        </p:txBody>
      </p:sp>
      <p:sp>
        <p:nvSpPr>
          <p:cNvPr id="25" name="AutoShape 10"/>
          <p:cNvSpPr>
            <a:spLocks noChangeArrowheads="1"/>
          </p:cNvSpPr>
          <p:nvPr/>
        </p:nvSpPr>
        <p:spPr bwMode="auto">
          <a:xfrm rot="294657">
            <a:off x="3009900" y="1966913"/>
            <a:ext cx="533400" cy="838200"/>
          </a:xfrm>
          <a:prstGeom prst="curvedRightArrow">
            <a:avLst>
              <a:gd name="adj1" fmla="val 31429"/>
              <a:gd name="adj2" fmla="val 62857"/>
              <a:gd name="adj3" fmla="val 33333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C00000"/>
              </a:solidFill>
            </a:endParaRPr>
          </a:p>
        </p:txBody>
      </p:sp>
      <p:sp>
        <p:nvSpPr>
          <p:cNvPr id="26" name="AutoShape 11"/>
          <p:cNvSpPr>
            <a:spLocks noChangeArrowheads="1"/>
          </p:cNvSpPr>
          <p:nvPr/>
        </p:nvSpPr>
        <p:spPr bwMode="auto">
          <a:xfrm rot="294657">
            <a:off x="4337050" y="5033963"/>
            <a:ext cx="533400" cy="838200"/>
          </a:xfrm>
          <a:prstGeom prst="curvedRightArrow">
            <a:avLst>
              <a:gd name="adj1" fmla="val 31429"/>
              <a:gd name="adj2" fmla="val 62857"/>
              <a:gd name="adj3" fmla="val 33333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2079625" y="1828801"/>
            <a:ext cx="863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4F81BD"/>
                </a:solidFill>
              </a:rPr>
              <a:t>400B.C.</a:t>
            </a: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2336800" y="2601913"/>
            <a:ext cx="86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4F81BD"/>
              </a:solidFill>
            </a:endParaRP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2549525" y="3821113"/>
            <a:ext cx="104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4F81BD"/>
              </a:solidFill>
            </a:endParaRP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2984500" y="4953000"/>
            <a:ext cx="101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4F81BD"/>
                </a:solidFill>
              </a:rPr>
              <a:t>1920s</a:t>
            </a:r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3306763" y="5510213"/>
            <a:ext cx="101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4F81BD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079626" y="-533400"/>
            <a:ext cx="8283575" cy="16764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Historical Perspective of DISC</a:t>
            </a:r>
          </a:p>
        </p:txBody>
      </p:sp>
      <p:sp>
        <p:nvSpPr>
          <p:cNvPr id="4" name="Rectangle 3"/>
          <p:cNvSpPr/>
          <p:nvPr/>
        </p:nvSpPr>
        <p:spPr>
          <a:xfrm>
            <a:off x="9144000" y="6324600"/>
            <a:ext cx="1285875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Owner\Desktop\DISC cross logo cop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304800"/>
            <a:ext cx="914400" cy="71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69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743433,Picture 9,698,Slide443"/>
  <p:tag name="PPTXSS_SETTINGS" val="0,3,3,100,50,3,True,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TXSS_ISORIGINAL" val="74343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743434,Picture 10,698,Slide443"/>
  <p:tag name="PPTXSS_SETTINGS" val="0,3,3,100,50,3,True,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TXSS_ISORIGINAL" val="74343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743435,Picture 11,698,Slide443"/>
  <p:tag name="PPTXSS_SETTINGS" val="0,3,3,100,50,3,True,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TXSS_ISORIGINAL" val="743438"/>
</p:tagLst>
</file>

<file path=ppt/theme/theme1.xml><?xml version="1.0" encoding="utf-8"?>
<a:theme xmlns:a="http://schemas.openxmlformats.org/drawingml/2006/main" name="14244LJ-EncounterPPT_01">
  <a:themeElements>
    <a:clrScheme name="LLJ Re-Color">
      <a:dk1>
        <a:srgbClr val="4F2C1D"/>
      </a:dk1>
      <a:lt1>
        <a:sysClr val="window" lastClr="FFFFFF"/>
      </a:lt1>
      <a:dk2>
        <a:srgbClr val="3C3C3B"/>
      </a:dk2>
      <a:lt2>
        <a:srgbClr val="D5CB9F"/>
      </a:lt2>
      <a:accent1>
        <a:srgbClr val="4F2C1D"/>
      </a:accent1>
      <a:accent2>
        <a:srgbClr val="3C3C3B"/>
      </a:accent2>
      <a:accent3>
        <a:srgbClr val="8D8E8D"/>
      </a:accent3>
      <a:accent4>
        <a:srgbClr val="862633"/>
      </a:accent4>
      <a:accent5>
        <a:srgbClr val="D5CB9F"/>
      </a:accent5>
      <a:accent6>
        <a:srgbClr val="CECFCD"/>
      </a:accent6>
      <a:hlink>
        <a:srgbClr val="C0C1BF"/>
      </a:hlink>
      <a:folHlink>
        <a:srgbClr val="A5A6A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_Integrity Sell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bludiags.ppt - Blue Diagonals">
  <a:themeElements>
    <a:clrScheme name="">
      <a:dk1>
        <a:srgbClr val="081D58"/>
      </a:dk1>
      <a:lt1>
        <a:srgbClr val="FFFFFF"/>
      </a:lt1>
      <a:dk2>
        <a:srgbClr val="3365FB"/>
      </a:dk2>
      <a:lt2>
        <a:srgbClr val="FAFD00"/>
      </a:lt2>
      <a:accent1>
        <a:srgbClr val="F57B49"/>
      </a:accent1>
      <a:accent2>
        <a:srgbClr val="F95AB7"/>
      </a:accent2>
      <a:accent3>
        <a:srgbClr val="ADB8FD"/>
      </a:accent3>
      <a:accent4>
        <a:srgbClr val="DADADA"/>
      </a:accent4>
      <a:accent5>
        <a:srgbClr val="F9BFB1"/>
      </a:accent5>
      <a:accent6>
        <a:srgbClr val="E251A6"/>
      </a:accent6>
      <a:hlink>
        <a:srgbClr val="FC0128"/>
      </a:hlink>
      <a:folHlink>
        <a:srgbClr val="618FFD"/>
      </a:folHlink>
    </a:clrScheme>
    <a:fontScheme name="bludiags.ppt - Blue Diagonal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udiags.ppt - Blue Diagonal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diags.ppt - Blue Diagonal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bludiags.ppt - Blue Diagonals">
  <a:themeElements>
    <a:clrScheme name="">
      <a:dk1>
        <a:srgbClr val="081D58"/>
      </a:dk1>
      <a:lt1>
        <a:srgbClr val="FFFFFF"/>
      </a:lt1>
      <a:dk2>
        <a:srgbClr val="3365FB"/>
      </a:dk2>
      <a:lt2>
        <a:srgbClr val="FAFD00"/>
      </a:lt2>
      <a:accent1>
        <a:srgbClr val="F57B49"/>
      </a:accent1>
      <a:accent2>
        <a:srgbClr val="F95AB7"/>
      </a:accent2>
      <a:accent3>
        <a:srgbClr val="ADB8FD"/>
      </a:accent3>
      <a:accent4>
        <a:srgbClr val="DADADA"/>
      </a:accent4>
      <a:accent5>
        <a:srgbClr val="F9BFB1"/>
      </a:accent5>
      <a:accent6>
        <a:srgbClr val="E251A6"/>
      </a:accent6>
      <a:hlink>
        <a:srgbClr val="FC0128"/>
      </a:hlink>
      <a:folHlink>
        <a:srgbClr val="618FFD"/>
      </a:folHlink>
    </a:clrScheme>
    <a:fontScheme name="bludiags.ppt - Blue Diagonal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udiags.ppt - Blue Diagonal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diags.ppt - Blue Diagonal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diags.ppt - Blue Diagonal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Integrity Sell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Everything DiSC Workplace Master_PPT">
  <a:themeElements>
    <a:clrScheme name="Everything DiSC Workplace PPT template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Everything DiSC Workplace PPT 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verything DiSC Workplace PPT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erything DiSC Workplace PPT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Webinar PPT Template ala ED">
  <a:themeElements>
    <a:clrScheme name="ED PPT Template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ED PPT 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sz="2800" dirty="0" smtClean="0"/>
        </a:defPPr>
      </a:lstStyle>
    </a:txDef>
  </a:objectDefaults>
  <a:extraClrSchemeLst>
    <a:extraClrScheme>
      <a:clrScheme name="ED PPT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 PPT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 PPT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 PPT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 PPT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 PPT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 PPT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Everything DiSC Workplace Master_PPT">
  <a:themeElements>
    <a:clrScheme name="Everything DiSC Workplace PPT template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Everything DiSC Workplace PPT 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verything DiSC Workplace PPT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erything DiSC Workplace PPT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Everything DiSC Workplace Master_PPT">
  <a:themeElements>
    <a:clrScheme name="Everything DiSC Workplace PPT template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Everything DiSC Workplace PPT 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verything DiSC Workplace PPT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verything DiSC Workplace PPT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verything DiSC Workplace PPT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4895</TotalTime>
  <Words>4178</Words>
  <Application>Microsoft Macintosh PowerPoint</Application>
  <PresentationFormat>Widescreen</PresentationFormat>
  <Paragraphs>641</Paragraphs>
  <Slides>73</Slides>
  <Notes>23</Notes>
  <HiddenSlides>8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73</vt:i4>
      </vt:variant>
    </vt:vector>
  </HeadingPairs>
  <TitlesOfParts>
    <vt:vector size="103" baseType="lpstr">
      <vt:lpstr>MS PGothic</vt:lpstr>
      <vt:lpstr>MS PGothic</vt:lpstr>
      <vt:lpstr>Adobe Caslon Pro Bold</vt:lpstr>
      <vt:lpstr>Arial</vt:lpstr>
      <vt:lpstr>Arial Black</vt:lpstr>
      <vt:lpstr>Arial Hebrew</vt:lpstr>
      <vt:lpstr>Arial Narrow</vt:lpstr>
      <vt:lpstr>Calibri</vt:lpstr>
      <vt:lpstr>Courier New</vt:lpstr>
      <vt:lpstr>Georgia</vt:lpstr>
      <vt:lpstr>Matura MT Script Capitals</vt:lpstr>
      <vt:lpstr>Monotype Sorts</vt:lpstr>
      <vt:lpstr>Times</vt:lpstr>
      <vt:lpstr>Times New Roman</vt:lpstr>
      <vt:lpstr>Times New Roman Bold</vt:lpstr>
      <vt:lpstr>Times New Roman MT Extra Bold</vt:lpstr>
      <vt:lpstr>Trebuchet MS</vt:lpstr>
      <vt:lpstr>Wingdings</vt:lpstr>
      <vt:lpstr>14244LJ-EncounterPPT_01</vt:lpstr>
      <vt:lpstr>1_Blank Presentation</vt:lpstr>
      <vt:lpstr>Integrity Selling</vt:lpstr>
      <vt:lpstr>Custom Design</vt:lpstr>
      <vt:lpstr>Everything DiSC Workplace Master_PPT</vt:lpstr>
      <vt:lpstr>Webinar PPT Template ala ED</vt:lpstr>
      <vt:lpstr>1_Custom Design</vt:lpstr>
      <vt:lpstr>5_Everything DiSC Workplace Master_PPT</vt:lpstr>
      <vt:lpstr>1_Everything DiSC Workplace Master_PPT</vt:lpstr>
      <vt:lpstr>1_Integrity Selling</vt:lpstr>
      <vt:lpstr>bludiags.ppt - Blue Diagonals</vt:lpstr>
      <vt:lpstr>3_bludiags.ppt - Blue Diagonals</vt:lpstr>
      <vt:lpstr>PowerPoint Presentation</vt:lpstr>
      <vt:lpstr>Personality Traits</vt:lpstr>
      <vt:lpstr>Personality Traits</vt:lpstr>
      <vt:lpstr>Personality Traits</vt:lpstr>
      <vt:lpstr>PowerPoint Presentation</vt:lpstr>
      <vt:lpstr>Personality Traits</vt:lpstr>
      <vt:lpstr>Personality Traits</vt:lpstr>
      <vt:lpstr>Personality Traits</vt:lpstr>
      <vt:lpstr>PowerPoint Presentation</vt:lpstr>
      <vt:lpstr>PowerPoint Presentation</vt:lpstr>
      <vt:lpstr>PowerPoint Presentation</vt:lpstr>
      <vt:lpstr>PowerPoint Presentation</vt:lpstr>
      <vt:lpstr>Personality Traits</vt:lpstr>
      <vt:lpstr>Personality Traits</vt:lpstr>
      <vt:lpstr>Personality Traits</vt:lpstr>
      <vt:lpstr>Personality Traits</vt:lpstr>
      <vt:lpstr>Personality Traits</vt:lpstr>
      <vt:lpstr>Personality Traits</vt:lpstr>
      <vt:lpstr>Personality Traits</vt:lpstr>
      <vt:lpstr>Personality Traits</vt:lpstr>
      <vt:lpstr>Personality Traits</vt:lpstr>
      <vt:lpstr>PowerPoint Presentation</vt:lpstr>
      <vt:lpstr>Personality Traits</vt:lpstr>
      <vt:lpstr>Personality Traits</vt:lpstr>
      <vt:lpstr>Personality Traits</vt:lpstr>
      <vt:lpstr>Personality Traits</vt:lpstr>
      <vt:lpstr>Personality Traits</vt:lpstr>
      <vt:lpstr>Personality Traits</vt:lpstr>
      <vt:lpstr>PowerPoint Presentation</vt:lpstr>
      <vt:lpstr>Personality Traits</vt:lpstr>
      <vt:lpstr>Personality Traits</vt:lpstr>
      <vt:lpstr>Classic DISC Model (H.O. p 4)</vt:lpstr>
      <vt:lpstr>PowerPoint Presentation</vt:lpstr>
      <vt:lpstr>PowerPoint Presentation</vt:lpstr>
      <vt:lpstr> DISC Blends &amp; Presidents of USA   </vt:lpstr>
      <vt:lpstr> DISC Blends &amp; WW II Generals &amp; Admirals </vt:lpstr>
      <vt:lpstr>PowerPoint Presentation</vt:lpstr>
      <vt:lpstr>PowerPoint Presentation</vt:lpstr>
      <vt:lpstr>16 Behavioral Pattern Blends</vt:lpstr>
      <vt:lpstr>Biblical DISC Male Characters</vt:lpstr>
      <vt:lpstr>Biblical DISC Female Characters</vt:lpstr>
      <vt:lpstr>Style Specialties</vt:lpstr>
      <vt:lpstr>PowerPoint Presentation</vt:lpstr>
      <vt:lpstr>PowerPoint Presentation</vt:lpstr>
      <vt:lpstr>Style Communications</vt:lpstr>
      <vt:lpstr>PowerPoint Presentation</vt:lpstr>
      <vt:lpstr>PowerPoint Presentation</vt:lpstr>
      <vt:lpstr>More Style Communications </vt:lpstr>
      <vt:lpstr>PowerPoint Presentation</vt:lpstr>
      <vt:lpstr>PowerPoint Presentation</vt:lpstr>
      <vt:lpstr>Style Irritations</vt:lpstr>
      <vt:lpstr>PowerPoint Presentation</vt:lpstr>
      <vt:lpstr>Pp. 18-19 DISC Behavioral Continuums</vt:lpstr>
      <vt:lpstr>PowerPoint Presentation</vt:lpstr>
      <vt:lpstr>DISC Basic Concepts (H.O. p 6)</vt:lpstr>
      <vt:lpstr>PowerPoint Presentation</vt:lpstr>
      <vt:lpstr>        Titanium Rule</vt:lpstr>
      <vt:lpstr>    Style Shifting (H.O. p 7)</vt:lpstr>
      <vt:lpstr>  Typical Shifts for Each Style (H.O. p 7)</vt:lpstr>
      <vt:lpstr>      People Reading (H.O. p 8)</vt:lpstr>
      <vt:lpstr>      People Reading (H.O. p 9)</vt:lpstr>
      <vt:lpstr>                Billy Graham</vt:lpstr>
      <vt:lpstr>                Adolf Hitler</vt:lpstr>
      <vt:lpstr>                Adolf Hitler</vt:lpstr>
      <vt:lpstr>PowerPoint Presentation</vt:lpstr>
      <vt:lpstr>P. 38                How To Modify Your                             Directness/Openness </vt:lpstr>
      <vt:lpstr>P. 39    How To Modify Your                        Pace and Priority </vt:lpstr>
      <vt:lpstr> pp. 40-41  How to Adapt to Each                     DISC Style   </vt:lpstr>
      <vt:lpstr>pp. 42-43    Communication Plan                      with each DISC Style </vt:lpstr>
      <vt:lpstr> Action Plan     (H.O. p 14)</vt:lpstr>
      <vt:lpstr>Jesus is our Role Model   </vt:lpstr>
      <vt:lpstr>Love Like Jesus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Love Like Jesus  Session #1</dc:title>
  <dc:creator>Owner</dc:creator>
  <cp:lastModifiedBy>Kim Rider</cp:lastModifiedBy>
  <cp:revision>526</cp:revision>
  <cp:lastPrinted>2016-06-30T09:39:40Z</cp:lastPrinted>
  <dcterms:created xsi:type="dcterms:W3CDTF">2016-06-30T09:01:46Z</dcterms:created>
  <dcterms:modified xsi:type="dcterms:W3CDTF">2024-07-12T13:58:15Z</dcterms:modified>
</cp:coreProperties>
</file>